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handoutMasterIdLst>
    <p:handoutMasterId r:id="rId3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797675" cy="9928225"/>
  <p:embeddedFontLst>
    <p:embeddedFont>
      <p:font typeface="標楷體" panose="03000509000000000000" pitchFamily="65" charset="-120"/>
      <p:regular r:id="rId37"/>
    </p:embeddedFont>
    <p:embeddedFont>
      <p:font typeface="Calibri" panose="020F0502020204030204" pitchFamily="34" charset="0"/>
      <p:regular r:id="rId38"/>
      <p:bold r:id="rId39"/>
      <p:italic r:id="rId40"/>
      <p:boldItalic r:id="rId41"/>
    </p:embeddedFont>
    <p:embeddedFont>
      <p:font typeface="仿宋體" panose="02020500000000000000" charset="-120"/>
      <p:regular r:id="rId42"/>
    </p:embeddedFont>
    <p:embeddedFont>
      <p:font typeface="Aileron Heavy" panose="02020500000000000000"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496"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2945659" cy="498135"/>
          </a:xfrm>
          <a:prstGeom prst="rect">
            <a:avLst/>
          </a:prstGeom>
        </p:spPr>
        <p:txBody>
          <a:bodyPr vert="horz" lIns="91321" tIns="45661" rIns="91321" bIns="45661" rtlCol="0"/>
          <a:lstStyle>
            <a:lvl1pPr algn="l">
              <a:defRPr sz="1200"/>
            </a:lvl1pPr>
          </a:lstStyle>
          <a:p>
            <a:endParaRPr lang="zh-TW" altLang="en-US"/>
          </a:p>
        </p:txBody>
      </p:sp>
      <p:sp>
        <p:nvSpPr>
          <p:cNvPr id="3" name="日期版面配置區 2"/>
          <p:cNvSpPr>
            <a:spLocks noGrp="1"/>
          </p:cNvSpPr>
          <p:nvPr>
            <p:ph type="dt" sz="quarter" idx="1"/>
          </p:nvPr>
        </p:nvSpPr>
        <p:spPr>
          <a:xfrm>
            <a:off x="3850444" y="1"/>
            <a:ext cx="2945659" cy="498135"/>
          </a:xfrm>
          <a:prstGeom prst="rect">
            <a:avLst/>
          </a:prstGeom>
        </p:spPr>
        <p:txBody>
          <a:bodyPr vert="horz" lIns="91321" tIns="45661" rIns="91321" bIns="45661" rtlCol="0"/>
          <a:lstStyle>
            <a:lvl1pPr algn="r">
              <a:defRPr sz="1200"/>
            </a:lvl1pPr>
          </a:lstStyle>
          <a:p>
            <a:fld id="{449CD125-BD1C-44E1-9E92-4873B1FC4912}" type="datetimeFigureOut">
              <a:rPr lang="zh-TW" altLang="en-US" smtClean="0"/>
              <a:t>2020/10/6</a:t>
            </a:fld>
            <a:endParaRPr lang="zh-TW" altLang="en-US"/>
          </a:p>
        </p:txBody>
      </p:sp>
      <p:sp>
        <p:nvSpPr>
          <p:cNvPr id="4" name="頁尾版面配置區 3"/>
          <p:cNvSpPr>
            <a:spLocks noGrp="1"/>
          </p:cNvSpPr>
          <p:nvPr>
            <p:ph type="ftr" sz="quarter" idx="2"/>
          </p:nvPr>
        </p:nvSpPr>
        <p:spPr>
          <a:xfrm>
            <a:off x="1" y="9430093"/>
            <a:ext cx="2945659" cy="498134"/>
          </a:xfrm>
          <a:prstGeom prst="rect">
            <a:avLst/>
          </a:prstGeom>
        </p:spPr>
        <p:txBody>
          <a:bodyPr vert="horz" lIns="91321" tIns="45661" rIns="91321" bIns="45661"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4" y="9430093"/>
            <a:ext cx="2945659" cy="498134"/>
          </a:xfrm>
          <a:prstGeom prst="rect">
            <a:avLst/>
          </a:prstGeom>
        </p:spPr>
        <p:txBody>
          <a:bodyPr vert="horz" lIns="91321" tIns="45661" rIns="91321" bIns="45661" rtlCol="0" anchor="b"/>
          <a:lstStyle>
            <a:lvl1pPr algn="r">
              <a:defRPr sz="1200"/>
            </a:lvl1pPr>
          </a:lstStyle>
          <a:p>
            <a:fld id="{98A9A227-DBFD-45CC-9F10-3B227FCB8009}" type="slidenum">
              <a:rPr lang="zh-TW" altLang="en-US" smtClean="0"/>
              <a:t>‹#›</a:t>
            </a:fld>
            <a:endParaRPr lang="zh-TW" altLang="en-US"/>
          </a:p>
        </p:txBody>
      </p:sp>
    </p:spTree>
    <p:extLst>
      <p:ext uri="{BB962C8B-B14F-4D97-AF65-F5344CB8AC3E}">
        <p14:creationId xmlns:p14="http://schemas.microsoft.com/office/powerpoint/2010/main" val="1349756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首先非常感謝大家今天抽空前來參加AACSB線上教學平台使用說明會。</a:t>
            </a:r>
            <a:endParaRPr lang="en-US" smtClean="0"/>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學期末的時候，管院會向大家收取教學多元評估資料袋，學期中要在平台輸入各項成績，學期末時到系辦要資料袋(牛皮紙袋) ，</a:t>
            </a:r>
          </a:p>
          <a:p>
            <a:pPr lvl="0"/>
            <a:endParaRPr lang="en-US"/>
          </a:p>
          <a:p>
            <a:pPr lvl="0"/>
            <a:r>
              <a:rPr lang="en-US"/>
              <a:t>一般非示範課程，一定要放入課程大綱、學期成績單、Summary Report。</a:t>
            </a:r>
          </a:p>
          <a:p>
            <a:pPr lvl="0"/>
            <a:endParaRPr lang="en-US"/>
          </a:p>
          <a:p>
            <a:pPr lvl="0"/>
            <a:r>
              <a:rPr lang="en-US"/>
              <a:t>Summary Report是用線上教學平台匯出的統計資料，後面會說明。</a:t>
            </a:r>
          </a:p>
          <a:p>
            <a:pPr lvl="0"/>
            <a:endParaRPr lang="en-US"/>
          </a:p>
          <a:p>
            <a:pPr lvl="0"/>
            <a:r>
              <a:rPr lang="en-US"/>
              <a:t>如果是示範課程，除了上述的三樣東西之外，還要多放入課程Closing the Loop Report。</a:t>
            </a:r>
          </a:p>
          <a:p>
            <a:pPr lvl="0"/>
            <a:endParaRPr lang="en-US"/>
          </a:p>
          <a:p>
            <a:pPr lvl="0"/>
            <a:r>
              <a:rPr lang="en-US"/>
              <a:t>這個課程Closing the Loop Report也是在系統輸入資料後，可從系統輸出並列印的表單，之後我們講平台使用說明的時候，再細講。</a:t>
            </a:r>
          </a:p>
          <a:p>
            <a:pPr lvl="0"/>
            <a:endParaRPr lang="en-US"/>
          </a:p>
          <a:p>
            <a:pPr lvl="0"/>
            <a:r>
              <a:rPr lang="en-US"/>
              <a:t>那除了以上硬性規定要繳回的東西之外，亦可以將考卷、報告、或是將課程所有的內容燒成光碟，一併放進資料袋中繳回。</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Closing the Loop是一個我們用來檢視本院所教授的課程，能不能保證學生學到五大核心能力的重要觀念。</a:t>
            </a:r>
          </a:p>
          <a:p>
            <a:pPr lvl="0"/>
            <a:endParaRPr lang="en-US"/>
          </a:p>
          <a:p>
            <a:pPr lvl="0"/>
            <a:r>
              <a:rPr lang="en-US"/>
              <a:t>其實就是請老師們根據系統內所輸出的資料，以及資料袋的內容，檢視學生各個核心能力的學習狀況，例如：系統資料輸出後，老師發現學生在溝通能力上很好，但在領導與倫理思維能力上表現較差，那這時候老師就可以思考是不是課程設計上太偏重於溝通能力的訓練，或是成績比重分配不均等等的因素造成這個結果，下次設計課程的時候，就可以將這些因素考慮進去，看是否要重新設計課程，讓學生在學習上能更達到老師設定的預期成效。這就是Closing the Loop (學習閉環)。</a:t>
            </a:r>
          </a:p>
          <a:p>
            <a:pPr lvl="0"/>
            <a:endParaRPr lang="en-US"/>
          </a:p>
          <a:p>
            <a:pPr lvl="0"/>
            <a:r>
              <a:rPr lang="en-US"/>
              <a:t>各位助教在此閉環的重點工作則是幫忙蒐集學生的自我評估表、報告、成績單匯整後，繳回管院辦公室。</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開始進行線上教學平台使用說明。 </a:t>
            </a:r>
          </a:p>
          <a:p>
            <a:pPr lvl="0"/>
            <a:endParaRPr lang="en-US"/>
          </a:p>
          <a:p>
            <a:pPr lvl="0"/>
            <a:endParaRPr lang="en-US"/>
          </a:p>
          <a:p>
            <a:pPr lvl="0"/>
            <a:r>
              <a:rPr lang="en-US"/>
              <a:t>首先要如何進入AACSB線上教學平台呢？</a:t>
            </a:r>
          </a:p>
          <a:p>
            <a:pPr lvl="0"/>
            <a:r>
              <a:rPr lang="en-US"/>
              <a:t>有兩個途徑：1. 一個是輸入網址 2. 另一個方法則是上成大管理學院網站裡面有AACSB平台連結</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進入之後，如果你是第一次使用AACSB平台，需先註冊帳號。</a:t>
            </a:r>
          </a:p>
          <a:p>
            <a:pPr lvl="0"/>
            <a:endParaRPr lang="en-US"/>
          </a:p>
          <a:p>
            <a:pPr lvl="0"/>
            <a:r>
              <a:rPr lang="en-US"/>
              <a:t>先輸入帳密，帳號是你的學號，密碼預設是學號後四碼，然後系統會自動辨認你的身份，如果你有兩種身份，同時是學生及助教，輸入完帳密後在「登入身份」選擇。</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這裡有一點需要注意就是，只有「教師帳號」才能開新課程，所以開新課程時務必使用老師的帳號。</a:t>
            </a:r>
          </a:p>
          <a:p>
            <a:pPr lvl="0"/>
            <a:endParaRPr lang="en-US"/>
          </a:p>
          <a:p>
            <a:pPr lvl="0"/>
            <a:r>
              <a:rPr lang="en-US"/>
              <a:t>這邊要注意：開新課程絕對不能用舊的課程進行更改，一定要重新開一門新課，否則系統會有問題。</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按「開新課程」後就會進入這個畫面，填入課程基本資訊，有打星星為必填欄位，選擇系所別後，系統將自動判定是學士班、碩士班或是博士班的rating scale，就是評分標準，課程評分項目所有權重加總總合應為100%。輸入課程名稱及評分項目時請務必以英文為主。</a:t>
            </a:r>
          </a:p>
          <a:p>
            <a:pPr lvl="0"/>
            <a:endParaRPr lang="en-US"/>
          </a:p>
          <a:p>
            <a:pPr lvl="0"/>
            <a:r>
              <a:rPr lang="en-US"/>
              <a:t>完成後按[確定新增]即完成開課手續。</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還有一點也是需要大家稍微注意的地方，就是在選擇系所別的時候，請務必要選擇正確，否則屆時本院在查詢的時候，會出現問題。</a:t>
            </a:r>
            <a:endParaRPr lang="en-US" smtClean="0"/>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再來是課程後續處理方法，點選要編輯的課程後就會進入這個畫面，上面所有的功能選項都可以點選，稍後我們將會做介紹。</a:t>
            </a:r>
            <a:endParaRPr lang="en-US" smtClean="0"/>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【助教設定】→按「新增」就會進入這個畫面，老師輸入「助教學號」後按「確定新增」，該名同學即為該堂課的助教，就有權限協助老師設定所有的課程資訊。</a:t>
            </a:r>
          </a:p>
          <a:p>
            <a:pPr lvl="0"/>
            <a:endParaRPr lang="en-US"/>
          </a:p>
          <a:p>
            <a:pPr lvl="0"/>
            <a:r>
              <a:rPr lang="en-US"/>
              <a:t>請各位助教一定要提醒老師做助教的設定，不然就沒有辦法幫老師做課程的管理了！</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endParaRPr/>
          </a:p>
          <a:p>
            <a:pPr lvl="0"/>
            <a:r>
              <a:rPr lang="en-US"/>
              <a:t>【課程文件】→按「新增」就會進入這個畫面，按「瀏覽」選擇你要上傳的課程教材，像課程大綱等，之後按「確定新增」即可。</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在介紹教學平台前，我們先來瞭解一下什麼是AACSB。AACSB的全名為 “Association to Advance Collegiate Schools of Business International (國際商管學院促進協會)”，它是全球最具公信力的國際商管認證組織之一，用來評鑑各國各大學的商管學院，通過評鑑後該學校就會取得AACSB認證。</a:t>
            </a:r>
          </a:p>
          <a:p>
            <a:pPr lvl="0"/>
            <a:endParaRPr lang="en-US"/>
          </a:p>
          <a:p>
            <a:pPr lvl="0"/>
            <a:r>
              <a:rPr lang="en-US"/>
              <a:t>取得認證的學校可以增加學校(授予)學位的國際公信力，有利於學生畢業後申請MBA、到國外念書或找工作等，亦可提高學校競爭力。</a:t>
            </a:r>
          </a:p>
          <a:p>
            <a:pPr lvl="0"/>
            <a:endParaRPr lang="en-US"/>
          </a:p>
          <a:p>
            <a:pPr lvl="0"/>
            <a:r>
              <a:rPr lang="en-US"/>
              <a:t>本院於2011年獲得AACSB認證，並於今年2017月獲得覆核認證的推薦，為了繼續維持AACSB認證資格，我們須持續執行教學多元評估，確保本院教授的課程能符合AACSB學習保證標準(Assurance of Learning)。</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首先先按【設定課程目標】就會出現這樣的畫面，一開是右邊選項是空白的，勾選該課程的五大核心目標以及問卷題項後，按「確定加入」後，勾選完的細項會顯示(小花)，並且右邊會呈現你勾選的項目，如果你不小心勾錯或要刪除，可直接按右方欄位的「刪除」即可。</a:t>
            </a:r>
          </a:p>
          <a:p>
            <a:pPr lvl="0"/>
            <a:endParaRPr lang="en-US"/>
          </a:p>
          <a:p>
            <a:pPr lvl="0"/>
            <a:r>
              <a:rPr lang="en-US"/>
              <a:t>這邊也有一個稍微要注意的地方，就是因為大學部、碩士班以及博士班的學習目標不同，所以請各位助教要提醒老師在前面開課時所輸入的基本資訊，要正確，否則屆時跑出來的資訊就會有誤。</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20</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【成績表權重】設定</a:t>
            </a:r>
          </a:p>
          <a:p>
            <a:pPr lvl="0"/>
            <a:r>
              <a:rPr lang="en-US"/>
              <a:t>最左邊這一欄出現的是剛剛在【設定課程目標】選擇的五大核心目標，上面的欄位是這堂課的評分項目，依不同的評分項目，設定五大核心目標的比重為多少在框框內直接輸入比重，這裡要特別注意每一直列的總合為100%，還有在依老師的syllabus輸入比重時要注意輸對行。</a:t>
            </a:r>
          </a:p>
          <a:p>
            <a:pPr lvl="0"/>
            <a:r>
              <a:rPr lang="en-US"/>
              <a:t>舉個例子來說，像作業30%指的是佔學期分數的百分之30，而這30%包含了15%的speaking、15%的writing、20%的problem solving等等。</a:t>
            </a:r>
          </a:p>
          <a:p>
            <a:pPr lvl="0"/>
            <a:r>
              <a:rPr lang="en-US"/>
              <a:t>根據以往輸出的報告常發現課程中會出現老師沒有勾選的核心能力目標，造成成績換算上的錯誤，因此特別在系統中加註請老師及助教確認評分項目與學習目標都無誤後再來設定這個部分，避免之後出現計算上的錯誤。</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21</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【修課名單管理】→可選擇單筆輸入或整批匯入</a:t>
            </a:r>
          </a:p>
          <a:p>
            <a:pPr lvl="0"/>
            <a:r>
              <a:rPr lang="en-US"/>
              <a:t>選擇單筆輸入的話，按「新增」後輸入學號，之後按「確定新增」即可。</a:t>
            </a:r>
          </a:p>
          <a:p>
            <a:pPr lvl="0"/>
            <a:r>
              <a:rPr lang="en-US"/>
              <a:t>選擇整批匯入的話，則按「匯入名單」後會出現這樣的畫面，使用匯入功能時，可下載範本，這裡有一個「連結下載」，點入後會出現一個固定格式的EXCEL檔，檔案裡必填的資訊有學號、姓名、系所名稱及email，填寫完畢後，按「瀏覽」選擇檔案，之後按「確定新增」即可。</a:t>
            </a:r>
          </a:p>
          <a:p>
            <a:pPr lvl="0"/>
            <a:endParaRPr lang="en-US"/>
          </a:p>
          <a:p>
            <a:pPr lvl="0"/>
            <a:r>
              <a:rPr lang="en-US"/>
              <a:t>注意如果非管院的學生，需請助教先協助學生註冊帳號，再將此學生加入修課名單。</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【成績作業管理】按「新增」後進入的畫面</a:t>
            </a:r>
          </a:p>
          <a:p>
            <a:pPr lvl="0"/>
            <a:r>
              <a:rPr lang="en-US"/>
              <a:t>首先選擇評分類型像作業/期中考/期末考，可選擇是否上傳作業或公佈成績給學生看，之後按「確定新增」即可。</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23</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【成績表維護】</a:t>
            </a:r>
          </a:p>
          <a:p>
            <a:pPr lvl="0"/>
            <a:r>
              <a:rPr lang="en-US"/>
              <a:t>輸入成績的方式也有兩種，一種是直接在框框內直接輸入。另一種則是整批匯入。</a:t>
            </a:r>
          </a:p>
          <a:p>
            <a:pPr lvl="0"/>
            <a:r>
              <a:rPr lang="en-US"/>
              <a:t>首先先點選「下載成績範本」，之後會出現一個固定格式的excel檔，檔案會自動出現所有修課同學的姓名、學號及評分項目，之後將成績依序填入後(若學生成績是0分也是要填)，再按「匯入成績」，最後按「更新成績」，即完成登錄作業。</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1. 這邊是Summary Report在系統中匯出的結果，這邊要注意紅色框框內的人數加總一定要等於修課人數，如果有誤的話，可以重新按一次 “更新成績”，還是不行的話可能是系統有問題，聯絡管院以修正此問題。</a:t>
            </a:r>
          </a:p>
          <a:p>
            <a:pPr lvl="0"/>
            <a:r>
              <a:rPr lang="en-US"/>
              <a:t>2. 要特別注意，若更新個別的權重分數，需要按下方的[更新成績]按鈕，系統才會將全部成績重新計算，本表請以滿分為100分登錄成績。</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25</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之後按左下角的Summary Report匯出PDF即可產生PDF檔，再放入資料袋中。</a:t>
            </a:r>
            <a:endParaRPr lang="en-US" smtClean="0"/>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26</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這兩頁是Summary Report輸出成PDF檔的樣子 </a:t>
            </a:r>
            <a:endParaRPr lang="en-US" smtClean="0"/>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27</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50173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老師有想要向修課同學公告的訊息，可利用公布欄的功能。點選「新增」，再填入「消息標題」及「公告內容」，按下確定新增即可。</a:t>
            </a:r>
          </a:p>
          <a:p>
            <a:pPr lvl="0"/>
            <a:r>
              <a:rPr lang="en-US"/>
              <a:t>電子報則是將資訊以email方式寄送給學生。</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29</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AACSB認證標準主要分為四部分，策略管理與創新、參與者、學習與教學以及學術與專業投入。本院為了配合第三項標準—學習與教學，特訂定了一套抽樣教學評鑑制度，也就是教學多元評估，以檢視學生的五大核心能力的學習成效。</a:t>
            </a:r>
            <a:endParaRPr lang="en-US" smtClean="0"/>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3538330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3910239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1886089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2597628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管院訂定的五大核心能力分別有溝通能力(COMMU)、創新與解決問題能力(CPSI)、領導與倫理思維能力(LEAD/ETHIC)、全球化視野(GLOB)、價值觀、技術及專業度(VSP)。</a:t>
            </a:r>
            <a:endParaRPr lang="en-US" smtClean="0"/>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在五大核心能力下，分別對學士班、碩士班及博士班有不同的學習重點。</a:t>
            </a:r>
            <a:endParaRPr lang="en-US" smtClean="0"/>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491665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722979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為了簡化教學多元評估的過程，也就是將每一位學生的學習成績換算成五大核心能力的成績，所以管院特建立AACSB線上教學平台(這邊要特別澄清一下，AACSB線上教學平台與moodle不同)。</a:t>
            </a:r>
          </a:p>
          <a:p>
            <a:pPr lvl="0"/>
            <a:r>
              <a:rPr lang="en-US"/>
              <a:t>有參與教學多元評估的課程會有這個表，老師會根據每個評分項目給予五大核心能力的比重，等等會show出系統內的畫面給大家看，只要將比重設定好，系統就能幫大家將學習成績成功轉換成五大核心能力成績。</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6" cy="372309"/>
          </a:xfrm>
          <a:prstGeom prst="rect">
            <a:avLst/>
          </a:prstGeom>
        </p:spPr>
        <p:txBody>
          <a:bodyPr vert="horz" lIns="91321" tIns="45661" rIns="91321" bIns="45661" rtlCol="0"/>
          <a:lstStyle>
            <a:lvl1pPr algn="l">
              <a:defRPr sz="1200"/>
            </a:lvl1pPr>
          </a:lstStyle>
          <a:p>
            <a:endParaRPr lang="cs-CZ"/>
          </a:p>
        </p:txBody>
      </p:sp>
      <p:sp>
        <p:nvSpPr>
          <p:cNvPr id="3" name="Date Placeholder 2"/>
          <p:cNvSpPr>
            <a:spLocks noGrp="1"/>
          </p:cNvSpPr>
          <p:nvPr>
            <p:ph type="dt" idx="1"/>
          </p:nvPr>
        </p:nvSpPr>
        <p:spPr>
          <a:xfrm>
            <a:off x="5134449" y="2"/>
            <a:ext cx="3927546" cy="372309"/>
          </a:xfrm>
          <a:prstGeom prst="rect">
            <a:avLst/>
          </a:prstGeom>
        </p:spPr>
        <p:txBody>
          <a:bodyPr vert="horz" lIns="91321" tIns="45661" rIns="91321" bIns="45661" rtlCol="0"/>
          <a:lstStyle>
            <a:lvl1pPr algn="r">
              <a:defRPr sz="1200"/>
            </a:lvl1pPr>
          </a:lstStyle>
          <a:p>
            <a:fld id="{B7268E1E-0E44-426D-905E-8AD9B19D2182}" type="datetimeFigureOut">
              <a:rPr lang="cs-CZ" smtClean="0"/>
              <a:t>06.10.2020</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321" tIns="45661" rIns="91321" bIns="45661" rtlCol="0" anchor="ctr"/>
          <a:lstStyle/>
          <a:p>
            <a:endParaRPr lang="cs-CZ"/>
          </a:p>
        </p:txBody>
      </p:sp>
      <p:sp>
        <p:nvSpPr>
          <p:cNvPr id="5" name="Notes Placeholder 4"/>
          <p:cNvSpPr>
            <a:spLocks noGrp="1"/>
          </p:cNvSpPr>
          <p:nvPr>
            <p:ph type="body" sz="quarter" idx="3"/>
          </p:nvPr>
        </p:nvSpPr>
        <p:spPr>
          <a:xfrm>
            <a:off x="906357" y="3530039"/>
            <a:ext cx="7250854" cy="3345605"/>
          </a:xfrm>
          <a:prstGeom prst="rect">
            <a:avLst/>
          </a:prstGeom>
        </p:spPr>
        <p:txBody>
          <a:bodyPr vert="horz" lIns="91321" tIns="45661" rIns="91321" bIns="45661" rtlCol="0"/>
          <a:lstStyle/>
          <a:p>
            <a:pPr lvl="0"/>
            <a:r>
              <a:rPr lang="en-US"/>
              <a:t>管院針對核心能力成績有訂定一個學習表現衡量尺度表，Summary Report的部分會以五分制的形式顯示成績，</a:t>
            </a:r>
          </a:p>
          <a:p>
            <a:pPr lvl="0"/>
            <a:endParaRPr lang="en-US"/>
          </a:p>
          <a:p>
            <a:pPr lvl="0"/>
            <a:r>
              <a:rPr lang="en-US"/>
              <a:t>學士班的部分80分以上，轉換成五分制為5分，</a:t>
            </a:r>
          </a:p>
          <a:p>
            <a:pPr lvl="0"/>
            <a:r>
              <a:rPr lang="en-US"/>
              <a:t>而碩博士班的部分，則要90分以上才為五分制的5分。</a:t>
            </a:r>
          </a:p>
          <a:p>
            <a:pPr lvl="0"/>
            <a:endParaRPr lang="en-US"/>
          </a:p>
          <a:p>
            <a:pPr lvl="0"/>
            <a:r>
              <a:rPr lang="en-US"/>
              <a:t>另外，這邊這個Expected Percentage的部分，則是管院希望每個核心能力達到Excellent程度的學生能高於20%。學士班學生核心能力為Unacceptable者能低於20%，碩博士班學生核心能力為Unacceptable者能低於10%。</a:t>
            </a:r>
          </a:p>
          <a:p>
            <a:pPr lvl="0"/>
            <a:endParaRPr lang="en-US"/>
          </a:p>
          <a:p>
            <a:pPr lvl="0"/>
            <a:r>
              <a:rPr lang="en-US"/>
              <a:t>示範課程再撰寫Closing the Loop報告時，老師們能根據這個衡量尺度表，檢視學生們各個核心能力的表現。</a:t>
            </a:r>
          </a:p>
        </p:txBody>
      </p:sp>
      <p:sp>
        <p:nvSpPr>
          <p:cNvPr id="6" name="Footer Placeholder 5"/>
          <p:cNvSpPr>
            <a:spLocks noGrp="1"/>
          </p:cNvSpPr>
          <p:nvPr>
            <p:ph type="ftr" sz="quarter" idx="4"/>
          </p:nvPr>
        </p:nvSpPr>
        <p:spPr>
          <a:xfrm>
            <a:off x="1" y="7060075"/>
            <a:ext cx="3927546" cy="370585"/>
          </a:xfrm>
          <a:prstGeom prst="rect">
            <a:avLst/>
          </a:prstGeom>
        </p:spPr>
        <p:txBody>
          <a:bodyPr vert="horz" lIns="91321" tIns="45661" rIns="91321" bIns="45661" rtlCol="0" anchor="b"/>
          <a:lstStyle>
            <a:lvl1pPr algn="l">
              <a:defRPr sz="1200"/>
            </a:lvl1pPr>
          </a:lstStyle>
          <a:p>
            <a:endParaRPr lang="cs-CZ"/>
          </a:p>
        </p:txBody>
      </p:sp>
      <p:sp>
        <p:nvSpPr>
          <p:cNvPr id="7" name="Slide Number Placeholder 6"/>
          <p:cNvSpPr>
            <a:spLocks noGrp="1"/>
          </p:cNvSpPr>
          <p:nvPr>
            <p:ph type="sldNum" sz="quarter" idx="5"/>
          </p:nvPr>
        </p:nvSpPr>
        <p:spPr>
          <a:xfrm>
            <a:off x="5134449" y="7060075"/>
            <a:ext cx="3927546" cy="370585"/>
          </a:xfrm>
          <a:prstGeom prst="rect">
            <a:avLst/>
          </a:prstGeom>
        </p:spPr>
        <p:txBody>
          <a:bodyPr vert="horz" lIns="91321" tIns="45661" rIns="91321" bIns="45661"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3" name="AutoShape 3"/>
          <p:cNvSpPr/>
          <p:nvPr/>
        </p:nvSpPr>
        <p:spPr>
          <a:xfrm>
            <a:off x="1292683" y="2702178"/>
            <a:ext cx="6277273" cy="4464254"/>
          </a:xfrm>
          <a:prstGeom prst="rect">
            <a:avLst/>
          </a:prstGeom>
          <a:solidFill>
            <a:srgbClr val="4D4A46"/>
          </a:solidFill>
        </p:spPr>
      </p:sp>
      <p:sp>
        <p:nvSpPr>
          <p:cNvPr id="4" name="TextBox 4"/>
          <p:cNvSpPr txBox="1"/>
          <p:nvPr/>
        </p:nvSpPr>
        <p:spPr>
          <a:xfrm>
            <a:off x="1296633" y="2933700"/>
            <a:ext cx="6273324" cy="3785652"/>
          </a:xfrm>
          <a:prstGeom prst="rect">
            <a:avLst/>
          </a:prstGeom>
        </p:spPr>
        <p:txBody>
          <a:bodyPr wrap="square" lIns="0" tIns="0" rIns="0" bIns="0" rtlCol="0" anchor="t">
            <a:spAutoFit/>
          </a:bodyPr>
          <a:lstStyle/>
          <a:p>
            <a:r>
              <a:rPr lang="en-US" sz="8200" dirty="0">
                <a:solidFill>
                  <a:srgbClr val="FFFDFD"/>
                </a:solidFill>
                <a:latin typeface="Arial" panose="020B0604020202020204" pitchFamily="34" charset="0"/>
                <a:ea typeface="標楷體" panose="03000509000000000000" pitchFamily="65" charset="-120"/>
                <a:cs typeface="Arial" panose="020B0604020202020204" pitchFamily="34" charset="0"/>
              </a:rPr>
              <a:t>AACSB</a:t>
            </a:r>
          </a:p>
          <a:p>
            <a:r>
              <a:rPr lang="en-US" sz="8200" dirty="0" err="1">
                <a:solidFill>
                  <a:srgbClr val="FFFDFD"/>
                </a:solidFill>
                <a:latin typeface="標楷體" panose="03000509000000000000" pitchFamily="65" charset="-120"/>
                <a:ea typeface="標楷體" panose="03000509000000000000" pitchFamily="65" charset="-120"/>
              </a:rPr>
              <a:t>線上教學平台</a:t>
            </a:r>
            <a:endParaRPr lang="en-US" sz="8200" dirty="0">
              <a:solidFill>
                <a:srgbClr val="FFFDFD"/>
              </a:solidFill>
              <a:latin typeface="標楷體" panose="03000509000000000000" pitchFamily="65" charset="-120"/>
              <a:ea typeface="標楷體" panose="03000509000000000000" pitchFamily="65" charset="-120"/>
            </a:endParaRPr>
          </a:p>
          <a:p>
            <a:r>
              <a:rPr lang="en-US" sz="8200" dirty="0" err="1">
                <a:solidFill>
                  <a:srgbClr val="FFFDFD"/>
                </a:solidFill>
                <a:latin typeface="標楷體" panose="03000509000000000000" pitchFamily="65" charset="-120"/>
                <a:ea typeface="標楷體" panose="03000509000000000000" pitchFamily="65" charset="-120"/>
              </a:rPr>
              <a:t>使用說明會</a:t>
            </a:r>
            <a:endParaRPr lang="en-US" sz="8200" dirty="0">
              <a:solidFill>
                <a:srgbClr val="FFFDFD"/>
              </a:solidFill>
              <a:latin typeface="標楷體" panose="03000509000000000000" pitchFamily="65" charset="-120"/>
              <a:ea typeface="標楷體" panose="03000509000000000000" pitchFamily="65" charset="-120"/>
            </a:endParaRPr>
          </a:p>
        </p:txBody>
      </p:sp>
      <p:grpSp>
        <p:nvGrpSpPr>
          <p:cNvPr id="6" name="Group 6"/>
          <p:cNvGrpSpPr>
            <a:grpSpLocks noChangeAspect="1"/>
          </p:cNvGrpSpPr>
          <p:nvPr/>
        </p:nvGrpSpPr>
        <p:grpSpPr>
          <a:xfrm>
            <a:off x="8681249" y="-917107"/>
            <a:ext cx="12938441" cy="11204107"/>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23360" r="-25621"/>
              </a:stretch>
            </a:blipFill>
          </p:spPr>
        </p:sp>
      </p:grpSp>
      <p:sp>
        <p:nvSpPr>
          <p:cNvPr id="5" name="TextBox 5"/>
          <p:cNvSpPr txBox="1"/>
          <p:nvPr/>
        </p:nvSpPr>
        <p:spPr>
          <a:xfrm>
            <a:off x="1520833" y="7295517"/>
            <a:ext cx="6861167" cy="2215991"/>
          </a:xfrm>
          <a:prstGeom prst="rect">
            <a:avLst/>
          </a:prstGeom>
        </p:spPr>
        <p:txBody>
          <a:bodyPr wrap="square" lIns="0" tIns="0" rIns="0" bIns="0" rtlCol="0" anchor="t">
            <a:spAutoFit/>
          </a:bodyPr>
          <a:lstStyle/>
          <a:p>
            <a:pPr>
              <a:lnSpc>
                <a:spcPct val="150000"/>
              </a:lnSpc>
            </a:pPr>
            <a:r>
              <a:rPr lang="en-US" sz="3200" kern="0" spc="395" dirty="0" err="1">
                <a:solidFill>
                  <a:srgbClr val="4D4A46"/>
                </a:solidFill>
                <a:latin typeface="標楷體" panose="03000509000000000000" pitchFamily="65" charset="-120"/>
                <a:ea typeface="標楷體" panose="03000509000000000000" pitchFamily="65" charset="-120"/>
              </a:rPr>
              <a:t>主辦單位：</a:t>
            </a:r>
            <a:r>
              <a:rPr lang="en-US" sz="3200" kern="0" spc="395" dirty="0" err="1" smtClean="0">
                <a:solidFill>
                  <a:srgbClr val="4D4A46"/>
                </a:solidFill>
                <a:latin typeface="標楷體" panose="03000509000000000000" pitchFamily="65" charset="-120"/>
                <a:ea typeface="標楷體" panose="03000509000000000000" pitchFamily="65" charset="-120"/>
              </a:rPr>
              <a:t>院辦公室</a:t>
            </a:r>
            <a:endParaRPr lang="en-US" sz="3200" kern="0" spc="395" dirty="0">
              <a:solidFill>
                <a:srgbClr val="4D4A46"/>
              </a:solidFill>
              <a:latin typeface="標楷體" panose="03000509000000000000" pitchFamily="65" charset="-120"/>
              <a:ea typeface="標楷體" panose="03000509000000000000" pitchFamily="65" charset="-120"/>
            </a:endParaRPr>
          </a:p>
          <a:p>
            <a:pPr>
              <a:lnSpc>
                <a:spcPct val="150000"/>
              </a:lnSpc>
            </a:pPr>
            <a:r>
              <a:rPr lang="en-US" sz="3200" kern="0" spc="395" dirty="0">
                <a:solidFill>
                  <a:srgbClr val="4D4A46"/>
                </a:solidFill>
                <a:latin typeface="標楷體" panose="03000509000000000000" pitchFamily="65" charset="-120"/>
                <a:ea typeface="標楷體" panose="03000509000000000000" pitchFamily="65" charset="-120"/>
              </a:rPr>
              <a:t>時間</a:t>
            </a:r>
            <a:r>
              <a:rPr lang="en-US" sz="3200" kern="0" spc="395" dirty="0" smtClean="0">
                <a:solidFill>
                  <a:srgbClr val="4D4A46"/>
                </a:solidFill>
                <a:latin typeface="標楷體" panose="03000509000000000000" pitchFamily="65" charset="-120"/>
                <a:ea typeface="標楷體" panose="03000509000000000000" pitchFamily="65" charset="-120"/>
              </a:rPr>
              <a:t>：</a:t>
            </a:r>
            <a:r>
              <a:rPr lang="en-US" altLang="zh-TW" sz="3200" kern="0" spc="395" dirty="0" smtClean="0">
                <a:solidFill>
                  <a:srgbClr val="4D4A46"/>
                </a:solidFill>
                <a:latin typeface="標楷體" panose="03000509000000000000" pitchFamily="65" charset="-120"/>
                <a:ea typeface="標楷體" panose="03000509000000000000" pitchFamily="65" charset="-120"/>
              </a:rPr>
              <a:t>10</a:t>
            </a:r>
            <a:r>
              <a:rPr lang="zh-TW" altLang="en-US" sz="3200" kern="0" spc="395" dirty="0" smtClean="0">
                <a:solidFill>
                  <a:srgbClr val="4D4A46"/>
                </a:solidFill>
                <a:latin typeface="標楷體" panose="03000509000000000000" pitchFamily="65" charset="-120"/>
                <a:ea typeface="標楷體" panose="03000509000000000000" pitchFamily="65" charset="-120"/>
              </a:rPr>
              <a:t>月</a:t>
            </a:r>
            <a:r>
              <a:rPr lang="en-US" altLang="zh-TW" sz="3200" kern="0" spc="395" dirty="0" smtClean="0">
                <a:solidFill>
                  <a:srgbClr val="4D4A46"/>
                </a:solidFill>
                <a:latin typeface="標楷體" panose="03000509000000000000" pitchFamily="65" charset="-120"/>
                <a:ea typeface="標楷體" panose="03000509000000000000" pitchFamily="65" charset="-120"/>
              </a:rPr>
              <a:t>6</a:t>
            </a:r>
            <a:r>
              <a:rPr lang="zh-TW" altLang="en-US" sz="3200" kern="0" spc="395" dirty="0" smtClean="0">
                <a:solidFill>
                  <a:srgbClr val="4D4A46"/>
                </a:solidFill>
                <a:latin typeface="標楷體" panose="03000509000000000000" pitchFamily="65" charset="-120"/>
                <a:ea typeface="標楷體" panose="03000509000000000000" pitchFamily="65" charset="-120"/>
              </a:rPr>
              <a:t>日</a:t>
            </a:r>
            <a:r>
              <a:rPr lang="en-US" altLang="zh-TW" sz="3200" kern="0" spc="395" dirty="0" smtClean="0">
                <a:solidFill>
                  <a:srgbClr val="4D4A46"/>
                </a:solidFill>
                <a:latin typeface="標楷體" panose="03000509000000000000" pitchFamily="65" charset="-120"/>
                <a:ea typeface="標楷體" panose="03000509000000000000" pitchFamily="65" charset="-120"/>
              </a:rPr>
              <a:t>(</a:t>
            </a:r>
            <a:r>
              <a:rPr lang="zh-TW" altLang="en-US" sz="3200" kern="0" spc="395" dirty="0" smtClean="0">
                <a:solidFill>
                  <a:srgbClr val="4D4A46"/>
                </a:solidFill>
                <a:latin typeface="標楷體" panose="03000509000000000000" pitchFamily="65" charset="-120"/>
                <a:ea typeface="標楷體" panose="03000509000000000000" pitchFamily="65" charset="-120"/>
              </a:rPr>
              <a:t>二</a:t>
            </a:r>
            <a:r>
              <a:rPr lang="en-US" altLang="zh-TW" sz="3200" kern="0" spc="395" dirty="0" smtClean="0">
                <a:solidFill>
                  <a:srgbClr val="4D4A46"/>
                </a:solidFill>
                <a:latin typeface="標楷體" panose="03000509000000000000" pitchFamily="65" charset="-120"/>
                <a:ea typeface="標楷體" panose="03000509000000000000" pitchFamily="65" charset="-120"/>
              </a:rPr>
              <a:t>)</a:t>
            </a:r>
            <a:r>
              <a:rPr lang="zh-TW" altLang="en-US" sz="3200" kern="0" spc="395" dirty="0" smtClean="0">
                <a:solidFill>
                  <a:srgbClr val="4D4A46"/>
                </a:solidFill>
                <a:latin typeface="標楷體" panose="03000509000000000000" pitchFamily="65" charset="-120"/>
                <a:ea typeface="標楷體" panose="03000509000000000000" pitchFamily="65" charset="-120"/>
              </a:rPr>
              <a:t>中午</a:t>
            </a:r>
            <a:r>
              <a:rPr lang="en-US" altLang="zh-TW" sz="3200" kern="0" spc="395" dirty="0" smtClean="0">
                <a:solidFill>
                  <a:srgbClr val="4D4A46"/>
                </a:solidFill>
                <a:latin typeface="標楷體" panose="03000509000000000000" pitchFamily="65" charset="-120"/>
                <a:ea typeface="標楷體" panose="03000509000000000000" pitchFamily="65" charset="-120"/>
              </a:rPr>
              <a:t>12:00</a:t>
            </a:r>
            <a:endParaRPr lang="en-US" sz="3200" kern="0" spc="395" dirty="0">
              <a:solidFill>
                <a:srgbClr val="4D4A46"/>
              </a:solidFill>
              <a:latin typeface="標楷體" panose="03000509000000000000" pitchFamily="65" charset="-120"/>
              <a:ea typeface="標楷體" panose="03000509000000000000" pitchFamily="65" charset="-120"/>
            </a:endParaRPr>
          </a:p>
          <a:p>
            <a:pPr>
              <a:lnSpc>
                <a:spcPct val="150000"/>
              </a:lnSpc>
            </a:pPr>
            <a:r>
              <a:rPr lang="en-US" sz="3200" kern="0" spc="395" dirty="0" err="1">
                <a:solidFill>
                  <a:srgbClr val="4D4A46"/>
                </a:solidFill>
                <a:latin typeface="標楷體" panose="03000509000000000000" pitchFamily="65" charset="-120"/>
                <a:ea typeface="標楷體" panose="03000509000000000000" pitchFamily="65" charset="-120"/>
              </a:rPr>
              <a:t>地點</a:t>
            </a:r>
            <a:r>
              <a:rPr lang="en-US" sz="3200" kern="0" spc="395" dirty="0" smtClean="0">
                <a:solidFill>
                  <a:srgbClr val="4D4A46"/>
                </a:solidFill>
                <a:latin typeface="標楷體" panose="03000509000000000000" pitchFamily="65" charset="-120"/>
                <a:ea typeface="標楷體" panose="03000509000000000000" pitchFamily="65" charset="-120"/>
              </a:rPr>
              <a:t>：</a:t>
            </a:r>
            <a:r>
              <a:rPr lang="zh-TW" altLang="en-US" sz="3200" kern="0" dirty="0" smtClean="0">
                <a:solidFill>
                  <a:srgbClr val="4D4A46"/>
                </a:solidFill>
                <a:latin typeface="標楷體" panose="03000509000000000000" pitchFamily="65" charset="-120"/>
                <a:ea typeface="標楷體" panose="03000509000000000000" pitchFamily="65" charset="-120"/>
              </a:rPr>
              <a:t>管理學院</a:t>
            </a:r>
            <a:r>
              <a:rPr lang="en-US" sz="3200" kern="0" dirty="0" smtClean="0">
                <a:solidFill>
                  <a:srgbClr val="4D4A46"/>
                </a:solidFill>
                <a:latin typeface="標楷體" panose="03000509000000000000" pitchFamily="65" charset="-120"/>
                <a:ea typeface="標楷體" panose="03000509000000000000" pitchFamily="65" charset="-120"/>
              </a:rPr>
              <a:t>理學院</a:t>
            </a:r>
            <a:r>
              <a:rPr lang="en-US" sz="3200" kern="0" spc="395" dirty="0">
                <a:solidFill>
                  <a:srgbClr val="4D4A46"/>
                </a:solidFill>
                <a:latin typeface="標楷體" panose="03000509000000000000" pitchFamily="65" charset="-120"/>
                <a:ea typeface="標楷體" panose="03000509000000000000" pitchFamily="65" charset="-120"/>
              </a:rPr>
              <a:t>4F哈佛講堂</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83" r="343" b="97"/>
          <a:stretch>
            <a:fillRect/>
          </a:stretch>
        </p:blipFill>
        <p:spPr>
          <a:xfrm rot="-6602919">
            <a:off x="-3657120" y="1610029"/>
            <a:ext cx="15317700" cy="10154365"/>
          </a:xfrm>
          <a:prstGeom prst="rect">
            <a:avLst/>
          </a:prstGeom>
        </p:spPr>
      </p:pic>
      <p:sp>
        <p:nvSpPr>
          <p:cNvPr id="3" name="AutoShape 3"/>
          <p:cNvSpPr/>
          <p:nvPr/>
        </p:nvSpPr>
        <p:spPr>
          <a:xfrm>
            <a:off x="9025240" y="1564797"/>
            <a:ext cx="10710479" cy="47102"/>
          </a:xfrm>
          <a:prstGeom prst="rect">
            <a:avLst/>
          </a:prstGeom>
          <a:solidFill>
            <a:srgbClr val="FFFDFD"/>
          </a:solidFill>
        </p:spPr>
      </p:sp>
      <p:grpSp>
        <p:nvGrpSpPr>
          <p:cNvPr id="4" name="Group 4"/>
          <p:cNvGrpSpPr>
            <a:grpSpLocks noChangeAspect="1"/>
          </p:cNvGrpSpPr>
          <p:nvPr/>
        </p:nvGrpSpPr>
        <p:grpSpPr>
          <a:xfrm>
            <a:off x="10031916" y="4374184"/>
            <a:ext cx="364924" cy="364924"/>
            <a:chOff x="0" y="0"/>
            <a:chExt cx="1695450" cy="1695450"/>
          </a:xfrm>
        </p:grpSpPr>
        <p:sp>
          <p:nvSpPr>
            <p:cNvPr id="5" name="Freeform 5"/>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FFFDFD"/>
            </a:solidFill>
          </p:spPr>
        </p:sp>
      </p:grpSp>
      <p:grpSp>
        <p:nvGrpSpPr>
          <p:cNvPr id="6" name="Group 6"/>
          <p:cNvGrpSpPr>
            <a:grpSpLocks noChangeAspect="1"/>
          </p:cNvGrpSpPr>
          <p:nvPr/>
        </p:nvGrpSpPr>
        <p:grpSpPr>
          <a:xfrm>
            <a:off x="10031916" y="5321306"/>
            <a:ext cx="364924" cy="364924"/>
            <a:chOff x="0" y="0"/>
            <a:chExt cx="1695450" cy="1695450"/>
          </a:xfrm>
        </p:grpSpPr>
        <p:sp>
          <p:nvSpPr>
            <p:cNvPr id="7" name="Freeform 7"/>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FFFDFD"/>
            </a:solidFill>
          </p:spPr>
        </p:sp>
      </p:grpSp>
      <p:grpSp>
        <p:nvGrpSpPr>
          <p:cNvPr id="8" name="Group 8"/>
          <p:cNvGrpSpPr>
            <a:grpSpLocks noChangeAspect="1"/>
          </p:cNvGrpSpPr>
          <p:nvPr/>
        </p:nvGrpSpPr>
        <p:grpSpPr>
          <a:xfrm>
            <a:off x="10031916" y="6761730"/>
            <a:ext cx="364924" cy="364924"/>
            <a:chOff x="0" y="0"/>
            <a:chExt cx="1695450" cy="1695450"/>
          </a:xfrm>
        </p:grpSpPr>
        <p:sp>
          <p:nvSpPr>
            <p:cNvPr id="9" name="Freeform 9"/>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FFFDFD"/>
            </a:solidFill>
          </p:spPr>
        </p:sp>
      </p:grpSp>
      <p:grpSp>
        <p:nvGrpSpPr>
          <p:cNvPr id="10" name="Group 10"/>
          <p:cNvGrpSpPr>
            <a:grpSpLocks noChangeAspect="1"/>
          </p:cNvGrpSpPr>
          <p:nvPr/>
        </p:nvGrpSpPr>
        <p:grpSpPr>
          <a:xfrm>
            <a:off x="10031916" y="7687141"/>
            <a:ext cx="364924" cy="364924"/>
            <a:chOff x="0" y="0"/>
            <a:chExt cx="1695450" cy="1695450"/>
          </a:xfrm>
        </p:grpSpPr>
        <p:sp>
          <p:nvSpPr>
            <p:cNvPr id="11" name="Freeform 11"/>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EECECF"/>
            </a:solidFill>
          </p:spPr>
        </p:sp>
      </p:grpSp>
      <p:sp>
        <p:nvSpPr>
          <p:cNvPr id="12" name="TextBox 12"/>
          <p:cNvSpPr txBox="1"/>
          <p:nvPr/>
        </p:nvSpPr>
        <p:spPr>
          <a:xfrm>
            <a:off x="9447314" y="1788168"/>
            <a:ext cx="7811986" cy="2308324"/>
          </a:xfrm>
          <a:prstGeom prst="rect">
            <a:avLst/>
          </a:prstGeom>
        </p:spPr>
        <p:txBody>
          <a:bodyPr lIns="0" tIns="0" rIns="0" bIns="0" rtlCol="0" anchor="t">
            <a:spAutoFit/>
          </a:bodyPr>
          <a:lstStyle/>
          <a:p>
            <a:pPr algn="just">
              <a:lnSpc>
                <a:spcPts val="6018"/>
              </a:lnSpc>
            </a:pPr>
            <a:r>
              <a:rPr lang="en-US" sz="3715" spc="334">
                <a:solidFill>
                  <a:srgbClr val="FFFFFF"/>
                </a:solidFill>
                <a:latin typeface="Arial" panose="020B0604020202020204" pitchFamily="34" charset="0"/>
                <a:ea typeface="標楷體" panose="03000509000000000000" pitchFamily="65" charset="-120"/>
                <a:cs typeface="Arial" panose="020B0604020202020204" pitchFamily="34" charset="0"/>
              </a:rPr>
              <a:t>參與教學多元評估課程，須於學期末向系辦索取牛皮紙袋後繳交，其中至少包含：</a:t>
            </a:r>
          </a:p>
        </p:txBody>
      </p:sp>
      <p:sp>
        <p:nvSpPr>
          <p:cNvPr id="13" name="TextBox 13"/>
          <p:cNvSpPr txBox="1"/>
          <p:nvPr/>
        </p:nvSpPr>
        <p:spPr>
          <a:xfrm>
            <a:off x="9025240" y="655877"/>
            <a:ext cx="5754586" cy="743793"/>
          </a:xfrm>
          <a:prstGeom prst="rect">
            <a:avLst/>
          </a:prstGeom>
        </p:spPr>
        <p:txBody>
          <a:bodyPr lIns="0" tIns="0" rIns="0" bIns="0" rtlCol="0" anchor="t">
            <a:spAutoFit/>
          </a:bodyPr>
          <a:lstStyle/>
          <a:p>
            <a:pPr>
              <a:lnSpc>
                <a:spcPts val="5759"/>
              </a:lnSpc>
            </a:pPr>
            <a:r>
              <a:rPr lang="en-US" sz="4800" spc="144">
                <a:solidFill>
                  <a:srgbClr val="FFFDFD"/>
                </a:solidFill>
                <a:latin typeface="Arial" panose="020B0604020202020204" pitchFamily="34" charset="0"/>
                <a:ea typeface="標楷體" panose="03000509000000000000" pitchFamily="65" charset="-120"/>
                <a:cs typeface="Arial" panose="020B0604020202020204" pitchFamily="34" charset="0"/>
              </a:rPr>
              <a:t>教學多元評估資料袋</a:t>
            </a:r>
          </a:p>
        </p:txBody>
      </p:sp>
      <p:sp>
        <p:nvSpPr>
          <p:cNvPr id="14" name="TextBox 14"/>
          <p:cNvSpPr txBox="1"/>
          <p:nvPr/>
        </p:nvSpPr>
        <p:spPr>
          <a:xfrm>
            <a:off x="10571264" y="4111631"/>
            <a:ext cx="2249386" cy="769441"/>
          </a:xfrm>
          <a:prstGeom prst="rect">
            <a:avLst/>
          </a:prstGeom>
        </p:spPr>
        <p:txBody>
          <a:bodyPr lIns="0" tIns="0" rIns="0" bIns="0" rtlCol="0" anchor="t">
            <a:spAutoFit/>
          </a:bodyPr>
          <a:lstStyle/>
          <a:p>
            <a:pPr algn="just">
              <a:lnSpc>
                <a:spcPts val="6018"/>
              </a:lnSpc>
            </a:pPr>
            <a:r>
              <a:rPr lang="en-US" sz="3715" spc="334">
                <a:solidFill>
                  <a:srgbClr val="FFFFFF"/>
                </a:solidFill>
                <a:latin typeface="Arial" panose="020B0604020202020204" pitchFamily="34" charset="0"/>
                <a:ea typeface="標楷體" panose="03000509000000000000" pitchFamily="65" charset="-120"/>
                <a:cs typeface="Arial" panose="020B0604020202020204" pitchFamily="34" charset="0"/>
              </a:rPr>
              <a:t>課程大綱</a:t>
            </a:r>
          </a:p>
        </p:txBody>
      </p:sp>
      <p:sp>
        <p:nvSpPr>
          <p:cNvPr id="15" name="TextBox 15"/>
          <p:cNvSpPr txBox="1"/>
          <p:nvPr/>
        </p:nvSpPr>
        <p:spPr>
          <a:xfrm>
            <a:off x="10571264" y="5058753"/>
            <a:ext cx="7488136" cy="769441"/>
          </a:xfrm>
          <a:prstGeom prst="rect">
            <a:avLst/>
          </a:prstGeom>
        </p:spPr>
        <p:txBody>
          <a:bodyPr wrap="square" lIns="0" tIns="0" rIns="0" bIns="0" rtlCol="0" anchor="t">
            <a:spAutoFit/>
          </a:bodyPr>
          <a:lstStyle/>
          <a:p>
            <a:pPr algn="just">
              <a:lnSpc>
                <a:spcPts val="6018"/>
              </a:lnSpc>
            </a:pPr>
            <a:r>
              <a:rPr lang="en-US" sz="3715" spc="334" dirty="0" err="1">
                <a:solidFill>
                  <a:srgbClr val="FFFFFF"/>
                </a:solidFill>
                <a:latin typeface="Arial" panose="020B0604020202020204" pitchFamily="34" charset="0"/>
                <a:ea typeface="標楷體" panose="03000509000000000000" pitchFamily="65" charset="-120"/>
                <a:cs typeface="Arial" panose="020B0604020202020204" pitchFamily="34" charset="0"/>
              </a:rPr>
              <a:t>成績表維護頁</a:t>
            </a:r>
            <a:r>
              <a:rPr lang="en-US" sz="3715" spc="334" dirty="0">
                <a:solidFill>
                  <a:srgbClr val="FFFFFF"/>
                </a:solidFill>
                <a:latin typeface="Arial" panose="020B0604020202020204" pitchFamily="34" charset="0"/>
                <a:ea typeface="標楷體" panose="03000509000000000000" pitchFamily="65" charset="-120"/>
                <a:cs typeface="Arial" panose="020B0604020202020204" pitchFamily="34" charset="0"/>
              </a:rPr>
              <a:t>(</a:t>
            </a:r>
            <a:r>
              <a:rPr lang="en-US" sz="3715" spc="334" dirty="0" err="1">
                <a:solidFill>
                  <a:srgbClr val="FFFFFF"/>
                </a:solidFill>
                <a:latin typeface="Arial" panose="020B0604020202020204" pitchFamily="34" charset="0"/>
                <a:ea typeface="標楷體" panose="03000509000000000000" pitchFamily="65" charset="-120"/>
                <a:cs typeface="Arial" panose="020B0604020202020204" pitchFamily="34" charset="0"/>
              </a:rPr>
              <a:t>總成績不加分</a:t>
            </a:r>
            <a:r>
              <a:rPr lang="en-US" sz="3715" spc="334" dirty="0">
                <a:solidFill>
                  <a:srgbClr val="FFFFFF"/>
                </a:solidFill>
                <a:latin typeface="Arial" panose="020B0604020202020204" pitchFamily="34" charset="0"/>
                <a:ea typeface="標楷體" panose="03000509000000000000" pitchFamily="65" charset="-120"/>
                <a:cs typeface="Arial" panose="020B0604020202020204" pitchFamily="34" charset="0"/>
              </a:rPr>
              <a:t>)</a:t>
            </a:r>
          </a:p>
        </p:txBody>
      </p:sp>
      <p:grpSp>
        <p:nvGrpSpPr>
          <p:cNvPr id="16" name="Group 16"/>
          <p:cNvGrpSpPr/>
          <p:nvPr/>
        </p:nvGrpSpPr>
        <p:grpSpPr>
          <a:xfrm>
            <a:off x="10571264" y="5665413"/>
            <a:ext cx="5345213" cy="1538883"/>
            <a:chOff x="0" y="-161925"/>
            <a:chExt cx="7126950" cy="2051844"/>
          </a:xfrm>
        </p:grpSpPr>
        <p:sp>
          <p:nvSpPr>
            <p:cNvPr id="17" name="AutoShape 17"/>
            <p:cNvSpPr/>
            <p:nvPr/>
          </p:nvSpPr>
          <p:spPr>
            <a:xfrm>
              <a:off x="0" y="0"/>
              <a:ext cx="7126950" cy="781112"/>
            </a:xfrm>
            <a:prstGeom prst="rect">
              <a:avLst/>
            </a:prstGeom>
            <a:solidFill>
              <a:srgbClr val="E4D4C5"/>
            </a:solidFill>
          </p:spPr>
        </p:sp>
        <p:sp>
          <p:nvSpPr>
            <p:cNvPr id="18" name="TextBox 18"/>
            <p:cNvSpPr txBox="1"/>
            <p:nvPr/>
          </p:nvSpPr>
          <p:spPr>
            <a:xfrm>
              <a:off x="0" y="-161925"/>
              <a:ext cx="7037782" cy="2051844"/>
            </a:xfrm>
            <a:prstGeom prst="rect">
              <a:avLst/>
            </a:prstGeom>
          </p:spPr>
          <p:txBody>
            <a:bodyPr lIns="0" tIns="0" rIns="0" bIns="0" rtlCol="0" anchor="t">
              <a:spAutoFit/>
            </a:bodyPr>
            <a:lstStyle/>
            <a:p>
              <a:pPr algn="just">
                <a:lnSpc>
                  <a:spcPts val="6018"/>
                </a:lnSpc>
              </a:pPr>
              <a:r>
                <a:rPr lang="en-US" sz="3715" spc="334">
                  <a:solidFill>
                    <a:srgbClr val="4D4A46"/>
                  </a:solidFill>
                  <a:latin typeface="Arial" panose="020B0604020202020204" pitchFamily="34" charset="0"/>
                  <a:ea typeface="標楷體" panose="03000509000000000000" pitchFamily="65" charset="-120"/>
                  <a:cs typeface="Arial" panose="020B0604020202020204" pitchFamily="34" charset="0"/>
                </a:rPr>
                <a:t>代替送註冊組學期成績單</a:t>
              </a:r>
            </a:p>
          </p:txBody>
        </p:sp>
      </p:grpSp>
      <p:sp>
        <p:nvSpPr>
          <p:cNvPr id="19" name="TextBox 19"/>
          <p:cNvSpPr txBox="1"/>
          <p:nvPr/>
        </p:nvSpPr>
        <p:spPr>
          <a:xfrm>
            <a:off x="10571264" y="6499177"/>
            <a:ext cx="6345136" cy="769441"/>
          </a:xfrm>
          <a:prstGeom prst="rect">
            <a:avLst/>
          </a:prstGeom>
        </p:spPr>
        <p:txBody>
          <a:bodyPr lIns="0" tIns="0" rIns="0" bIns="0" rtlCol="0" anchor="t">
            <a:spAutoFit/>
          </a:bodyPr>
          <a:lstStyle/>
          <a:p>
            <a:pPr algn="just">
              <a:lnSpc>
                <a:spcPts val="6018"/>
              </a:lnSpc>
            </a:pPr>
            <a:r>
              <a:rPr lang="en-US" sz="3715" spc="334">
                <a:solidFill>
                  <a:srgbClr val="FFFFFF"/>
                </a:solidFill>
                <a:latin typeface="Arial" panose="020B0604020202020204" pitchFamily="34" charset="0"/>
                <a:ea typeface="標楷體" panose="03000509000000000000" pitchFamily="65" charset="-120"/>
                <a:cs typeface="Arial" panose="020B0604020202020204" pitchFamily="34" charset="0"/>
              </a:rPr>
              <a:t>Summary Report </a:t>
            </a:r>
          </a:p>
        </p:txBody>
      </p:sp>
      <p:sp>
        <p:nvSpPr>
          <p:cNvPr id="20" name="TextBox 20"/>
          <p:cNvSpPr txBox="1"/>
          <p:nvPr/>
        </p:nvSpPr>
        <p:spPr>
          <a:xfrm>
            <a:off x="10571264" y="7424589"/>
            <a:ext cx="6421336" cy="769441"/>
          </a:xfrm>
          <a:prstGeom prst="rect">
            <a:avLst/>
          </a:prstGeom>
        </p:spPr>
        <p:txBody>
          <a:bodyPr wrap="square" lIns="0" tIns="0" rIns="0" bIns="0" rtlCol="0" anchor="t">
            <a:spAutoFit/>
          </a:bodyPr>
          <a:lstStyle/>
          <a:p>
            <a:pPr algn="just">
              <a:lnSpc>
                <a:spcPts val="6018"/>
              </a:lnSpc>
            </a:pPr>
            <a:r>
              <a:rPr lang="en-US" sz="3715" spc="334" dirty="0">
                <a:solidFill>
                  <a:srgbClr val="FFFFFF"/>
                </a:solidFill>
                <a:latin typeface="Arial" panose="020B0604020202020204" pitchFamily="34" charset="0"/>
                <a:ea typeface="標楷體" panose="03000509000000000000" pitchFamily="65" charset="-120"/>
                <a:cs typeface="Arial" panose="020B0604020202020204" pitchFamily="34" charset="0"/>
              </a:rPr>
              <a:t>Closing the Loop Report</a:t>
            </a:r>
          </a:p>
        </p:txBody>
      </p:sp>
      <p:grpSp>
        <p:nvGrpSpPr>
          <p:cNvPr id="21" name="Group 21"/>
          <p:cNvGrpSpPr/>
          <p:nvPr/>
        </p:nvGrpSpPr>
        <p:grpSpPr>
          <a:xfrm>
            <a:off x="10606463" y="8165337"/>
            <a:ext cx="3018824" cy="769442"/>
            <a:chOff x="42033" y="-138626"/>
            <a:chExt cx="3830034" cy="1025922"/>
          </a:xfrm>
        </p:grpSpPr>
        <p:sp>
          <p:nvSpPr>
            <p:cNvPr id="22" name="AutoShape 22"/>
            <p:cNvSpPr/>
            <p:nvPr/>
          </p:nvSpPr>
          <p:spPr>
            <a:xfrm>
              <a:off x="42033" y="32475"/>
              <a:ext cx="3603076" cy="781111"/>
            </a:xfrm>
            <a:prstGeom prst="rect">
              <a:avLst/>
            </a:prstGeom>
            <a:solidFill>
              <a:srgbClr val="E4D4C5"/>
            </a:solidFill>
          </p:spPr>
        </p:sp>
        <p:sp>
          <p:nvSpPr>
            <p:cNvPr id="23" name="TextBox 23"/>
            <p:cNvSpPr txBox="1"/>
            <p:nvPr/>
          </p:nvSpPr>
          <p:spPr>
            <a:xfrm>
              <a:off x="187085" y="-138626"/>
              <a:ext cx="3684982" cy="1025922"/>
            </a:xfrm>
            <a:prstGeom prst="rect">
              <a:avLst/>
            </a:prstGeom>
          </p:spPr>
          <p:txBody>
            <a:bodyPr wrap="square" lIns="0" tIns="0" rIns="0" bIns="0" rtlCol="0" anchor="t">
              <a:spAutoFit/>
            </a:bodyPr>
            <a:lstStyle/>
            <a:p>
              <a:pPr algn="just">
                <a:lnSpc>
                  <a:spcPts val="6018"/>
                </a:lnSpc>
              </a:pPr>
              <a:r>
                <a:rPr lang="en-US" sz="3715" spc="334" dirty="0" err="1">
                  <a:solidFill>
                    <a:srgbClr val="4D4A46"/>
                  </a:solidFill>
                  <a:latin typeface="Arial" panose="020B0604020202020204" pitchFamily="34" charset="0"/>
                  <a:ea typeface="標楷體" panose="03000509000000000000" pitchFamily="65" charset="-120"/>
                  <a:cs typeface="Arial" panose="020B0604020202020204" pitchFamily="34" charset="0"/>
                </a:rPr>
                <a:t>僅示範課程</a:t>
              </a:r>
              <a:endParaRPr lang="en-US" sz="3715" spc="334"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grpSp>
        <p:nvGrpSpPr>
          <p:cNvPr id="24" name="Group 24"/>
          <p:cNvGrpSpPr/>
          <p:nvPr/>
        </p:nvGrpSpPr>
        <p:grpSpPr>
          <a:xfrm>
            <a:off x="11396836" y="9579722"/>
            <a:ext cx="6891165" cy="769441"/>
            <a:chOff x="-720561" y="-161925"/>
            <a:chExt cx="9188219" cy="1025921"/>
          </a:xfrm>
        </p:grpSpPr>
        <p:sp>
          <p:nvSpPr>
            <p:cNvPr id="25" name="AutoShape 25"/>
            <p:cNvSpPr/>
            <p:nvPr/>
          </p:nvSpPr>
          <p:spPr>
            <a:xfrm>
              <a:off x="-720560" y="0"/>
              <a:ext cx="9188218" cy="781112"/>
            </a:xfrm>
            <a:prstGeom prst="rect">
              <a:avLst/>
            </a:prstGeom>
            <a:solidFill>
              <a:srgbClr val="E4D4C5"/>
            </a:solidFill>
          </p:spPr>
        </p:sp>
        <p:sp>
          <p:nvSpPr>
            <p:cNvPr id="26" name="TextBox 26"/>
            <p:cNvSpPr txBox="1"/>
            <p:nvPr/>
          </p:nvSpPr>
          <p:spPr>
            <a:xfrm>
              <a:off x="-720561" y="-161925"/>
              <a:ext cx="9082275" cy="1025921"/>
            </a:xfrm>
            <a:prstGeom prst="rect">
              <a:avLst/>
            </a:prstGeom>
          </p:spPr>
          <p:txBody>
            <a:bodyPr wrap="square" lIns="0" tIns="0" rIns="0" bIns="0" rtlCol="0" anchor="t">
              <a:spAutoFit/>
            </a:bodyPr>
            <a:lstStyle/>
            <a:p>
              <a:pPr algn="just">
                <a:lnSpc>
                  <a:spcPts val="6018"/>
                </a:lnSpc>
              </a:pPr>
              <a:r>
                <a:rPr lang="en-US" sz="3715" spc="334" dirty="0" err="1">
                  <a:solidFill>
                    <a:srgbClr val="4D4A46"/>
                  </a:solidFill>
                  <a:latin typeface="Arial" panose="020B0604020202020204" pitchFamily="34" charset="0"/>
                  <a:ea typeface="標楷體" panose="03000509000000000000" pitchFamily="65" charset="-120"/>
                  <a:cs typeface="Arial" panose="020B0604020202020204" pitchFamily="34" charset="0"/>
                </a:rPr>
                <a:t>還可以含考卷、報告、光碟等</a:t>
              </a:r>
              <a:endParaRPr lang="en-US" sz="3715" spc="334"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grpSp>
        <p:nvGrpSpPr>
          <p:cNvPr id="2" name="Group 2"/>
          <p:cNvGrpSpPr/>
          <p:nvPr/>
        </p:nvGrpSpPr>
        <p:grpSpPr>
          <a:xfrm>
            <a:off x="742950" y="1590279"/>
            <a:ext cx="6779696" cy="7106443"/>
            <a:chOff x="0" y="0"/>
            <a:chExt cx="9039595" cy="9475257"/>
          </a:xfrm>
        </p:grpSpPr>
        <p:grpSp>
          <p:nvGrpSpPr>
            <p:cNvPr id="3" name="Group 3"/>
            <p:cNvGrpSpPr/>
            <p:nvPr/>
          </p:nvGrpSpPr>
          <p:grpSpPr>
            <a:xfrm>
              <a:off x="0" y="0"/>
              <a:ext cx="9039595" cy="9475257"/>
              <a:chOff x="0" y="0"/>
              <a:chExt cx="1576698" cy="1652687"/>
            </a:xfrm>
          </p:grpSpPr>
          <p:sp>
            <p:nvSpPr>
              <p:cNvPr id="4" name="Freeform 4"/>
              <p:cNvSpPr/>
              <p:nvPr/>
            </p:nvSpPr>
            <p:spPr>
              <a:xfrm>
                <a:off x="0" y="0"/>
                <a:ext cx="1576698" cy="1652687"/>
              </a:xfrm>
              <a:custGeom>
                <a:avLst/>
                <a:gdLst/>
                <a:ahLst/>
                <a:cxnLst/>
                <a:rect l="l" t="t" r="r" b="b"/>
                <a:pathLst>
                  <a:path w="1576698" h="1652687">
                    <a:moveTo>
                      <a:pt x="0" y="0"/>
                    </a:moveTo>
                    <a:lnTo>
                      <a:pt x="0" y="1652687"/>
                    </a:lnTo>
                    <a:lnTo>
                      <a:pt x="1576698" y="1652687"/>
                    </a:lnTo>
                    <a:lnTo>
                      <a:pt x="1576698" y="0"/>
                    </a:lnTo>
                    <a:lnTo>
                      <a:pt x="0" y="0"/>
                    </a:lnTo>
                    <a:close/>
                    <a:moveTo>
                      <a:pt x="1515738" y="1591726"/>
                    </a:moveTo>
                    <a:lnTo>
                      <a:pt x="59690" y="1591726"/>
                    </a:lnTo>
                    <a:lnTo>
                      <a:pt x="59690" y="59690"/>
                    </a:lnTo>
                    <a:lnTo>
                      <a:pt x="1515738" y="59690"/>
                    </a:lnTo>
                    <a:lnTo>
                      <a:pt x="1515738" y="1591727"/>
                    </a:lnTo>
                    <a:close/>
                  </a:path>
                </a:pathLst>
              </a:custGeom>
              <a:solidFill>
                <a:srgbClr val="4D4A46"/>
              </a:solidFill>
            </p:spPr>
          </p:sp>
        </p:grpSp>
        <p:sp>
          <p:nvSpPr>
            <p:cNvPr id="5" name="TextBox 5"/>
            <p:cNvSpPr txBox="1"/>
            <p:nvPr/>
          </p:nvSpPr>
          <p:spPr>
            <a:xfrm>
              <a:off x="919943" y="1393562"/>
              <a:ext cx="6549122" cy="6678608"/>
            </a:xfrm>
            <a:prstGeom prst="rect">
              <a:avLst/>
            </a:prstGeom>
          </p:spPr>
          <p:txBody>
            <a:bodyPr lIns="0" tIns="0" rIns="0" bIns="0" rtlCol="0" anchor="t">
              <a:spAutoFit/>
            </a:bodyPr>
            <a:lstStyle/>
            <a:p>
              <a:pPr algn="r">
                <a:lnSpc>
                  <a:spcPts val="9846"/>
                </a:lnSpc>
              </a:pPr>
              <a:r>
                <a:rPr lang="en-US" sz="8205" spc="246">
                  <a:solidFill>
                    <a:srgbClr val="4D4A46"/>
                  </a:solidFill>
                  <a:latin typeface="Aileron Heavy"/>
                </a:rPr>
                <a:t>What </a:t>
              </a:r>
            </a:p>
            <a:p>
              <a:pPr algn="r">
                <a:lnSpc>
                  <a:spcPts val="9846"/>
                </a:lnSpc>
              </a:pPr>
              <a:r>
                <a:rPr lang="en-US" sz="8205" spc="246">
                  <a:solidFill>
                    <a:srgbClr val="4D4A46"/>
                  </a:solidFill>
                  <a:latin typeface="Aileron Heavy"/>
                </a:rPr>
                <a:t>is</a:t>
              </a:r>
            </a:p>
            <a:p>
              <a:pPr algn="r">
                <a:lnSpc>
                  <a:spcPts val="9846"/>
                </a:lnSpc>
              </a:pPr>
              <a:r>
                <a:rPr lang="en-US" sz="8205" spc="246">
                  <a:solidFill>
                    <a:srgbClr val="4D4A46"/>
                  </a:solidFill>
                  <a:latin typeface="Aileron Heavy"/>
                </a:rPr>
                <a:t>Closing the Loop </a:t>
              </a:r>
            </a:p>
          </p:txBody>
        </p:sp>
      </p:grpSp>
      <p:grpSp>
        <p:nvGrpSpPr>
          <p:cNvPr id="6" name="Group 6"/>
          <p:cNvGrpSpPr/>
          <p:nvPr/>
        </p:nvGrpSpPr>
        <p:grpSpPr>
          <a:xfrm>
            <a:off x="8216821" y="602649"/>
            <a:ext cx="9462074" cy="9081702"/>
            <a:chOff x="0" y="0"/>
            <a:chExt cx="12616098" cy="12108937"/>
          </a:xfrm>
        </p:grpSpPr>
        <p:grpSp>
          <p:nvGrpSpPr>
            <p:cNvPr id="7" name="Group 7"/>
            <p:cNvGrpSpPr>
              <a:grpSpLocks noChangeAspect="1"/>
            </p:cNvGrpSpPr>
            <p:nvPr/>
          </p:nvGrpSpPr>
          <p:grpSpPr>
            <a:xfrm>
              <a:off x="1211597" y="1438069"/>
              <a:ext cx="9953695" cy="9953695"/>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4D4A46"/>
              </a:solidFill>
            </p:spPr>
          </p:sp>
        </p:grpSp>
        <p:grpSp>
          <p:nvGrpSpPr>
            <p:cNvPr id="9" name="Group 9"/>
            <p:cNvGrpSpPr/>
            <p:nvPr/>
          </p:nvGrpSpPr>
          <p:grpSpPr>
            <a:xfrm>
              <a:off x="4465209" y="0"/>
              <a:ext cx="3446472" cy="344647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4A46"/>
              </a:solidFill>
            </p:spPr>
          </p:sp>
        </p:grpSp>
        <p:grpSp>
          <p:nvGrpSpPr>
            <p:cNvPr id="11" name="Group 11"/>
            <p:cNvGrpSpPr/>
            <p:nvPr/>
          </p:nvGrpSpPr>
          <p:grpSpPr>
            <a:xfrm>
              <a:off x="0" y="3234231"/>
              <a:ext cx="3446472" cy="344647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4A46"/>
              </a:solidFill>
            </p:spPr>
          </p:sp>
        </p:grpSp>
        <p:grpSp>
          <p:nvGrpSpPr>
            <p:cNvPr id="13" name="Group 13"/>
            <p:cNvGrpSpPr/>
            <p:nvPr/>
          </p:nvGrpSpPr>
          <p:grpSpPr>
            <a:xfrm>
              <a:off x="9169626" y="3234231"/>
              <a:ext cx="3446472" cy="344647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4A46"/>
              </a:solidFill>
            </p:spPr>
          </p:sp>
        </p:grpSp>
        <p:grpSp>
          <p:nvGrpSpPr>
            <p:cNvPr id="15" name="Group 15"/>
            <p:cNvGrpSpPr/>
            <p:nvPr/>
          </p:nvGrpSpPr>
          <p:grpSpPr>
            <a:xfrm>
              <a:off x="7371194" y="8467562"/>
              <a:ext cx="3446472" cy="3446472"/>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4A46"/>
              </a:solidFill>
            </p:spPr>
          </p:sp>
        </p:grpSp>
        <p:grpSp>
          <p:nvGrpSpPr>
            <p:cNvPr id="17" name="Group 17"/>
            <p:cNvGrpSpPr/>
            <p:nvPr/>
          </p:nvGrpSpPr>
          <p:grpSpPr>
            <a:xfrm>
              <a:off x="1723236" y="8644198"/>
              <a:ext cx="3446472" cy="3446472"/>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4A46"/>
              </a:solidFill>
            </p:spPr>
          </p:sp>
        </p:grpSp>
        <p:pic>
          <p:nvPicPr>
            <p:cNvPr id="19" name="Picture 19"/>
            <p:cNvPicPr>
              <a:picLocks noChangeAspect="1"/>
            </p:cNvPicPr>
            <p:nvPr/>
          </p:nvPicPr>
          <p:blipFill>
            <a:blip r:embed="rId3"/>
            <a:srcRect/>
            <a:stretch>
              <a:fillRect/>
            </a:stretch>
          </p:blipFill>
          <p:spPr>
            <a:xfrm rot="-8893564">
              <a:off x="8295557" y="1602963"/>
              <a:ext cx="1133052" cy="1780510"/>
            </a:xfrm>
            <a:prstGeom prst="rect">
              <a:avLst/>
            </a:prstGeom>
          </p:spPr>
        </p:pic>
        <p:sp>
          <p:nvSpPr>
            <p:cNvPr id="20" name="TextBox 20"/>
            <p:cNvSpPr txBox="1"/>
            <p:nvPr/>
          </p:nvSpPr>
          <p:spPr>
            <a:xfrm>
              <a:off x="4889513" y="880861"/>
              <a:ext cx="2597865" cy="1624376"/>
            </a:xfrm>
            <a:prstGeom prst="rect">
              <a:avLst/>
            </a:prstGeom>
          </p:spPr>
          <p:txBody>
            <a:bodyPr lIns="0" tIns="0" rIns="0" bIns="0" rtlCol="0" anchor="t">
              <a:spAutoFit/>
            </a:bodyPr>
            <a:lstStyle/>
            <a:p>
              <a:pPr algn="just">
                <a:lnSpc>
                  <a:spcPts val="9492"/>
                </a:lnSpc>
              </a:pPr>
              <a:r>
                <a:rPr lang="en-US" sz="5859" spc="527" dirty="0">
                  <a:solidFill>
                    <a:srgbClr val="FFFFFF"/>
                  </a:solidFill>
                  <a:latin typeface="Arial" panose="020B0604020202020204" pitchFamily="34" charset="0"/>
                  <a:cs typeface="Arial" panose="020B0604020202020204" pitchFamily="34" charset="0"/>
                </a:rPr>
                <a:t>Data</a:t>
              </a:r>
            </a:p>
          </p:txBody>
        </p:sp>
        <p:sp>
          <p:nvSpPr>
            <p:cNvPr id="21" name="TextBox 21"/>
            <p:cNvSpPr txBox="1"/>
            <p:nvPr/>
          </p:nvSpPr>
          <p:spPr>
            <a:xfrm>
              <a:off x="9381777" y="4324215"/>
              <a:ext cx="3226632" cy="1214008"/>
            </a:xfrm>
            <a:prstGeom prst="rect">
              <a:avLst/>
            </a:prstGeom>
          </p:spPr>
          <p:txBody>
            <a:bodyPr wrap="square" lIns="0" tIns="0" rIns="0" bIns="0" rtlCol="0" anchor="t">
              <a:spAutoFit/>
            </a:bodyPr>
            <a:lstStyle/>
            <a:p>
              <a:pPr algn="just">
                <a:lnSpc>
                  <a:spcPts val="7119"/>
                </a:lnSpc>
              </a:pPr>
              <a:r>
                <a:rPr lang="en-US" sz="4394" spc="395" dirty="0">
                  <a:solidFill>
                    <a:srgbClr val="FFFFFF"/>
                  </a:solidFill>
                  <a:latin typeface="Arial" panose="020B0604020202020204" pitchFamily="34" charset="0"/>
                  <a:cs typeface="Arial" panose="020B0604020202020204" pitchFamily="34" charset="0"/>
                </a:rPr>
                <a:t>Reports</a:t>
              </a:r>
            </a:p>
          </p:txBody>
        </p:sp>
        <p:sp>
          <p:nvSpPr>
            <p:cNvPr id="22" name="TextBox 22"/>
            <p:cNvSpPr txBox="1"/>
            <p:nvPr/>
          </p:nvSpPr>
          <p:spPr>
            <a:xfrm>
              <a:off x="7543716" y="9595485"/>
              <a:ext cx="3266261" cy="1162712"/>
            </a:xfrm>
            <a:prstGeom prst="rect">
              <a:avLst/>
            </a:prstGeom>
          </p:spPr>
          <p:txBody>
            <a:bodyPr wrap="square" lIns="0" tIns="0" rIns="0" bIns="0" rtlCol="0" anchor="t">
              <a:spAutoFit/>
            </a:bodyPr>
            <a:lstStyle/>
            <a:p>
              <a:pPr algn="just">
                <a:lnSpc>
                  <a:spcPts val="6780"/>
                </a:lnSpc>
              </a:pPr>
              <a:r>
                <a:rPr lang="en-US" sz="4185" spc="376" dirty="0">
                  <a:solidFill>
                    <a:srgbClr val="FFFFFF"/>
                  </a:solidFill>
                  <a:latin typeface="Arial" panose="020B0604020202020204" pitchFamily="34" charset="0"/>
                  <a:cs typeface="Arial" panose="020B0604020202020204" pitchFamily="34" charset="0"/>
                </a:rPr>
                <a:t>Analysis</a:t>
              </a:r>
            </a:p>
          </p:txBody>
        </p:sp>
        <p:sp>
          <p:nvSpPr>
            <p:cNvPr id="23" name="TextBox 23"/>
            <p:cNvSpPr txBox="1"/>
            <p:nvPr/>
          </p:nvSpPr>
          <p:spPr>
            <a:xfrm>
              <a:off x="2055231" y="9772121"/>
              <a:ext cx="2782483" cy="1162712"/>
            </a:xfrm>
            <a:prstGeom prst="rect">
              <a:avLst/>
            </a:prstGeom>
          </p:spPr>
          <p:txBody>
            <a:bodyPr lIns="0" tIns="0" rIns="0" bIns="0" rtlCol="0" anchor="t">
              <a:spAutoFit/>
            </a:bodyPr>
            <a:lstStyle/>
            <a:p>
              <a:pPr algn="just">
                <a:lnSpc>
                  <a:spcPts val="6780"/>
                </a:lnSpc>
              </a:pPr>
              <a:r>
                <a:rPr lang="en-US" sz="4185" spc="376" dirty="0">
                  <a:solidFill>
                    <a:srgbClr val="FFFFFF"/>
                  </a:solidFill>
                  <a:latin typeface="Arial" panose="020B0604020202020204" pitchFamily="34" charset="0"/>
                  <a:cs typeface="Arial" panose="020B0604020202020204" pitchFamily="34" charset="0"/>
                </a:rPr>
                <a:t>Models</a:t>
              </a:r>
            </a:p>
          </p:txBody>
        </p:sp>
        <p:sp>
          <p:nvSpPr>
            <p:cNvPr id="24" name="TextBox 24"/>
            <p:cNvSpPr txBox="1"/>
            <p:nvPr/>
          </p:nvSpPr>
          <p:spPr>
            <a:xfrm>
              <a:off x="92785" y="4416040"/>
              <a:ext cx="3345996" cy="1043020"/>
            </a:xfrm>
            <a:prstGeom prst="rect">
              <a:avLst/>
            </a:prstGeom>
          </p:spPr>
          <p:txBody>
            <a:bodyPr wrap="square" lIns="0" tIns="0" rIns="0" bIns="0" rtlCol="0" anchor="t">
              <a:spAutoFit/>
            </a:bodyPr>
            <a:lstStyle/>
            <a:p>
              <a:pPr algn="just">
                <a:lnSpc>
                  <a:spcPts val="6102"/>
                </a:lnSpc>
              </a:pPr>
              <a:r>
                <a:rPr lang="en-US" sz="3767" spc="339" dirty="0">
                  <a:solidFill>
                    <a:srgbClr val="FFFFFF"/>
                  </a:solidFill>
                  <a:latin typeface="Arial" panose="020B0604020202020204" pitchFamily="34" charset="0"/>
                  <a:cs typeface="Arial" panose="020B0604020202020204" pitchFamily="34" charset="0"/>
                </a:rPr>
                <a:t>Execution</a:t>
              </a:r>
            </a:p>
          </p:txBody>
        </p:sp>
        <p:pic>
          <p:nvPicPr>
            <p:cNvPr id="25" name="Picture 25"/>
            <p:cNvPicPr>
              <a:picLocks noChangeAspect="1"/>
            </p:cNvPicPr>
            <p:nvPr/>
          </p:nvPicPr>
          <p:blipFill>
            <a:blip r:embed="rId3"/>
            <a:srcRect/>
            <a:stretch>
              <a:fillRect/>
            </a:stretch>
          </p:blipFill>
          <p:spPr>
            <a:xfrm rot="-3783634">
              <a:off x="10251139" y="7078160"/>
              <a:ext cx="1133052" cy="1780510"/>
            </a:xfrm>
            <a:prstGeom prst="rect">
              <a:avLst/>
            </a:prstGeom>
          </p:spPr>
        </p:pic>
        <p:pic>
          <p:nvPicPr>
            <p:cNvPr id="26" name="Picture 26"/>
            <p:cNvPicPr>
              <a:picLocks noChangeAspect="1"/>
            </p:cNvPicPr>
            <p:nvPr/>
          </p:nvPicPr>
          <p:blipFill>
            <a:blip r:embed="rId3"/>
            <a:srcRect/>
            <a:stretch>
              <a:fillRect/>
            </a:stretch>
          </p:blipFill>
          <p:spPr>
            <a:xfrm>
              <a:off x="5974607" y="10328427"/>
              <a:ext cx="1133052" cy="1780510"/>
            </a:xfrm>
            <a:prstGeom prst="rect">
              <a:avLst/>
            </a:prstGeom>
          </p:spPr>
        </p:pic>
        <p:pic>
          <p:nvPicPr>
            <p:cNvPr id="27" name="Picture 27"/>
            <p:cNvPicPr>
              <a:picLocks noChangeAspect="1"/>
            </p:cNvPicPr>
            <p:nvPr/>
          </p:nvPicPr>
          <p:blipFill>
            <a:blip r:embed="rId3"/>
            <a:srcRect/>
            <a:stretch>
              <a:fillRect/>
            </a:stretch>
          </p:blipFill>
          <p:spPr>
            <a:xfrm rot="4044757">
              <a:off x="970659" y="7078160"/>
              <a:ext cx="1133052" cy="1780510"/>
            </a:xfrm>
            <a:prstGeom prst="rect">
              <a:avLst/>
            </a:prstGeom>
          </p:spPr>
        </p:pic>
        <p:pic>
          <p:nvPicPr>
            <p:cNvPr id="28" name="Picture 28"/>
            <p:cNvPicPr>
              <a:picLocks noChangeAspect="1"/>
            </p:cNvPicPr>
            <p:nvPr/>
          </p:nvPicPr>
          <p:blipFill>
            <a:blip r:embed="rId3"/>
            <a:srcRect/>
            <a:stretch>
              <a:fillRect/>
            </a:stretch>
          </p:blipFill>
          <p:spPr>
            <a:xfrm rot="7598669">
              <a:off x="2787159" y="1672211"/>
              <a:ext cx="1133052" cy="178051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168238" y="4659392"/>
            <a:ext cx="6887792" cy="86104"/>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2823302" y="6898652"/>
            <a:ext cx="497205" cy="497205"/>
          </a:xfrm>
          <a:prstGeom prst="rect">
            <a:avLst/>
          </a:prstGeom>
        </p:spPr>
      </p:pic>
      <p:pic>
        <p:nvPicPr>
          <p:cNvPr id="4" name="Picture 4"/>
          <p:cNvPicPr>
            <a:picLocks noChangeAspect="1"/>
          </p:cNvPicPr>
          <p:nvPr/>
        </p:nvPicPr>
        <p:blipFill>
          <a:blip r:embed="rId3"/>
          <a:srcRect/>
          <a:stretch>
            <a:fillRect/>
          </a:stretch>
        </p:blipFill>
        <p:spPr>
          <a:xfrm>
            <a:off x="904341" y="7483525"/>
            <a:ext cx="497205" cy="497205"/>
          </a:xfrm>
          <a:prstGeom prst="rect">
            <a:avLst/>
          </a:prstGeom>
        </p:spPr>
      </p:pic>
      <p:grpSp>
        <p:nvGrpSpPr>
          <p:cNvPr id="5" name="Group 5"/>
          <p:cNvGrpSpPr/>
          <p:nvPr/>
        </p:nvGrpSpPr>
        <p:grpSpPr>
          <a:xfrm>
            <a:off x="7803357" y="586001"/>
            <a:ext cx="9768411" cy="8318990"/>
            <a:chOff x="0" y="0"/>
            <a:chExt cx="13024548" cy="11091987"/>
          </a:xfrm>
        </p:grpSpPr>
        <p:pic>
          <p:nvPicPr>
            <p:cNvPr id="6" name="Picture 6"/>
            <p:cNvPicPr>
              <a:picLocks noChangeAspect="1"/>
            </p:cNvPicPr>
            <p:nvPr/>
          </p:nvPicPr>
          <p:blipFill>
            <a:blip r:embed="rId4"/>
            <a:srcRect/>
            <a:stretch>
              <a:fillRect/>
            </a:stretch>
          </p:blipFill>
          <p:spPr>
            <a:xfrm>
              <a:off x="0" y="0"/>
              <a:ext cx="13024548" cy="6895927"/>
            </a:xfrm>
            <a:prstGeom prst="rect">
              <a:avLst/>
            </a:prstGeom>
          </p:spPr>
        </p:pic>
        <p:pic>
          <p:nvPicPr>
            <p:cNvPr id="7" name="Picture 7"/>
            <p:cNvPicPr>
              <a:picLocks noChangeAspect="1"/>
            </p:cNvPicPr>
            <p:nvPr/>
          </p:nvPicPr>
          <p:blipFill>
            <a:blip r:embed="rId5"/>
            <a:srcRect/>
            <a:stretch>
              <a:fillRect/>
            </a:stretch>
          </p:blipFill>
          <p:spPr>
            <a:xfrm>
              <a:off x="0" y="6886569"/>
              <a:ext cx="13024548" cy="4205418"/>
            </a:xfrm>
            <a:prstGeom prst="rect">
              <a:avLst/>
            </a:prstGeom>
          </p:spPr>
        </p:pic>
      </p:grpSp>
      <p:grpSp>
        <p:nvGrpSpPr>
          <p:cNvPr id="8" name="Group 8"/>
          <p:cNvGrpSpPr/>
          <p:nvPr/>
        </p:nvGrpSpPr>
        <p:grpSpPr>
          <a:xfrm>
            <a:off x="7543599" y="6247281"/>
            <a:ext cx="3056674" cy="3021127"/>
            <a:chOff x="0" y="0"/>
            <a:chExt cx="1075449" cy="1021961"/>
          </a:xfrm>
        </p:grpSpPr>
        <p:sp>
          <p:nvSpPr>
            <p:cNvPr id="9" name="Freeform 9"/>
            <p:cNvSpPr/>
            <p:nvPr/>
          </p:nvSpPr>
          <p:spPr>
            <a:xfrm>
              <a:off x="0" y="0"/>
              <a:ext cx="1075449" cy="1021961"/>
            </a:xfrm>
            <a:custGeom>
              <a:avLst/>
              <a:gdLst/>
              <a:ahLst/>
              <a:cxnLst/>
              <a:rect l="l" t="t" r="r" b="b"/>
              <a:pathLst>
                <a:path w="1075449" h="1021961">
                  <a:moveTo>
                    <a:pt x="0" y="0"/>
                  </a:moveTo>
                  <a:lnTo>
                    <a:pt x="0" y="1021961"/>
                  </a:lnTo>
                  <a:lnTo>
                    <a:pt x="1075449" y="1021961"/>
                  </a:lnTo>
                  <a:lnTo>
                    <a:pt x="1075449" y="0"/>
                  </a:lnTo>
                  <a:lnTo>
                    <a:pt x="0" y="0"/>
                  </a:lnTo>
                  <a:close/>
                  <a:moveTo>
                    <a:pt x="1014489" y="961001"/>
                  </a:moveTo>
                  <a:lnTo>
                    <a:pt x="59690" y="961001"/>
                  </a:lnTo>
                  <a:lnTo>
                    <a:pt x="59690" y="59690"/>
                  </a:lnTo>
                  <a:lnTo>
                    <a:pt x="1014489" y="59690"/>
                  </a:lnTo>
                  <a:lnTo>
                    <a:pt x="1014489" y="961001"/>
                  </a:lnTo>
                  <a:close/>
                </a:path>
              </a:pathLst>
            </a:custGeom>
            <a:solidFill>
              <a:srgbClr val="B3140E"/>
            </a:solidFill>
          </p:spPr>
        </p:sp>
      </p:grpSp>
      <p:sp>
        <p:nvSpPr>
          <p:cNvPr id="10" name="TextBox 10"/>
          <p:cNvSpPr txBox="1"/>
          <p:nvPr/>
        </p:nvSpPr>
        <p:spPr>
          <a:xfrm>
            <a:off x="430231" y="1019175"/>
            <a:ext cx="5690854" cy="3270126"/>
          </a:xfrm>
          <a:prstGeom prst="rect">
            <a:avLst/>
          </a:prstGeom>
        </p:spPr>
        <p:txBody>
          <a:bodyPr lIns="0" tIns="0" rIns="0" bIns="0" rtlCol="0" anchor="t">
            <a:spAutoFit/>
          </a:bodyPr>
          <a:lstStyle/>
          <a:p>
            <a:pPr>
              <a:lnSpc>
                <a:spcPts val="8483"/>
              </a:lnSpc>
            </a:pPr>
            <a:r>
              <a:rPr lang="en-US" sz="7069" spc="212">
                <a:solidFill>
                  <a:srgbClr val="4D4A46"/>
                </a:solidFill>
                <a:latin typeface="標楷體" panose="03000509000000000000" pitchFamily="65" charset="-120"/>
                <a:ea typeface="標楷體" panose="03000509000000000000" pitchFamily="65" charset="-120"/>
                <a:cs typeface="Arial" panose="020B0604020202020204" pitchFamily="34" charset="0"/>
              </a:rPr>
              <a:t>AACSB</a:t>
            </a:r>
          </a:p>
          <a:p>
            <a:pPr>
              <a:lnSpc>
                <a:spcPts val="8483"/>
              </a:lnSpc>
            </a:pPr>
            <a:r>
              <a:rPr lang="en-US" sz="7069" spc="212">
                <a:solidFill>
                  <a:srgbClr val="4D4A46"/>
                </a:solidFill>
                <a:latin typeface="標楷體" panose="03000509000000000000" pitchFamily="65" charset="-120"/>
                <a:ea typeface="標楷體" panose="03000509000000000000" pitchFamily="65" charset="-120"/>
                <a:cs typeface="Arial" panose="020B0604020202020204" pitchFamily="34" charset="0"/>
              </a:rPr>
              <a:t>線上教學平台</a:t>
            </a:r>
          </a:p>
          <a:p>
            <a:pPr>
              <a:lnSpc>
                <a:spcPts val="8483"/>
              </a:lnSpc>
            </a:pPr>
            <a:r>
              <a:rPr lang="en-US" sz="7069" spc="212">
                <a:solidFill>
                  <a:srgbClr val="4D4A46"/>
                </a:solidFill>
                <a:latin typeface="標楷體" panose="03000509000000000000" pitchFamily="65" charset="-120"/>
                <a:ea typeface="標楷體" panose="03000509000000000000" pitchFamily="65" charset="-120"/>
                <a:cs typeface="Arial" panose="020B0604020202020204" pitchFamily="34" charset="0"/>
              </a:rPr>
              <a:t>連結位置</a:t>
            </a:r>
          </a:p>
        </p:txBody>
      </p:sp>
      <p:sp>
        <p:nvSpPr>
          <p:cNvPr id="11" name="TextBox 11"/>
          <p:cNvSpPr txBox="1"/>
          <p:nvPr/>
        </p:nvSpPr>
        <p:spPr>
          <a:xfrm>
            <a:off x="904341" y="5747716"/>
            <a:ext cx="6164076" cy="538609"/>
          </a:xfrm>
          <a:prstGeom prst="rect">
            <a:avLst/>
          </a:prstGeom>
        </p:spPr>
        <p:txBody>
          <a:bodyPr wrap="square" lIns="0" tIns="0" rIns="0" bIns="0" rtlCol="0" anchor="t">
            <a:spAutoFit/>
          </a:bodyPr>
          <a:lstStyle/>
          <a:p>
            <a:pPr>
              <a:lnSpc>
                <a:spcPts val="4200"/>
              </a:lnSpc>
            </a:pPr>
            <a:r>
              <a:rPr lang="en-US" sz="2400" spc="120" dirty="0">
                <a:solidFill>
                  <a:srgbClr val="4D4A46"/>
                </a:solidFill>
                <a:latin typeface="標楷體" panose="03000509000000000000" pitchFamily="65" charset="-120"/>
                <a:ea typeface="標楷體" panose="03000509000000000000" pitchFamily="65" charset="-120"/>
                <a:cs typeface="Arial" panose="020B0604020202020204" pitchFamily="34" charset="0"/>
              </a:rPr>
              <a:t>http://aacsb.management.ncku.edu.tw/</a:t>
            </a:r>
          </a:p>
        </p:txBody>
      </p:sp>
      <p:sp>
        <p:nvSpPr>
          <p:cNvPr id="12" name="TextBox 12"/>
          <p:cNvSpPr txBox="1"/>
          <p:nvPr/>
        </p:nvSpPr>
        <p:spPr>
          <a:xfrm>
            <a:off x="2104491" y="5134306"/>
            <a:ext cx="4790500" cy="567690"/>
          </a:xfrm>
          <a:prstGeom prst="rect">
            <a:avLst/>
          </a:prstGeom>
        </p:spPr>
        <p:txBody>
          <a:bodyPr lIns="0" tIns="0" rIns="0" bIns="0" rtlCol="0" anchor="t">
            <a:spAutoFit/>
          </a:bodyPr>
          <a:lstStyle/>
          <a:p>
            <a:pPr>
              <a:lnSpc>
                <a:spcPts val="4320"/>
              </a:lnSpc>
            </a:pPr>
            <a:r>
              <a:rPr lang="en-US" sz="3600" u="sng" spc="107">
                <a:solidFill>
                  <a:srgbClr val="4D4A46"/>
                </a:solidFill>
                <a:latin typeface="標楷體" panose="03000509000000000000" pitchFamily="65" charset="-120"/>
                <a:ea typeface="標楷體" panose="03000509000000000000" pitchFamily="65" charset="-120"/>
                <a:cs typeface="Arial" panose="020B0604020202020204" pitchFamily="34" charset="0"/>
              </a:rPr>
              <a:t>AACSB線上教學平台</a:t>
            </a:r>
          </a:p>
        </p:txBody>
      </p:sp>
      <p:sp>
        <p:nvSpPr>
          <p:cNvPr id="13" name="TextBox 13"/>
          <p:cNvSpPr txBox="1"/>
          <p:nvPr/>
        </p:nvSpPr>
        <p:spPr>
          <a:xfrm>
            <a:off x="881480" y="6867257"/>
            <a:ext cx="2014119" cy="551433"/>
          </a:xfrm>
          <a:prstGeom prst="rect">
            <a:avLst/>
          </a:prstGeom>
        </p:spPr>
        <p:txBody>
          <a:bodyPr wrap="square" lIns="0" tIns="0" rIns="0" bIns="0" rtlCol="0" anchor="t">
            <a:spAutoFit/>
          </a:bodyPr>
          <a:lstStyle/>
          <a:p>
            <a:pPr>
              <a:lnSpc>
                <a:spcPts val="4320"/>
              </a:lnSpc>
            </a:pPr>
            <a:r>
              <a:rPr lang="en-US" sz="3600" spc="107" dirty="0" err="1">
                <a:solidFill>
                  <a:srgbClr val="4D4A46"/>
                </a:solidFill>
                <a:latin typeface="標楷體" panose="03000509000000000000" pitchFamily="65" charset="-120"/>
                <a:ea typeface="標楷體" panose="03000509000000000000" pitchFamily="65" charset="-120"/>
                <a:cs typeface="Arial" panose="020B0604020202020204" pitchFamily="34" charset="0"/>
              </a:rPr>
              <a:t>管院首頁</a:t>
            </a:r>
            <a:endParaRPr lang="en-US" sz="3600" spc="107" dirty="0">
              <a:solidFill>
                <a:srgbClr val="4D4A46"/>
              </a:solidFill>
              <a:latin typeface="標楷體" panose="03000509000000000000" pitchFamily="65" charset="-120"/>
              <a:ea typeface="標楷體" panose="03000509000000000000" pitchFamily="65" charset="-120"/>
              <a:cs typeface="Arial" panose="020B0604020202020204" pitchFamily="34" charset="0"/>
            </a:endParaRPr>
          </a:p>
        </p:txBody>
      </p:sp>
      <p:sp>
        <p:nvSpPr>
          <p:cNvPr id="14" name="TextBox 14"/>
          <p:cNvSpPr txBox="1"/>
          <p:nvPr/>
        </p:nvSpPr>
        <p:spPr>
          <a:xfrm>
            <a:off x="904341" y="5098111"/>
            <a:ext cx="1200150" cy="641201"/>
          </a:xfrm>
          <a:prstGeom prst="rect">
            <a:avLst/>
          </a:prstGeom>
        </p:spPr>
        <p:txBody>
          <a:bodyPr wrap="square" lIns="0" tIns="0" rIns="0" bIns="0" rtlCol="0" anchor="t">
            <a:spAutoFit/>
          </a:bodyPr>
          <a:lstStyle/>
          <a:p>
            <a:pPr>
              <a:lnSpc>
                <a:spcPts val="5040"/>
              </a:lnSpc>
            </a:pPr>
            <a:r>
              <a:rPr lang="en-US" sz="4200" spc="126" dirty="0" err="1">
                <a:solidFill>
                  <a:srgbClr val="4D4A46"/>
                </a:solidFill>
                <a:latin typeface="標楷體" panose="03000509000000000000" pitchFamily="65" charset="-120"/>
                <a:ea typeface="標楷體" panose="03000509000000000000" pitchFamily="65" charset="-120"/>
                <a:cs typeface="Arial" panose="020B0604020202020204" pitchFamily="34" charset="0"/>
              </a:rPr>
              <a:t>網址</a:t>
            </a:r>
            <a:endParaRPr lang="en-US" sz="4200" spc="126" dirty="0">
              <a:solidFill>
                <a:srgbClr val="4D4A46"/>
              </a:solidFill>
              <a:latin typeface="標楷體" panose="03000509000000000000" pitchFamily="65" charset="-120"/>
              <a:ea typeface="標楷體" panose="03000509000000000000" pitchFamily="65" charset="-120"/>
              <a:cs typeface="Arial" panose="020B0604020202020204" pitchFamily="34" charset="0"/>
            </a:endParaRPr>
          </a:p>
        </p:txBody>
      </p:sp>
      <p:sp>
        <p:nvSpPr>
          <p:cNvPr id="15" name="TextBox 15"/>
          <p:cNvSpPr txBox="1"/>
          <p:nvPr/>
        </p:nvSpPr>
        <p:spPr>
          <a:xfrm>
            <a:off x="429159" y="5088586"/>
            <a:ext cx="475182" cy="666849"/>
          </a:xfrm>
          <a:prstGeom prst="rect">
            <a:avLst/>
          </a:prstGeom>
        </p:spPr>
        <p:txBody>
          <a:bodyPr lIns="0" tIns="0" rIns="0" bIns="0" rtlCol="0" anchor="t">
            <a:spAutoFit/>
          </a:bodyPr>
          <a:lstStyle/>
          <a:p>
            <a:pPr algn="just">
              <a:lnSpc>
                <a:spcPts val="5166"/>
              </a:lnSpc>
            </a:pPr>
            <a:r>
              <a:rPr lang="en-US" sz="4200" spc="252">
                <a:solidFill>
                  <a:srgbClr val="4D4A46"/>
                </a:solidFill>
                <a:latin typeface="標楷體" panose="03000509000000000000" pitchFamily="65" charset="-120"/>
                <a:ea typeface="標楷體" panose="03000509000000000000" pitchFamily="65" charset="-120"/>
                <a:cs typeface="Arial" panose="020B0604020202020204" pitchFamily="34" charset="0"/>
              </a:rPr>
              <a:t>1</a:t>
            </a:r>
          </a:p>
        </p:txBody>
      </p:sp>
      <p:sp>
        <p:nvSpPr>
          <p:cNvPr id="16" name="TextBox 16"/>
          <p:cNvSpPr txBox="1"/>
          <p:nvPr/>
        </p:nvSpPr>
        <p:spPr>
          <a:xfrm>
            <a:off x="429159" y="6831414"/>
            <a:ext cx="475182" cy="666849"/>
          </a:xfrm>
          <a:prstGeom prst="rect">
            <a:avLst/>
          </a:prstGeom>
        </p:spPr>
        <p:txBody>
          <a:bodyPr lIns="0" tIns="0" rIns="0" bIns="0" rtlCol="0" anchor="t">
            <a:spAutoFit/>
          </a:bodyPr>
          <a:lstStyle/>
          <a:p>
            <a:pPr algn="just">
              <a:lnSpc>
                <a:spcPts val="5166"/>
              </a:lnSpc>
            </a:pPr>
            <a:r>
              <a:rPr lang="en-US" sz="4200" spc="252">
                <a:solidFill>
                  <a:srgbClr val="4D4A46"/>
                </a:solidFill>
                <a:latin typeface="標楷體" panose="03000509000000000000" pitchFamily="65" charset="-120"/>
                <a:ea typeface="標楷體" panose="03000509000000000000" pitchFamily="65" charset="-120"/>
                <a:cs typeface="Arial" panose="020B0604020202020204" pitchFamily="34" charset="0"/>
              </a:rPr>
              <a:t>2</a:t>
            </a:r>
          </a:p>
        </p:txBody>
      </p:sp>
      <p:sp>
        <p:nvSpPr>
          <p:cNvPr id="17" name="TextBox 17"/>
          <p:cNvSpPr txBox="1"/>
          <p:nvPr/>
        </p:nvSpPr>
        <p:spPr>
          <a:xfrm>
            <a:off x="3475515" y="6867257"/>
            <a:ext cx="3592902" cy="551433"/>
          </a:xfrm>
          <a:prstGeom prst="rect">
            <a:avLst/>
          </a:prstGeom>
        </p:spPr>
        <p:txBody>
          <a:bodyPr lIns="0" tIns="0" rIns="0" bIns="0" rtlCol="0" anchor="t">
            <a:spAutoFit/>
          </a:bodyPr>
          <a:lstStyle/>
          <a:p>
            <a:pPr>
              <a:lnSpc>
                <a:spcPts val="4320"/>
              </a:lnSpc>
            </a:pPr>
            <a:r>
              <a:rPr lang="en-US" sz="3600" spc="107">
                <a:solidFill>
                  <a:srgbClr val="4D4A46"/>
                </a:solidFill>
                <a:latin typeface="標楷體" panose="03000509000000000000" pitchFamily="65" charset="-120"/>
                <a:ea typeface="標楷體" panose="03000509000000000000" pitchFamily="65" charset="-120"/>
                <a:cs typeface="Arial" panose="020B0604020202020204" pitchFamily="34" charset="0"/>
              </a:rPr>
              <a:t>院內單位及中心</a:t>
            </a:r>
          </a:p>
        </p:txBody>
      </p:sp>
      <p:sp>
        <p:nvSpPr>
          <p:cNvPr id="18" name="TextBox 18"/>
          <p:cNvSpPr txBox="1"/>
          <p:nvPr/>
        </p:nvSpPr>
        <p:spPr>
          <a:xfrm>
            <a:off x="1428457" y="7464475"/>
            <a:ext cx="5097852" cy="551433"/>
          </a:xfrm>
          <a:prstGeom prst="rect">
            <a:avLst/>
          </a:prstGeom>
        </p:spPr>
        <p:txBody>
          <a:bodyPr lIns="0" tIns="0" rIns="0" bIns="0" rtlCol="0" anchor="t">
            <a:spAutoFit/>
          </a:bodyPr>
          <a:lstStyle/>
          <a:p>
            <a:pPr>
              <a:lnSpc>
                <a:spcPts val="4320"/>
              </a:lnSpc>
            </a:pPr>
            <a:r>
              <a:rPr lang="en-US" sz="3600" spc="107" dirty="0" err="1">
                <a:solidFill>
                  <a:srgbClr val="4D4A46"/>
                </a:solidFill>
                <a:latin typeface="標楷體" panose="03000509000000000000" pitchFamily="65" charset="-120"/>
                <a:ea typeface="標楷體" panose="03000509000000000000" pitchFamily="65" charset="-120"/>
                <a:cs typeface="Arial" panose="020B0604020202020204" pitchFamily="34" charset="0"/>
              </a:rPr>
              <a:t>點選AACSB線上教學平台</a:t>
            </a:r>
            <a:endParaRPr lang="en-US" sz="3600" spc="107" dirty="0">
              <a:solidFill>
                <a:srgbClr val="4D4A46"/>
              </a:solidFill>
              <a:latin typeface="標楷體" panose="03000509000000000000" pitchFamily="65" charset="-120"/>
              <a:ea typeface="標楷體" panose="03000509000000000000" pitchFamily="65" charset="-12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360743" y="1468696"/>
            <a:ext cx="11257343" cy="45719"/>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618032" y="3989931"/>
            <a:ext cx="17051935" cy="5858919"/>
          </a:xfrm>
          <a:prstGeom prst="rect">
            <a:avLst/>
          </a:prstGeom>
        </p:spPr>
      </p:pic>
      <p:sp>
        <p:nvSpPr>
          <p:cNvPr id="4" name="TextBox 4"/>
          <p:cNvSpPr txBox="1"/>
          <p:nvPr/>
        </p:nvSpPr>
        <p:spPr>
          <a:xfrm>
            <a:off x="161851" y="1726148"/>
            <a:ext cx="17630849" cy="984885"/>
          </a:xfrm>
          <a:prstGeom prst="rect">
            <a:avLst/>
          </a:prstGeom>
        </p:spPr>
        <p:txBody>
          <a:bodyPr lIns="0" tIns="0" rIns="0" bIns="0" rtlCol="0" anchor="t">
            <a:spAutoFit/>
          </a:bodyPr>
          <a:lstStyle/>
          <a:p>
            <a:pPr marL="690880" lvl="1" indent="-345440" algn="just">
              <a:buFont typeface="Arial"/>
              <a:buChar char="•"/>
            </a:pPr>
            <a:r>
              <a:rPr lang="en-US" sz="3200" spc="160" dirty="0" err="1">
                <a:solidFill>
                  <a:srgbClr val="4D4A46"/>
                </a:solidFill>
                <a:latin typeface="Arial" panose="020B0604020202020204" pitchFamily="34" charset="0"/>
                <a:ea typeface="標楷體" panose="03000509000000000000" pitchFamily="65" charset="-120"/>
                <a:cs typeface="Arial" panose="020B0604020202020204" pitchFamily="34" charset="0"/>
              </a:rPr>
              <a:t>課堂助教</a:t>
            </a: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3200" spc="160" dirty="0" err="1">
                <a:solidFill>
                  <a:srgbClr val="4D4A46"/>
                </a:solidFill>
                <a:latin typeface="Arial" panose="020B0604020202020204" pitchFamily="34" charset="0"/>
                <a:ea typeface="標楷體" panose="03000509000000000000" pitchFamily="65" charset="-120"/>
                <a:cs typeface="Arial" panose="020B0604020202020204" pitchFamily="34" charset="0"/>
              </a:rPr>
              <a:t>學生</a:t>
            </a: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3200" spc="160" dirty="0" err="1">
                <a:solidFill>
                  <a:srgbClr val="4D4A46"/>
                </a:solidFill>
                <a:latin typeface="Arial" panose="020B0604020202020204" pitchFamily="34" charset="0"/>
                <a:ea typeface="標楷體" panose="03000509000000000000" pitchFamily="65" charset="-120"/>
                <a:cs typeface="Arial" panose="020B0604020202020204" pitchFamily="34" charset="0"/>
              </a:rPr>
              <a:t>請以學號，並協助非管院、外校生註冊後請聯絡系所承辦人或本人調整系統內身分</a:t>
            </a:r>
            <a:endPar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
        <p:nvSpPr>
          <p:cNvPr id="5" name="TextBox 5"/>
          <p:cNvSpPr txBox="1"/>
          <p:nvPr/>
        </p:nvSpPr>
        <p:spPr>
          <a:xfrm>
            <a:off x="161851" y="499059"/>
            <a:ext cx="11268149" cy="922817"/>
          </a:xfrm>
          <a:prstGeom prst="rect">
            <a:avLst/>
          </a:prstGeom>
        </p:spPr>
        <p:txBody>
          <a:bodyPr wrap="square" lIns="0" tIns="0" rIns="0" bIns="0" rtlCol="0" anchor="t">
            <a:spAutoFit/>
          </a:bodyPr>
          <a:lstStyle/>
          <a:p>
            <a:pPr>
              <a:lnSpc>
                <a:spcPts val="7679"/>
              </a:lnSpc>
            </a:pPr>
            <a:r>
              <a:rPr lang="en-US" sz="6000" spc="191" dirty="0" err="1">
                <a:solidFill>
                  <a:srgbClr val="4D4A46"/>
                </a:solidFill>
                <a:latin typeface="Arial" panose="020B0604020202020204" pitchFamily="34" charset="0"/>
                <a:ea typeface="標楷體" panose="03000509000000000000" pitchFamily="65" charset="-120"/>
                <a:cs typeface="Arial" panose="020B0604020202020204" pitchFamily="34" charset="0"/>
              </a:rPr>
              <a:t>AACSB線上教學平台登入頁面</a:t>
            </a:r>
            <a:endParaRPr lang="en-US" sz="6000" spc="191"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
        <p:nvSpPr>
          <p:cNvPr id="6" name="TextBox 6"/>
          <p:cNvSpPr txBox="1"/>
          <p:nvPr/>
        </p:nvSpPr>
        <p:spPr>
          <a:xfrm>
            <a:off x="166205" y="2757951"/>
            <a:ext cx="17630849" cy="984885"/>
          </a:xfrm>
          <a:prstGeom prst="rect">
            <a:avLst/>
          </a:prstGeom>
        </p:spPr>
        <p:txBody>
          <a:bodyPr lIns="0" tIns="0" rIns="0" bIns="0" rtlCol="0" anchor="t">
            <a:spAutoFit/>
          </a:bodyPr>
          <a:lstStyle/>
          <a:p>
            <a:pPr marL="690880" lvl="1" indent="-345440" algn="just">
              <a:buFont typeface="Arial"/>
              <a:buChar char="•"/>
            </a:pPr>
            <a:r>
              <a:rPr lang="en-US" sz="3200" spc="160" dirty="0" err="1">
                <a:solidFill>
                  <a:srgbClr val="4D4A46"/>
                </a:solidFill>
                <a:latin typeface="Arial" panose="020B0604020202020204" pitchFamily="34" charset="0"/>
                <a:ea typeface="標楷體" panose="03000509000000000000" pitchFamily="65" charset="-120"/>
                <a:cs typeface="Arial" panose="020B0604020202020204" pitchFamily="34" charset="0"/>
              </a:rPr>
              <a:t>已註冊請以當下所屬帳密登入</a:t>
            </a: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3200" spc="160" dirty="0" err="1">
                <a:solidFill>
                  <a:srgbClr val="4D4A46"/>
                </a:solidFill>
                <a:latin typeface="Arial" panose="020B0604020202020204" pitchFamily="34" charset="0"/>
                <a:ea typeface="標楷體" panose="03000509000000000000" pitchFamily="65" charset="-120"/>
                <a:cs typeface="Arial" panose="020B0604020202020204" pitchFamily="34" charset="0"/>
              </a:rPr>
              <a:t>學生預設為：學號</a:t>
            </a: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3200" spc="160" dirty="0" err="1">
                <a:solidFill>
                  <a:srgbClr val="4D4A46"/>
                </a:solidFill>
                <a:latin typeface="Arial" panose="020B0604020202020204" pitchFamily="34" charset="0"/>
                <a:ea typeface="標楷體" panose="03000509000000000000" pitchFamily="65" charset="-120"/>
                <a:cs typeface="Arial" panose="020B0604020202020204" pitchFamily="34" charset="0"/>
              </a:rPr>
              <a:t>學號後四碼</a:t>
            </a: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3200" spc="160" dirty="0" err="1">
                <a:solidFill>
                  <a:srgbClr val="4D4A46"/>
                </a:solidFill>
                <a:latin typeface="Arial" panose="020B0604020202020204" pitchFamily="34" charset="0"/>
                <a:ea typeface="標楷體" panose="03000509000000000000" pitchFamily="65" charset="-120"/>
                <a:cs typeface="Arial" panose="020B0604020202020204" pitchFamily="34" charset="0"/>
              </a:rPr>
              <a:t>如忘記密碼請聯絡系所承辦人或本人，另新舊帳號不得合併</a:t>
            </a:r>
            <a:endPar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nvGrpSpPr>
          <p:cNvPr id="7" name="Group 7"/>
          <p:cNvGrpSpPr/>
          <p:nvPr/>
        </p:nvGrpSpPr>
        <p:grpSpPr>
          <a:xfrm>
            <a:off x="2306389" y="6722233"/>
            <a:ext cx="4799129" cy="2586560"/>
            <a:chOff x="0" y="0"/>
            <a:chExt cx="769987" cy="414996"/>
          </a:xfrm>
        </p:grpSpPr>
        <p:sp>
          <p:nvSpPr>
            <p:cNvPr id="8" name="Freeform 8"/>
            <p:cNvSpPr/>
            <p:nvPr/>
          </p:nvSpPr>
          <p:spPr>
            <a:xfrm>
              <a:off x="0" y="0"/>
              <a:ext cx="769987" cy="414996"/>
            </a:xfrm>
            <a:custGeom>
              <a:avLst/>
              <a:gdLst/>
              <a:ahLst/>
              <a:cxnLst/>
              <a:rect l="l" t="t" r="r" b="b"/>
              <a:pathLst>
                <a:path w="769987" h="414996">
                  <a:moveTo>
                    <a:pt x="0" y="0"/>
                  </a:moveTo>
                  <a:lnTo>
                    <a:pt x="769987" y="0"/>
                  </a:lnTo>
                  <a:lnTo>
                    <a:pt x="769987" y="414996"/>
                  </a:lnTo>
                  <a:lnTo>
                    <a:pt x="0" y="414996"/>
                  </a:lnTo>
                  <a:close/>
                </a:path>
              </a:pathLst>
            </a:custGeom>
            <a:solidFill>
              <a:srgbClr val="986F43"/>
            </a:solidFill>
          </p:spPr>
        </p:sp>
      </p:grpSp>
      <p:sp>
        <p:nvSpPr>
          <p:cNvPr id="9" name="TextBox 9"/>
          <p:cNvSpPr txBox="1"/>
          <p:nvPr/>
        </p:nvSpPr>
        <p:spPr>
          <a:xfrm>
            <a:off x="2434422" y="6852715"/>
            <a:ext cx="4543063" cy="2308324"/>
          </a:xfrm>
          <a:prstGeom prst="rect">
            <a:avLst/>
          </a:prstGeom>
        </p:spPr>
        <p:txBody>
          <a:bodyPr lIns="0" tIns="0" rIns="0" bIns="0" rtlCol="0" anchor="t">
            <a:spAutoFit/>
          </a:bodyPr>
          <a:lstStyle/>
          <a:p>
            <a:pPr>
              <a:lnSpc>
                <a:spcPts val="4480"/>
              </a:lnSpc>
            </a:pPr>
            <a:r>
              <a:rPr lang="en-US" sz="3200" dirty="0" err="1">
                <a:solidFill>
                  <a:srgbClr val="FFFFFF"/>
                </a:solidFill>
                <a:latin typeface="Arial" panose="020B0604020202020204" pitchFamily="34" charset="0"/>
                <a:ea typeface="標楷體" panose="03000509000000000000" pitchFamily="65" charset="-120"/>
                <a:cs typeface="Arial" panose="020B0604020202020204" pitchFamily="34" charset="0"/>
              </a:rPr>
              <a:t>系統將自動判別登入身份</a:t>
            </a:r>
            <a:endParaRPr lang="en-US" sz="3200" dirty="0">
              <a:solidFill>
                <a:srgbClr val="FFFFFF"/>
              </a:solidFill>
              <a:latin typeface="Arial" panose="020B0604020202020204" pitchFamily="34" charset="0"/>
              <a:ea typeface="標楷體" panose="03000509000000000000" pitchFamily="65" charset="-120"/>
              <a:cs typeface="Arial" panose="020B0604020202020204" pitchFamily="34" charset="0"/>
            </a:endParaRPr>
          </a:p>
          <a:p>
            <a:pPr>
              <a:lnSpc>
                <a:spcPts val="4480"/>
              </a:lnSpc>
            </a:pPr>
            <a:r>
              <a:rPr lang="en-US" sz="3200" dirty="0" err="1">
                <a:solidFill>
                  <a:srgbClr val="FFFFFF"/>
                </a:solidFill>
                <a:latin typeface="Arial" panose="020B0604020202020204" pitchFamily="34" charset="0"/>
                <a:ea typeface="標楷體" panose="03000509000000000000" pitchFamily="65" charset="-120"/>
                <a:cs typeface="Arial" panose="020B0604020202020204" pitchFamily="34" charset="0"/>
              </a:rPr>
              <a:t>註：同一帳號如同時具有學生及助教身份，須於登入時選擇登入身份</a:t>
            </a:r>
            <a:endParaRPr lang="en-US" sz="3200" dirty="0">
              <a:solidFill>
                <a:srgbClr val="FFFFFF"/>
              </a:solidFill>
              <a:latin typeface="Arial" panose="020B0604020202020204" pitchFamily="34" charset="0"/>
              <a:ea typeface="標楷體" panose="03000509000000000000" pitchFamily="65" charset="-120"/>
              <a:cs typeface="Arial" panose="020B0604020202020204" pitchFamily="34" charset="0"/>
            </a:endParaRPr>
          </a:p>
        </p:txBody>
      </p:sp>
      <p:grpSp>
        <p:nvGrpSpPr>
          <p:cNvPr id="10" name="Group 10"/>
          <p:cNvGrpSpPr/>
          <p:nvPr/>
        </p:nvGrpSpPr>
        <p:grpSpPr>
          <a:xfrm rot="-5400000">
            <a:off x="12609813" y="5689379"/>
            <a:ext cx="846618" cy="1803905"/>
            <a:chOff x="0" y="0"/>
            <a:chExt cx="914197" cy="1947896"/>
          </a:xfrm>
        </p:grpSpPr>
        <p:sp>
          <p:nvSpPr>
            <p:cNvPr id="11" name="Freeform 11"/>
            <p:cNvSpPr/>
            <p:nvPr/>
          </p:nvSpPr>
          <p:spPr>
            <a:xfrm>
              <a:off x="0" y="0"/>
              <a:ext cx="914197" cy="1947896"/>
            </a:xfrm>
            <a:custGeom>
              <a:avLst/>
              <a:gdLst/>
              <a:ahLst/>
              <a:cxnLst/>
              <a:rect l="l" t="t" r="r" b="b"/>
              <a:pathLst>
                <a:path w="914197" h="1947896">
                  <a:moveTo>
                    <a:pt x="914197" y="279400"/>
                  </a:moveTo>
                  <a:lnTo>
                    <a:pt x="914197" y="0"/>
                  </a:lnTo>
                  <a:lnTo>
                    <a:pt x="0" y="0"/>
                  </a:lnTo>
                  <a:lnTo>
                    <a:pt x="0" y="1947896"/>
                  </a:lnTo>
                  <a:lnTo>
                    <a:pt x="914197" y="1947896"/>
                  </a:lnTo>
                  <a:lnTo>
                    <a:pt x="914197" y="279400"/>
                  </a:lnTo>
                  <a:close/>
                  <a:moveTo>
                    <a:pt x="835457" y="279400"/>
                  </a:moveTo>
                  <a:lnTo>
                    <a:pt x="835457" y="1869156"/>
                  </a:lnTo>
                  <a:lnTo>
                    <a:pt x="78740" y="1869156"/>
                  </a:lnTo>
                  <a:lnTo>
                    <a:pt x="78740" y="78740"/>
                  </a:lnTo>
                  <a:lnTo>
                    <a:pt x="835457" y="78740"/>
                  </a:lnTo>
                  <a:lnTo>
                    <a:pt x="835457" y="279400"/>
                  </a:lnTo>
                  <a:close/>
                </a:path>
              </a:pathLst>
            </a:custGeom>
            <a:solidFill>
              <a:srgbClr val="B3140E"/>
            </a:solidFill>
          </p:spPr>
        </p:sp>
      </p:grpSp>
      <p:grpSp>
        <p:nvGrpSpPr>
          <p:cNvPr id="12" name="Group 12"/>
          <p:cNvGrpSpPr/>
          <p:nvPr/>
        </p:nvGrpSpPr>
        <p:grpSpPr>
          <a:xfrm rot="-5400000">
            <a:off x="8790288" y="5595890"/>
            <a:ext cx="1370493" cy="3623180"/>
            <a:chOff x="0" y="0"/>
            <a:chExt cx="1479888" cy="3912389"/>
          </a:xfrm>
        </p:grpSpPr>
        <p:sp>
          <p:nvSpPr>
            <p:cNvPr id="13" name="Freeform 13"/>
            <p:cNvSpPr/>
            <p:nvPr/>
          </p:nvSpPr>
          <p:spPr>
            <a:xfrm>
              <a:off x="0" y="0"/>
              <a:ext cx="1479888" cy="3912389"/>
            </a:xfrm>
            <a:custGeom>
              <a:avLst/>
              <a:gdLst/>
              <a:ahLst/>
              <a:cxnLst/>
              <a:rect l="l" t="t" r="r" b="b"/>
              <a:pathLst>
                <a:path w="1479888" h="3912389">
                  <a:moveTo>
                    <a:pt x="1479888" y="279400"/>
                  </a:moveTo>
                  <a:lnTo>
                    <a:pt x="1479888" y="0"/>
                  </a:lnTo>
                  <a:lnTo>
                    <a:pt x="0" y="0"/>
                  </a:lnTo>
                  <a:lnTo>
                    <a:pt x="0" y="3912389"/>
                  </a:lnTo>
                  <a:lnTo>
                    <a:pt x="1479888" y="3912389"/>
                  </a:lnTo>
                  <a:lnTo>
                    <a:pt x="1479888" y="279400"/>
                  </a:lnTo>
                  <a:close/>
                  <a:moveTo>
                    <a:pt x="1401148" y="279400"/>
                  </a:moveTo>
                  <a:lnTo>
                    <a:pt x="1401148" y="3833649"/>
                  </a:lnTo>
                  <a:lnTo>
                    <a:pt x="78740" y="3833649"/>
                  </a:lnTo>
                  <a:lnTo>
                    <a:pt x="78740" y="78740"/>
                  </a:lnTo>
                  <a:lnTo>
                    <a:pt x="1401148" y="78740"/>
                  </a:lnTo>
                  <a:lnTo>
                    <a:pt x="1401148" y="279400"/>
                  </a:lnTo>
                  <a:close/>
                </a:path>
              </a:pathLst>
            </a:custGeom>
            <a:solidFill>
              <a:srgbClr val="B3140E"/>
            </a:solidFill>
          </p:spPr>
        </p:sp>
      </p:grpSp>
      <p:grpSp>
        <p:nvGrpSpPr>
          <p:cNvPr id="14" name="Group 14"/>
          <p:cNvGrpSpPr/>
          <p:nvPr/>
        </p:nvGrpSpPr>
        <p:grpSpPr>
          <a:xfrm>
            <a:off x="12041071" y="7065644"/>
            <a:ext cx="6246929" cy="949870"/>
            <a:chOff x="0" y="0"/>
            <a:chExt cx="8329238" cy="1266493"/>
          </a:xfrm>
        </p:grpSpPr>
        <p:grpSp>
          <p:nvGrpSpPr>
            <p:cNvPr id="15" name="Group 15"/>
            <p:cNvGrpSpPr/>
            <p:nvPr/>
          </p:nvGrpSpPr>
          <p:grpSpPr>
            <a:xfrm>
              <a:off x="0" y="0"/>
              <a:ext cx="8329238" cy="1266493"/>
              <a:chOff x="0" y="0"/>
              <a:chExt cx="1002277" cy="152400"/>
            </a:xfrm>
          </p:grpSpPr>
          <p:sp>
            <p:nvSpPr>
              <p:cNvPr id="16" name="Freeform 16"/>
              <p:cNvSpPr/>
              <p:nvPr/>
            </p:nvSpPr>
            <p:spPr>
              <a:xfrm>
                <a:off x="0" y="0"/>
                <a:ext cx="1002277" cy="152400"/>
              </a:xfrm>
              <a:custGeom>
                <a:avLst/>
                <a:gdLst/>
                <a:ahLst/>
                <a:cxnLst/>
                <a:rect l="l" t="t" r="r" b="b"/>
                <a:pathLst>
                  <a:path w="1002277" h="152400">
                    <a:moveTo>
                      <a:pt x="0" y="0"/>
                    </a:moveTo>
                    <a:lnTo>
                      <a:pt x="1002277" y="0"/>
                    </a:lnTo>
                    <a:lnTo>
                      <a:pt x="1002277" y="152400"/>
                    </a:lnTo>
                    <a:lnTo>
                      <a:pt x="0" y="152400"/>
                    </a:lnTo>
                    <a:close/>
                  </a:path>
                </a:pathLst>
              </a:custGeom>
              <a:solidFill>
                <a:srgbClr val="986F43"/>
              </a:solidFill>
            </p:spPr>
          </p:sp>
        </p:grpSp>
        <p:sp>
          <p:nvSpPr>
            <p:cNvPr id="17" name="TextBox 17"/>
            <p:cNvSpPr txBox="1"/>
            <p:nvPr/>
          </p:nvSpPr>
          <p:spPr>
            <a:xfrm>
              <a:off x="196111" y="241837"/>
              <a:ext cx="7937017" cy="698481"/>
            </a:xfrm>
            <a:prstGeom prst="rect">
              <a:avLst/>
            </a:prstGeom>
          </p:spPr>
          <p:txBody>
            <a:bodyPr lIns="0" tIns="0" rIns="0" bIns="0" rtlCol="0" anchor="t">
              <a:spAutoFit/>
            </a:bodyPr>
            <a:lstStyle/>
            <a:p>
              <a:pPr>
                <a:lnSpc>
                  <a:spcPts val="4480"/>
                </a:lnSpc>
              </a:pPr>
              <a:r>
                <a:rPr lang="en-US" sz="3000" dirty="0" err="1">
                  <a:solidFill>
                    <a:srgbClr val="FFFFFF"/>
                  </a:solidFill>
                  <a:latin typeface="Arial" panose="020B0604020202020204" pitchFamily="34" charset="0"/>
                  <a:ea typeface="標楷體" panose="03000509000000000000" pitchFamily="65" charset="-120"/>
                  <a:cs typeface="Arial" panose="020B0604020202020204" pitchFamily="34" charset="0"/>
                </a:rPr>
                <a:t>學生</a:t>
              </a:r>
              <a:r>
                <a:rPr lang="en-US" sz="3000" dirty="0">
                  <a:solidFill>
                    <a:srgbClr val="FFFFFF"/>
                  </a:solidFill>
                  <a:latin typeface="Arial" panose="020B0604020202020204" pitchFamily="34" charset="0"/>
                  <a:ea typeface="標楷體" panose="03000509000000000000" pitchFamily="65" charset="-120"/>
                  <a:cs typeface="Arial" panose="020B0604020202020204" pitchFamily="34" charset="0"/>
                </a:rPr>
                <a:t>/</a:t>
              </a:r>
              <a:r>
                <a:rPr lang="en-US" sz="3000" dirty="0" err="1">
                  <a:solidFill>
                    <a:srgbClr val="FFFFFF"/>
                  </a:solidFill>
                  <a:latin typeface="Arial" panose="020B0604020202020204" pitchFamily="34" charset="0"/>
                  <a:ea typeface="標楷體" panose="03000509000000000000" pitchFamily="65" charset="-120"/>
                  <a:cs typeface="Arial" panose="020B0604020202020204" pitchFamily="34" charset="0"/>
                </a:rPr>
                <a:t>助教可於此處註冊或查詢密碼</a:t>
              </a:r>
              <a:endParaRPr lang="en-US" sz="3000" dirty="0">
                <a:solidFill>
                  <a:srgbClr val="FFFFFF"/>
                </a:solidFill>
                <a:latin typeface="Arial" panose="020B0604020202020204" pitchFamily="34" charset="0"/>
                <a:ea typeface="標楷體" panose="03000509000000000000" pitchFamily="65" charset="-120"/>
                <a:cs typeface="Arial" panose="020B0604020202020204" pitchFamily="34" charset="0"/>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TextBox 2"/>
          <p:cNvSpPr txBox="1"/>
          <p:nvPr/>
        </p:nvSpPr>
        <p:spPr>
          <a:xfrm>
            <a:off x="506431" y="543882"/>
            <a:ext cx="5056169" cy="987450"/>
          </a:xfrm>
          <a:prstGeom prst="rect">
            <a:avLst/>
          </a:prstGeom>
        </p:spPr>
        <p:txBody>
          <a:bodyPr wrap="square" lIns="0" tIns="0" rIns="0" bIns="0" rtlCol="0" anchor="t">
            <a:spAutoFit/>
          </a:bodyPr>
          <a:lstStyle/>
          <a:p>
            <a:pPr>
              <a:lnSpc>
                <a:spcPts val="7679"/>
              </a:lnSpc>
            </a:pPr>
            <a:r>
              <a:rPr lang="en-US" sz="6399" spc="191" dirty="0" err="1">
                <a:solidFill>
                  <a:srgbClr val="4D4A46"/>
                </a:solidFill>
                <a:latin typeface="Arial" panose="020B0604020202020204" pitchFamily="34" charset="0"/>
                <a:ea typeface="標楷體" panose="03000509000000000000" pitchFamily="65" charset="-120"/>
                <a:cs typeface="Arial" panose="020B0604020202020204" pitchFamily="34" charset="0"/>
              </a:rPr>
              <a:t>教師帳號登入</a:t>
            </a:r>
            <a:endParaRPr lang="en-US" sz="6399" spc="191"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
        <p:nvSpPr>
          <p:cNvPr id="3" name="AutoShape 3"/>
          <p:cNvSpPr/>
          <p:nvPr/>
        </p:nvSpPr>
        <p:spPr>
          <a:xfrm>
            <a:off x="-360743" y="1468695"/>
            <a:ext cx="5618543" cy="57025"/>
          </a:xfrm>
          <a:prstGeom prst="rect">
            <a:avLst/>
          </a:prstGeom>
          <a:solidFill>
            <a:srgbClr val="4D4A46"/>
          </a:solidFill>
        </p:spPr>
      </p:sp>
      <p:sp>
        <p:nvSpPr>
          <p:cNvPr id="4" name="TextBox 4"/>
          <p:cNvSpPr txBox="1"/>
          <p:nvPr/>
        </p:nvSpPr>
        <p:spPr>
          <a:xfrm>
            <a:off x="506431" y="1874762"/>
            <a:ext cx="12904769" cy="743793"/>
          </a:xfrm>
          <a:prstGeom prst="rect">
            <a:avLst/>
          </a:prstGeom>
        </p:spPr>
        <p:txBody>
          <a:bodyPr wrap="square" lIns="0" tIns="0" rIns="0" bIns="0" rtlCol="0" anchor="t">
            <a:spAutoFit/>
          </a:bodyPr>
          <a:lstStyle/>
          <a:p>
            <a:pPr>
              <a:lnSpc>
                <a:spcPts val="5759"/>
              </a:lnSpc>
            </a:pPr>
            <a:r>
              <a:rPr lang="en-US" sz="4800" spc="144" dirty="0" err="1">
                <a:solidFill>
                  <a:srgbClr val="4D4A46"/>
                </a:solidFill>
                <a:latin typeface="Arial" panose="020B0604020202020204" pitchFamily="34" charset="0"/>
                <a:ea typeface="標楷體" panose="03000509000000000000" pitchFamily="65" charset="-120"/>
                <a:cs typeface="Arial" panose="020B0604020202020204" pitchFamily="34" charset="0"/>
              </a:rPr>
              <a:t>首先！開新課程</a:t>
            </a:r>
            <a:r>
              <a:rPr lang="en-US" sz="4800" spc="144" dirty="0">
                <a:solidFill>
                  <a:srgbClr val="4D4A46"/>
                </a:solidFill>
                <a:latin typeface="Arial" panose="020B0604020202020204" pitchFamily="34" charset="0"/>
                <a:ea typeface="標楷體" panose="03000509000000000000" pitchFamily="65" charset="-120"/>
                <a:cs typeface="Arial" panose="020B0604020202020204" pitchFamily="34" charset="0"/>
              </a:rPr>
              <a:t>  (</a:t>
            </a:r>
            <a:r>
              <a:rPr lang="en-US" sz="4800" spc="144" dirty="0" err="1">
                <a:solidFill>
                  <a:srgbClr val="4D4A46"/>
                </a:solidFill>
                <a:latin typeface="Arial" panose="020B0604020202020204" pitchFamily="34" charset="0"/>
                <a:ea typeface="標楷體" panose="03000509000000000000" pitchFamily="65" charset="-120"/>
                <a:cs typeface="Arial" panose="020B0604020202020204" pitchFamily="34" charset="0"/>
              </a:rPr>
              <a:t>不能更新</a:t>
            </a:r>
            <a:r>
              <a:rPr lang="en-US" sz="4800" spc="144"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4800" spc="144" dirty="0" err="1">
                <a:solidFill>
                  <a:srgbClr val="4D4A46"/>
                </a:solidFill>
                <a:latin typeface="Arial" panose="020B0604020202020204" pitchFamily="34" charset="0"/>
                <a:ea typeface="標楷體" panose="03000509000000000000" pitchFamily="65" charset="-120"/>
                <a:cs typeface="Arial" panose="020B0604020202020204" pitchFamily="34" charset="0"/>
              </a:rPr>
              <a:t>重複使用舊課程</a:t>
            </a:r>
            <a:r>
              <a:rPr lang="en-US" sz="4800" spc="144" dirty="0">
                <a:solidFill>
                  <a:srgbClr val="4D4A46"/>
                </a:solidFill>
                <a:latin typeface="Arial" panose="020B0604020202020204" pitchFamily="34" charset="0"/>
                <a:ea typeface="標楷體" panose="03000509000000000000" pitchFamily="65" charset="-120"/>
                <a:cs typeface="Arial" panose="020B0604020202020204" pitchFamily="34" charset="0"/>
              </a:rPr>
              <a:t>)</a:t>
            </a:r>
          </a:p>
        </p:txBody>
      </p:sp>
      <p:grpSp>
        <p:nvGrpSpPr>
          <p:cNvPr id="5" name="Group 5"/>
          <p:cNvGrpSpPr/>
          <p:nvPr/>
        </p:nvGrpSpPr>
        <p:grpSpPr>
          <a:xfrm rot="-5400000">
            <a:off x="8573054" y="-1888922"/>
            <a:ext cx="989493" cy="8229602"/>
            <a:chOff x="0" y="0"/>
            <a:chExt cx="1068476" cy="8026510"/>
          </a:xfrm>
        </p:grpSpPr>
        <p:sp>
          <p:nvSpPr>
            <p:cNvPr id="6" name="Freeform 6"/>
            <p:cNvSpPr/>
            <p:nvPr/>
          </p:nvSpPr>
          <p:spPr>
            <a:xfrm>
              <a:off x="0" y="0"/>
              <a:ext cx="1068476" cy="8026510"/>
            </a:xfrm>
            <a:custGeom>
              <a:avLst/>
              <a:gdLst/>
              <a:ahLst/>
              <a:cxnLst/>
              <a:rect l="l" t="t" r="r" b="b"/>
              <a:pathLst>
                <a:path w="1068476" h="8026510">
                  <a:moveTo>
                    <a:pt x="1068476" y="279400"/>
                  </a:moveTo>
                  <a:lnTo>
                    <a:pt x="1068476" y="0"/>
                  </a:lnTo>
                  <a:lnTo>
                    <a:pt x="0" y="0"/>
                  </a:lnTo>
                  <a:lnTo>
                    <a:pt x="0" y="8026510"/>
                  </a:lnTo>
                  <a:lnTo>
                    <a:pt x="1068476" y="8026510"/>
                  </a:lnTo>
                  <a:lnTo>
                    <a:pt x="1068476" y="279400"/>
                  </a:lnTo>
                  <a:close/>
                  <a:moveTo>
                    <a:pt x="989736" y="279400"/>
                  </a:moveTo>
                  <a:lnTo>
                    <a:pt x="989736" y="7947770"/>
                  </a:lnTo>
                  <a:lnTo>
                    <a:pt x="78740" y="7947770"/>
                  </a:lnTo>
                  <a:lnTo>
                    <a:pt x="78740" y="78740"/>
                  </a:lnTo>
                  <a:lnTo>
                    <a:pt x="989736" y="78740"/>
                  </a:lnTo>
                  <a:lnTo>
                    <a:pt x="989736" y="279400"/>
                  </a:lnTo>
                  <a:close/>
                </a:path>
              </a:pathLst>
            </a:custGeom>
            <a:solidFill>
              <a:srgbClr val="B3140E"/>
            </a:solidFill>
          </p:spPr>
        </p:sp>
      </p:grpSp>
      <p:grpSp>
        <p:nvGrpSpPr>
          <p:cNvPr id="7" name="Group 7"/>
          <p:cNvGrpSpPr/>
          <p:nvPr/>
        </p:nvGrpSpPr>
        <p:grpSpPr>
          <a:xfrm>
            <a:off x="1110466" y="4302883"/>
            <a:ext cx="16067069" cy="4578553"/>
            <a:chOff x="0" y="0"/>
            <a:chExt cx="21422759" cy="6104737"/>
          </a:xfrm>
        </p:grpSpPr>
        <p:pic>
          <p:nvPicPr>
            <p:cNvPr id="8" name="Picture 8"/>
            <p:cNvPicPr>
              <a:picLocks noChangeAspect="1"/>
            </p:cNvPicPr>
            <p:nvPr/>
          </p:nvPicPr>
          <p:blipFill>
            <a:blip r:embed="rId3"/>
            <a:srcRect/>
            <a:stretch>
              <a:fillRect/>
            </a:stretch>
          </p:blipFill>
          <p:spPr>
            <a:xfrm>
              <a:off x="0" y="0"/>
              <a:ext cx="21422759" cy="6104737"/>
            </a:xfrm>
            <a:prstGeom prst="rect">
              <a:avLst/>
            </a:prstGeom>
          </p:spPr>
        </p:pic>
        <p:grpSp>
          <p:nvGrpSpPr>
            <p:cNvPr id="9" name="Group 9"/>
            <p:cNvGrpSpPr/>
            <p:nvPr/>
          </p:nvGrpSpPr>
          <p:grpSpPr>
            <a:xfrm rot="-5400000">
              <a:off x="19840912" y="4373625"/>
              <a:ext cx="1128824" cy="1800498"/>
              <a:chOff x="0" y="0"/>
              <a:chExt cx="914197" cy="1458162"/>
            </a:xfrm>
          </p:grpSpPr>
          <p:sp>
            <p:nvSpPr>
              <p:cNvPr id="10" name="Freeform 10"/>
              <p:cNvSpPr/>
              <p:nvPr/>
            </p:nvSpPr>
            <p:spPr>
              <a:xfrm>
                <a:off x="0" y="0"/>
                <a:ext cx="914197" cy="1458162"/>
              </a:xfrm>
              <a:custGeom>
                <a:avLst/>
                <a:gdLst/>
                <a:ahLst/>
                <a:cxnLst/>
                <a:rect l="l" t="t" r="r" b="b"/>
                <a:pathLst>
                  <a:path w="914197" h="1458162">
                    <a:moveTo>
                      <a:pt x="914197" y="279400"/>
                    </a:moveTo>
                    <a:lnTo>
                      <a:pt x="914197" y="0"/>
                    </a:lnTo>
                    <a:lnTo>
                      <a:pt x="0" y="0"/>
                    </a:lnTo>
                    <a:lnTo>
                      <a:pt x="0" y="1458162"/>
                    </a:lnTo>
                    <a:lnTo>
                      <a:pt x="914197" y="1458162"/>
                    </a:lnTo>
                    <a:lnTo>
                      <a:pt x="914197" y="279400"/>
                    </a:lnTo>
                    <a:close/>
                    <a:moveTo>
                      <a:pt x="835457" y="279400"/>
                    </a:moveTo>
                    <a:lnTo>
                      <a:pt x="835457" y="1379422"/>
                    </a:lnTo>
                    <a:lnTo>
                      <a:pt x="78740" y="1379422"/>
                    </a:lnTo>
                    <a:lnTo>
                      <a:pt x="78740" y="78740"/>
                    </a:lnTo>
                    <a:lnTo>
                      <a:pt x="835457" y="78740"/>
                    </a:lnTo>
                    <a:lnTo>
                      <a:pt x="835457" y="279400"/>
                    </a:lnTo>
                    <a:close/>
                  </a:path>
                </a:pathLst>
              </a:custGeom>
              <a:solidFill>
                <a:srgbClr val="B3140E"/>
              </a:solidFill>
            </p:spPr>
          </p:sp>
        </p:grpSp>
      </p:grpSp>
      <p:grpSp>
        <p:nvGrpSpPr>
          <p:cNvPr id="11" name="Group 11"/>
          <p:cNvGrpSpPr/>
          <p:nvPr/>
        </p:nvGrpSpPr>
        <p:grpSpPr>
          <a:xfrm>
            <a:off x="952566" y="3030669"/>
            <a:ext cx="9791634" cy="989493"/>
            <a:chOff x="0" y="0"/>
            <a:chExt cx="13055512" cy="1319324"/>
          </a:xfrm>
        </p:grpSpPr>
        <p:grpSp>
          <p:nvGrpSpPr>
            <p:cNvPr id="12" name="Group 12"/>
            <p:cNvGrpSpPr/>
            <p:nvPr/>
          </p:nvGrpSpPr>
          <p:grpSpPr>
            <a:xfrm rot="-5400000">
              <a:off x="6415338" y="-5117652"/>
              <a:ext cx="1319324" cy="11554627"/>
              <a:chOff x="0" y="0"/>
              <a:chExt cx="1068476" cy="9357704"/>
            </a:xfrm>
          </p:grpSpPr>
          <p:sp>
            <p:nvSpPr>
              <p:cNvPr id="13" name="Freeform 13"/>
              <p:cNvSpPr/>
              <p:nvPr/>
            </p:nvSpPr>
            <p:spPr>
              <a:xfrm>
                <a:off x="0" y="0"/>
                <a:ext cx="1068476" cy="9357704"/>
              </a:xfrm>
              <a:custGeom>
                <a:avLst/>
                <a:gdLst/>
                <a:ahLst/>
                <a:cxnLst/>
                <a:rect l="l" t="t" r="r" b="b"/>
                <a:pathLst>
                  <a:path w="1068476" h="8561346">
                    <a:moveTo>
                      <a:pt x="1068476" y="279400"/>
                    </a:moveTo>
                    <a:lnTo>
                      <a:pt x="1068476" y="0"/>
                    </a:lnTo>
                    <a:lnTo>
                      <a:pt x="0" y="0"/>
                    </a:lnTo>
                    <a:lnTo>
                      <a:pt x="0" y="8561346"/>
                    </a:lnTo>
                    <a:lnTo>
                      <a:pt x="1068476" y="8561346"/>
                    </a:lnTo>
                    <a:lnTo>
                      <a:pt x="1068476" y="279400"/>
                    </a:lnTo>
                    <a:close/>
                    <a:moveTo>
                      <a:pt x="989736" y="279400"/>
                    </a:moveTo>
                    <a:lnTo>
                      <a:pt x="989736" y="8482605"/>
                    </a:lnTo>
                    <a:lnTo>
                      <a:pt x="78740" y="8482605"/>
                    </a:lnTo>
                    <a:lnTo>
                      <a:pt x="78740" y="78740"/>
                    </a:lnTo>
                    <a:lnTo>
                      <a:pt x="989736" y="78740"/>
                    </a:lnTo>
                    <a:lnTo>
                      <a:pt x="989736" y="279400"/>
                    </a:lnTo>
                    <a:close/>
                  </a:path>
                </a:pathLst>
              </a:custGeom>
              <a:solidFill>
                <a:srgbClr val="B3140E"/>
              </a:solidFill>
            </p:spPr>
          </p:sp>
        </p:grpSp>
        <p:pic>
          <p:nvPicPr>
            <p:cNvPr id="14" name="Picture 14"/>
            <p:cNvPicPr>
              <a:picLocks noChangeAspect="1"/>
            </p:cNvPicPr>
            <p:nvPr/>
          </p:nvPicPr>
          <p:blipFill>
            <a:blip r:embed="rId4"/>
            <a:srcRect/>
            <a:stretch>
              <a:fillRect/>
            </a:stretch>
          </p:blipFill>
          <p:spPr>
            <a:xfrm>
              <a:off x="0" y="87649"/>
              <a:ext cx="1202657" cy="1144027"/>
            </a:xfrm>
            <a:prstGeom prst="rect">
              <a:avLst/>
            </a:prstGeom>
          </p:spPr>
        </p:pic>
        <p:sp>
          <p:nvSpPr>
            <p:cNvPr id="15" name="TextBox 15"/>
            <p:cNvSpPr txBox="1"/>
            <p:nvPr/>
          </p:nvSpPr>
          <p:spPr>
            <a:xfrm>
              <a:off x="1515728" y="165320"/>
              <a:ext cx="11539784" cy="991724"/>
            </a:xfrm>
            <a:prstGeom prst="rect">
              <a:avLst/>
            </a:prstGeom>
          </p:spPr>
          <p:txBody>
            <a:bodyPr wrap="square" lIns="0" tIns="0" rIns="0" bIns="0" rtlCol="0" anchor="t">
              <a:spAutoFit/>
            </a:bodyPr>
            <a:lstStyle/>
            <a:p>
              <a:pPr>
                <a:lnSpc>
                  <a:spcPts val="5759"/>
                </a:lnSpc>
              </a:pPr>
              <a:r>
                <a:rPr lang="en-US" sz="4800" u="sng" spc="144" dirty="0" err="1">
                  <a:solidFill>
                    <a:srgbClr val="4D4A46"/>
                  </a:solidFill>
                  <a:latin typeface="Arial" panose="020B0604020202020204" pitchFamily="34" charset="0"/>
                  <a:ea typeface="標楷體" panose="03000509000000000000" pitchFamily="65" charset="-120"/>
                  <a:cs typeface="Arial" panose="020B0604020202020204" pitchFamily="34" charset="0"/>
                </a:rPr>
                <a:t>學年度、學期不同就算新課程</a:t>
              </a:r>
              <a:endParaRPr lang="en-US" sz="4800" u="sng" spc="144"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grpSp>
        <p:nvGrpSpPr>
          <p:cNvPr id="16" name="Group 16"/>
          <p:cNvGrpSpPr/>
          <p:nvPr/>
        </p:nvGrpSpPr>
        <p:grpSpPr>
          <a:xfrm>
            <a:off x="3235802" y="9086849"/>
            <a:ext cx="12613800" cy="989493"/>
            <a:chOff x="0" y="-1"/>
            <a:chExt cx="16818399" cy="1319324"/>
          </a:xfrm>
        </p:grpSpPr>
        <p:grpSp>
          <p:nvGrpSpPr>
            <p:cNvPr id="17" name="Group 17"/>
            <p:cNvGrpSpPr/>
            <p:nvPr/>
          </p:nvGrpSpPr>
          <p:grpSpPr>
            <a:xfrm rot="-5400000">
              <a:off x="8398381" y="-7100695"/>
              <a:ext cx="1319324" cy="15520712"/>
              <a:chOff x="0" y="0"/>
              <a:chExt cx="1068476" cy="12569703"/>
            </a:xfrm>
          </p:grpSpPr>
          <p:sp>
            <p:nvSpPr>
              <p:cNvPr id="18" name="Freeform 18"/>
              <p:cNvSpPr/>
              <p:nvPr/>
            </p:nvSpPr>
            <p:spPr>
              <a:xfrm>
                <a:off x="0" y="0"/>
                <a:ext cx="1068476" cy="12569703"/>
              </a:xfrm>
              <a:custGeom>
                <a:avLst/>
                <a:gdLst/>
                <a:ahLst/>
                <a:cxnLst/>
                <a:rect l="l" t="t" r="r" b="b"/>
                <a:pathLst>
                  <a:path w="1068476" h="11708649">
                    <a:moveTo>
                      <a:pt x="1068476" y="279400"/>
                    </a:moveTo>
                    <a:lnTo>
                      <a:pt x="1068476" y="0"/>
                    </a:lnTo>
                    <a:lnTo>
                      <a:pt x="0" y="0"/>
                    </a:lnTo>
                    <a:lnTo>
                      <a:pt x="0" y="11708649"/>
                    </a:lnTo>
                    <a:lnTo>
                      <a:pt x="1068476" y="11708649"/>
                    </a:lnTo>
                    <a:lnTo>
                      <a:pt x="1068476" y="279400"/>
                    </a:lnTo>
                    <a:close/>
                    <a:moveTo>
                      <a:pt x="989736" y="279400"/>
                    </a:moveTo>
                    <a:lnTo>
                      <a:pt x="989736" y="11629909"/>
                    </a:lnTo>
                    <a:lnTo>
                      <a:pt x="78740" y="11629909"/>
                    </a:lnTo>
                    <a:lnTo>
                      <a:pt x="78740" y="78740"/>
                    </a:lnTo>
                    <a:lnTo>
                      <a:pt x="989736" y="78740"/>
                    </a:lnTo>
                    <a:lnTo>
                      <a:pt x="989736" y="279400"/>
                    </a:lnTo>
                    <a:close/>
                  </a:path>
                </a:pathLst>
              </a:custGeom>
              <a:solidFill>
                <a:srgbClr val="B3140E"/>
              </a:solidFill>
            </p:spPr>
          </p:sp>
        </p:grpSp>
        <p:pic>
          <p:nvPicPr>
            <p:cNvPr id="19" name="Picture 19"/>
            <p:cNvPicPr>
              <a:picLocks noChangeAspect="1"/>
            </p:cNvPicPr>
            <p:nvPr/>
          </p:nvPicPr>
          <p:blipFill>
            <a:blip r:embed="rId4"/>
            <a:srcRect/>
            <a:stretch>
              <a:fillRect/>
            </a:stretch>
          </p:blipFill>
          <p:spPr>
            <a:xfrm>
              <a:off x="0" y="87649"/>
              <a:ext cx="1202657" cy="1144027"/>
            </a:xfrm>
            <a:prstGeom prst="rect">
              <a:avLst/>
            </a:prstGeom>
          </p:spPr>
        </p:pic>
        <p:sp>
          <p:nvSpPr>
            <p:cNvPr id="20" name="TextBox 20"/>
            <p:cNvSpPr txBox="1"/>
            <p:nvPr/>
          </p:nvSpPr>
          <p:spPr>
            <a:xfrm>
              <a:off x="1515728" y="165320"/>
              <a:ext cx="15302669" cy="991724"/>
            </a:xfrm>
            <a:prstGeom prst="rect">
              <a:avLst/>
            </a:prstGeom>
          </p:spPr>
          <p:txBody>
            <a:bodyPr wrap="square" lIns="0" tIns="0" rIns="0" bIns="0" rtlCol="0" anchor="t">
              <a:spAutoFit/>
            </a:bodyPr>
            <a:lstStyle/>
            <a:p>
              <a:pPr>
                <a:lnSpc>
                  <a:spcPts val="5759"/>
                </a:lnSpc>
              </a:pPr>
              <a:r>
                <a:rPr lang="en-US" sz="4800" spc="144" dirty="0" err="1">
                  <a:solidFill>
                    <a:srgbClr val="4D4A46"/>
                  </a:solidFill>
                  <a:latin typeface="Arial" panose="020B0604020202020204" pitchFamily="34" charset="0"/>
                  <a:ea typeface="標楷體" panose="03000509000000000000" pitchFamily="65" charset="-120"/>
                  <a:cs typeface="Arial" panose="020B0604020202020204" pitchFamily="34" charset="0"/>
                </a:rPr>
                <a:t>注意：僅教師帳號才能使用</a:t>
              </a:r>
              <a:r>
                <a:rPr lang="en-US" sz="4800" u="sng" spc="144" dirty="0" err="1">
                  <a:solidFill>
                    <a:srgbClr val="4D4A46"/>
                  </a:solidFill>
                  <a:latin typeface="Arial" panose="020B0604020202020204" pitchFamily="34" charset="0"/>
                  <a:ea typeface="標楷體" panose="03000509000000000000" pitchFamily="65" charset="-120"/>
                  <a:cs typeface="Arial" panose="020B0604020202020204" pitchFamily="34" charset="0"/>
                </a:rPr>
                <a:t>開新課程</a:t>
              </a:r>
              <a:r>
                <a:rPr lang="en-US" sz="4800" spc="144" dirty="0" err="1">
                  <a:solidFill>
                    <a:srgbClr val="4D4A46"/>
                  </a:solidFill>
                  <a:latin typeface="Arial" panose="020B0604020202020204" pitchFamily="34" charset="0"/>
                  <a:ea typeface="標楷體" panose="03000509000000000000" pitchFamily="65" charset="-120"/>
                  <a:cs typeface="Arial" panose="020B0604020202020204" pitchFamily="34" charset="0"/>
                </a:rPr>
                <a:t>功能</a:t>
              </a:r>
              <a:endParaRPr lang="en-US" sz="4800" spc="144"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0"/>
            <a:ext cx="9220200" cy="10287000"/>
            <a:chOff x="0" y="0"/>
            <a:chExt cx="6350000" cy="6350000"/>
          </a:xfrm>
        </p:grpSpPr>
        <p:sp>
          <p:nvSpPr>
            <p:cNvPr id="3" name="Freeform 3"/>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close/>
                </a:path>
              </a:pathLst>
            </a:custGeom>
            <a:solidFill>
              <a:srgbClr val="4D4A46"/>
            </a:solidFill>
          </p:spPr>
        </p:sp>
      </p:grpSp>
      <p:sp>
        <p:nvSpPr>
          <p:cNvPr id="4" name="TextBox 4"/>
          <p:cNvSpPr txBox="1"/>
          <p:nvPr/>
        </p:nvSpPr>
        <p:spPr>
          <a:xfrm>
            <a:off x="228600" y="2196873"/>
            <a:ext cx="8399391" cy="7539500"/>
          </a:xfrm>
          <a:prstGeom prst="rect">
            <a:avLst/>
          </a:prstGeom>
        </p:spPr>
        <p:txBody>
          <a:bodyPr wrap="square" lIns="0" tIns="0" rIns="0" bIns="0" rtlCol="0" anchor="t">
            <a:spAutoFit/>
          </a:bodyPr>
          <a:lstStyle/>
          <a:p>
            <a:pPr>
              <a:lnSpc>
                <a:spcPct val="125000"/>
              </a:lnSpc>
            </a:pPr>
            <a:r>
              <a:rPr lang="en-US" sz="44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填入課程基本資訊</a:t>
            </a:r>
            <a:endParaRPr lang="en-US" sz="4800" spc="144" dirty="0">
              <a:solidFill>
                <a:srgbClr val="E4D4C5"/>
              </a:solidFill>
              <a:latin typeface="Arial" panose="020B0604020202020204" pitchFamily="34" charset="0"/>
              <a:ea typeface="標楷體" panose="03000509000000000000" pitchFamily="65" charset="-120"/>
              <a:cs typeface="Arial" panose="020B0604020202020204" pitchFamily="34" charset="0"/>
            </a:endParaRPr>
          </a:p>
          <a:p>
            <a:pPr marL="1036321" lvl="1" indent="-518160">
              <a:lnSpc>
                <a:spcPct val="125000"/>
              </a:lnSpc>
              <a:buFont typeface="Arial"/>
              <a:buChar char="•"/>
            </a:pPr>
            <a:r>
              <a:rPr lang="en-US" sz="4400" spc="144" dirty="0">
                <a:solidFill>
                  <a:srgbClr val="E4D4C5"/>
                </a:solidFill>
                <a:latin typeface="Arial" panose="020B0604020202020204" pitchFamily="34" charset="0"/>
                <a:ea typeface="標楷體" panose="03000509000000000000" pitchFamily="65" charset="-120"/>
                <a:cs typeface="Arial" panose="020B0604020202020204" pitchFamily="34" charset="0"/>
              </a:rPr>
              <a:t>「*」</a:t>
            </a:r>
            <a:r>
              <a:rPr lang="en-US" sz="44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為必填欄位</a:t>
            </a:r>
            <a:endParaRPr lang="en-US" sz="4400" spc="144" dirty="0">
              <a:solidFill>
                <a:srgbClr val="E4D4C5"/>
              </a:solidFill>
              <a:latin typeface="Arial" panose="020B0604020202020204" pitchFamily="34" charset="0"/>
              <a:ea typeface="標楷體" panose="03000509000000000000" pitchFamily="65" charset="-120"/>
              <a:cs typeface="Arial" panose="020B0604020202020204" pitchFamily="34" charset="0"/>
            </a:endParaRPr>
          </a:p>
          <a:p>
            <a:pPr marL="1036321" lvl="1" indent="-518160">
              <a:lnSpc>
                <a:spcPct val="125000"/>
              </a:lnSpc>
              <a:buFont typeface="Arial"/>
              <a:buChar char="•"/>
            </a:pPr>
            <a:r>
              <a:rPr lang="en-US" sz="44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選擇系</a:t>
            </a:r>
            <a:r>
              <a:rPr lang="en-US" sz="4400" spc="144" dirty="0">
                <a:solidFill>
                  <a:srgbClr val="E4D4C5"/>
                </a:solidFill>
                <a:latin typeface="Arial" panose="020B0604020202020204" pitchFamily="34" charset="0"/>
                <a:ea typeface="標楷體" panose="03000509000000000000" pitchFamily="65" charset="-120"/>
                <a:cs typeface="Arial" panose="020B0604020202020204" pitchFamily="34" charset="0"/>
              </a:rPr>
              <a:t>/</a:t>
            </a:r>
            <a:r>
              <a:rPr lang="en-US" sz="44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所別後，系統將自動判斷Rating</a:t>
            </a:r>
            <a:r>
              <a:rPr lang="en-US" sz="4400" spc="144" dirty="0">
                <a:solidFill>
                  <a:srgbClr val="E4D4C5"/>
                </a:solidFill>
                <a:latin typeface="Arial" panose="020B0604020202020204" pitchFamily="34" charset="0"/>
                <a:ea typeface="標楷體" panose="03000509000000000000" pitchFamily="65" charset="-120"/>
                <a:cs typeface="Arial" panose="020B0604020202020204" pitchFamily="34" charset="0"/>
              </a:rPr>
              <a:t> Scale</a:t>
            </a:r>
          </a:p>
          <a:p>
            <a:pPr marL="1036321" lvl="1" indent="-518160">
              <a:lnSpc>
                <a:spcPct val="125000"/>
              </a:lnSpc>
              <a:buFont typeface="Arial"/>
              <a:buChar char="•"/>
            </a:pPr>
            <a:r>
              <a:rPr lang="en-US" sz="4400" spc="144" dirty="0">
                <a:solidFill>
                  <a:srgbClr val="E4D4C5"/>
                </a:solidFill>
                <a:latin typeface="Arial" panose="020B0604020202020204" pitchFamily="34" charset="0"/>
                <a:ea typeface="標楷體" panose="03000509000000000000" pitchFamily="65" charset="-120"/>
                <a:cs typeface="Arial" panose="020B0604020202020204" pitchFamily="34" charset="0"/>
              </a:rPr>
              <a:t>評分項目全中總和應為100%</a:t>
            </a:r>
          </a:p>
          <a:p>
            <a:pPr marL="1036321" lvl="1" indent="-518160">
              <a:lnSpc>
                <a:spcPct val="125000"/>
              </a:lnSpc>
              <a:buFont typeface="Arial"/>
              <a:buChar char="•"/>
            </a:pPr>
            <a:r>
              <a:rPr lang="en-US" sz="44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課程名稱及評分項目說明請輸入英文</a:t>
            </a:r>
            <a:endParaRPr lang="en-US" sz="4400" spc="144" dirty="0">
              <a:solidFill>
                <a:srgbClr val="E4D4C5"/>
              </a:solidFill>
              <a:latin typeface="Arial" panose="020B0604020202020204" pitchFamily="34" charset="0"/>
              <a:ea typeface="標楷體" panose="03000509000000000000" pitchFamily="65" charset="-120"/>
              <a:cs typeface="Arial" panose="020B0604020202020204" pitchFamily="34" charset="0"/>
            </a:endParaRPr>
          </a:p>
          <a:p>
            <a:pPr marL="1036320" lvl="1" indent="-518160">
              <a:lnSpc>
                <a:spcPct val="125000"/>
              </a:lnSpc>
              <a:buFont typeface="Arial"/>
              <a:buChar char="•"/>
            </a:pPr>
            <a:r>
              <a:rPr lang="en-US" sz="44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完成後【確定新增】及完成開課手續</a:t>
            </a:r>
            <a:endParaRPr lang="en-US" sz="4400" spc="144" dirty="0">
              <a:solidFill>
                <a:srgbClr val="E4D4C5"/>
              </a:solidFill>
              <a:latin typeface="Arial" panose="020B0604020202020204" pitchFamily="34" charset="0"/>
              <a:ea typeface="標楷體" panose="03000509000000000000" pitchFamily="65" charset="-120"/>
              <a:cs typeface="Arial" panose="020B0604020202020204" pitchFamily="34" charset="0"/>
            </a:endParaRPr>
          </a:p>
        </p:txBody>
      </p:sp>
      <p:grpSp>
        <p:nvGrpSpPr>
          <p:cNvPr id="5" name="Group 5"/>
          <p:cNvGrpSpPr/>
          <p:nvPr/>
        </p:nvGrpSpPr>
        <p:grpSpPr>
          <a:xfrm>
            <a:off x="9437158" y="787035"/>
            <a:ext cx="9279159" cy="9166249"/>
            <a:chOff x="0" y="0"/>
            <a:chExt cx="12372212" cy="12221666"/>
          </a:xfrm>
        </p:grpSpPr>
        <p:pic>
          <p:nvPicPr>
            <p:cNvPr id="6" name="Picture 6"/>
            <p:cNvPicPr>
              <a:picLocks noChangeAspect="1"/>
            </p:cNvPicPr>
            <p:nvPr/>
          </p:nvPicPr>
          <p:blipFill>
            <a:blip r:embed="rId3"/>
            <a:srcRect/>
            <a:stretch>
              <a:fillRect/>
            </a:stretch>
          </p:blipFill>
          <p:spPr>
            <a:xfrm>
              <a:off x="0" y="0"/>
              <a:ext cx="12372212" cy="6765651"/>
            </a:xfrm>
            <a:prstGeom prst="rect">
              <a:avLst/>
            </a:prstGeom>
          </p:spPr>
        </p:pic>
        <p:pic>
          <p:nvPicPr>
            <p:cNvPr id="7" name="Picture 7"/>
            <p:cNvPicPr>
              <a:picLocks noChangeAspect="1"/>
            </p:cNvPicPr>
            <p:nvPr/>
          </p:nvPicPr>
          <p:blipFill>
            <a:blip r:embed="rId4"/>
            <a:srcRect/>
            <a:stretch>
              <a:fillRect/>
            </a:stretch>
          </p:blipFill>
          <p:spPr>
            <a:xfrm>
              <a:off x="0" y="6765651"/>
              <a:ext cx="12372212" cy="5456015"/>
            </a:xfrm>
            <a:prstGeom prst="rect">
              <a:avLst/>
            </a:prstGeom>
          </p:spPr>
        </p:pic>
      </p:grpSp>
      <p:sp>
        <p:nvSpPr>
          <p:cNvPr id="8" name="TextBox 8"/>
          <p:cNvSpPr txBox="1"/>
          <p:nvPr/>
        </p:nvSpPr>
        <p:spPr>
          <a:xfrm>
            <a:off x="228600" y="787035"/>
            <a:ext cx="6019800" cy="859210"/>
          </a:xfrm>
          <a:prstGeom prst="rect">
            <a:avLst/>
          </a:prstGeom>
        </p:spPr>
        <p:txBody>
          <a:bodyPr wrap="square" lIns="0" tIns="0" rIns="0" bIns="0" rtlCol="0" anchor="t">
            <a:spAutoFit/>
          </a:bodyPr>
          <a:lstStyle/>
          <a:p>
            <a:pPr>
              <a:lnSpc>
                <a:spcPts val="6720"/>
              </a:lnSpc>
            </a:pPr>
            <a:r>
              <a:rPr lang="en-US" sz="5400" spc="168" dirty="0" err="1">
                <a:solidFill>
                  <a:srgbClr val="FFFDFD"/>
                </a:solidFill>
                <a:latin typeface="Arial" panose="020B0604020202020204" pitchFamily="34" charset="0"/>
                <a:ea typeface="標楷體" panose="03000509000000000000" pitchFamily="65" charset="-120"/>
                <a:cs typeface="Arial" panose="020B0604020202020204" pitchFamily="34" charset="0"/>
              </a:rPr>
              <a:t>教師帳號-開新課程</a:t>
            </a:r>
            <a:endParaRPr lang="en-US" sz="5400" spc="168" dirty="0">
              <a:solidFill>
                <a:srgbClr val="FFFDFD"/>
              </a:solidFill>
              <a:latin typeface="Arial" panose="020B0604020202020204" pitchFamily="34" charset="0"/>
              <a:ea typeface="標楷體" panose="03000509000000000000" pitchFamily="65" charset="-120"/>
              <a:cs typeface="Arial" panose="020B0604020202020204" pitchFamily="34" charset="0"/>
            </a:endParaRPr>
          </a:p>
        </p:txBody>
      </p:sp>
      <p:grpSp>
        <p:nvGrpSpPr>
          <p:cNvPr id="9" name="Group 9"/>
          <p:cNvGrpSpPr/>
          <p:nvPr/>
        </p:nvGrpSpPr>
        <p:grpSpPr>
          <a:xfrm rot="-5400000">
            <a:off x="11862119" y="-929296"/>
            <a:ext cx="4637566" cy="8823830"/>
            <a:chOff x="0" y="0"/>
            <a:chExt cx="5007745" cy="9528164"/>
          </a:xfrm>
        </p:grpSpPr>
        <p:sp>
          <p:nvSpPr>
            <p:cNvPr id="10" name="Freeform 10"/>
            <p:cNvSpPr/>
            <p:nvPr/>
          </p:nvSpPr>
          <p:spPr>
            <a:xfrm>
              <a:off x="0" y="0"/>
              <a:ext cx="5007744" cy="9528164"/>
            </a:xfrm>
            <a:custGeom>
              <a:avLst/>
              <a:gdLst/>
              <a:ahLst/>
              <a:cxnLst/>
              <a:rect l="l" t="t" r="r" b="b"/>
              <a:pathLst>
                <a:path w="5007744" h="9528164">
                  <a:moveTo>
                    <a:pt x="5007744" y="279400"/>
                  </a:moveTo>
                  <a:lnTo>
                    <a:pt x="5007744" y="0"/>
                  </a:lnTo>
                  <a:lnTo>
                    <a:pt x="0" y="0"/>
                  </a:lnTo>
                  <a:lnTo>
                    <a:pt x="0" y="9528164"/>
                  </a:lnTo>
                  <a:lnTo>
                    <a:pt x="5007744" y="9528164"/>
                  </a:lnTo>
                  <a:lnTo>
                    <a:pt x="5007744" y="279400"/>
                  </a:lnTo>
                  <a:close/>
                  <a:moveTo>
                    <a:pt x="4929005" y="279400"/>
                  </a:moveTo>
                  <a:lnTo>
                    <a:pt x="4929005" y="9449424"/>
                  </a:lnTo>
                  <a:lnTo>
                    <a:pt x="78740" y="9449424"/>
                  </a:lnTo>
                  <a:lnTo>
                    <a:pt x="78740" y="78740"/>
                  </a:lnTo>
                  <a:lnTo>
                    <a:pt x="4929005" y="78740"/>
                  </a:lnTo>
                  <a:lnTo>
                    <a:pt x="4929005" y="279400"/>
                  </a:lnTo>
                  <a:close/>
                </a:path>
              </a:pathLst>
            </a:custGeom>
            <a:solidFill>
              <a:srgbClr val="B3140E"/>
            </a:solidFill>
          </p:spPr>
        </p:sp>
      </p:grpSp>
      <p:grpSp>
        <p:nvGrpSpPr>
          <p:cNvPr id="11" name="Group 11"/>
          <p:cNvGrpSpPr/>
          <p:nvPr/>
        </p:nvGrpSpPr>
        <p:grpSpPr>
          <a:xfrm rot="-5400000">
            <a:off x="12079064" y="5110643"/>
            <a:ext cx="2591752" cy="4956680"/>
            <a:chOff x="0" y="0"/>
            <a:chExt cx="2798631" cy="5352332"/>
          </a:xfrm>
        </p:grpSpPr>
        <p:sp>
          <p:nvSpPr>
            <p:cNvPr id="12" name="Freeform 12"/>
            <p:cNvSpPr/>
            <p:nvPr/>
          </p:nvSpPr>
          <p:spPr>
            <a:xfrm>
              <a:off x="0" y="0"/>
              <a:ext cx="2798631" cy="5352331"/>
            </a:xfrm>
            <a:custGeom>
              <a:avLst/>
              <a:gdLst/>
              <a:ahLst/>
              <a:cxnLst/>
              <a:rect l="l" t="t" r="r" b="b"/>
              <a:pathLst>
                <a:path w="2798631" h="5352331">
                  <a:moveTo>
                    <a:pt x="2798631" y="279400"/>
                  </a:moveTo>
                  <a:lnTo>
                    <a:pt x="2798631" y="0"/>
                  </a:lnTo>
                  <a:lnTo>
                    <a:pt x="0" y="0"/>
                  </a:lnTo>
                  <a:lnTo>
                    <a:pt x="0" y="5352331"/>
                  </a:lnTo>
                  <a:lnTo>
                    <a:pt x="2798631" y="5352331"/>
                  </a:lnTo>
                  <a:lnTo>
                    <a:pt x="2798631" y="279400"/>
                  </a:lnTo>
                  <a:close/>
                  <a:moveTo>
                    <a:pt x="2719891" y="279400"/>
                  </a:moveTo>
                  <a:lnTo>
                    <a:pt x="2719891" y="5273591"/>
                  </a:lnTo>
                  <a:lnTo>
                    <a:pt x="78740" y="5273591"/>
                  </a:lnTo>
                  <a:lnTo>
                    <a:pt x="78740" y="78740"/>
                  </a:lnTo>
                  <a:lnTo>
                    <a:pt x="2719891" y="78740"/>
                  </a:lnTo>
                  <a:lnTo>
                    <a:pt x="2719891" y="279400"/>
                  </a:lnTo>
                  <a:close/>
                </a:path>
              </a:pathLst>
            </a:custGeom>
            <a:solidFill>
              <a:srgbClr val="B3140E"/>
            </a:solidFill>
          </p:spPr>
        </p:sp>
      </p:grpSp>
      <p:grpSp>
        <p:nvGrpSpPr>
          <p:cNvPr id="13" name="Group 13"/>
          <p:cNvGrpSpPr/>
          <p:nvPr/>
        </p:nvGrpSpPr>
        <p:grpSpPr>
          <a:xfrm rot="-5400000">
            <a:off x="10703731" y="8953238"/>
            <a:ext cx="846618" cy="1375280"/>
            <a:chOff x="0" y="0"/>
            <a:chExt cx="914197" cy="1485058"/>
          </a:xfrm>
        </p:grpSpPr>
        <p:sp>
          <p:nvSpPr>
            <p:cNvPr id="14" name="Freeform 14"/>
            <p:cNvSpPr/>
            <p:nvPr/>
          </p:nvSpPr>
          <p:spPr>
            <a:xfrm>
              <a:off x="0" y="0"/>
              <a:ext cx="914197" cy="1485058"/>
            </a:xfrm>
            <a:custGeom>
              <a:avLst/>
              <a:gdLst/>
              <a:ahLst/>
              <a:cxnLst/>
              <a:rect l="l" t="t" r="r" b="b"/>
              <a:pathLst>
                <a:path w="914197" h="1485058">
                  <a:moveTo>
                    <a:pt x="914197" y="279400"/>
                  </a:moveTo>
                  <a:lnTo>
                    <a:pt x="914197" y="0"/>
                  </a:lnTo>
                  <a:lnTo>
                    <a:pt x="0" y="0"/>
                  </a:lnTo>
                  <a:lnTo>
                    <a:pt x="0" y="1485058"/>
                  </a:lnTo>
                  <a:lnTo>
                    <a:pt x="914197" y="1485058"/>
                  </a:lnTo>
                  <a:lnTo>
                    <a:pt x="914197" y="279400"/>
                  </a:lnTo>
                  <a:close/>
                  <a:moveTo>
                    <a:pt x="835457" y="279400"/>
                  </a:moveTo>
                  <a:lnTo>
                    <a:pt x="835457" y="1406318"/>
                  </a:lnTo>
                  <a:lnTo>
                    <a:pt x="78740" y="1406318"/>
                  </a:lnTo>
                  <a:lnTo>
                    <a:pt x="78740" y="78740"/>
                  </a:lnTo>
                  <a:lnTo>
                    <a:pt x="835457" y="78740"/>
                  </a:lnTo>
                  <a:lnTo>
                    <a:pt x="835457" y="279400"/>
                  </a:lnTo>
                  <a:close/>
                </a:path>
              </a:pathLst>
            </a:custGeom>
            <a:solidFill>
              <a:srgbClr val="B3140E"/>
            </a:solid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37023"/>
            <a:ext cx="7651874" cy="10361046"/>
            <a:chOff x="0" y="0"/>
            <a:chExt cx="6350000" cy="6350000"/>
          </a:xfrm>
        </p:grpSpPr>
        <p:sp>
          <p:nvSpPr>
            <p:cNvPr id="3" name="Freeform 3"/>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close/>
                </a:path>
              </a:pathLst>
            </a:custGeom>
            <a:solidFill>
              <a:srgbClr val="4D4A46"/>
            </a:solidFill>
          </p:spPr>
        </p:sp>
      </p:grpSp>
      <p:pic>
        <p:nvPicPr>
          <p:cNvPr id="4" name="Picture 4"/>
          <p:cNvPicPr>
            <a:picLocks noChangeAspect="1"/>
          </p:cNvPicPr>
          <p:nvPr/>
        </p:nvPicPr>
        <p:blipFill>
          <a:blip r:embed="rId3"/>
          <a:srcRect/>
          <a:stretch>
            <a:fillRect/>
          </a:stretch>
        </p:blipFill>
        <p:spPr>
          <a:xfrm>
            <a:off x="7848600" y="2856179"/>
            <a:ext cx="10179388" cy="2630786"/>
          </a:xfrm>
          <a:prstGeom prst="rect">
            <a:avLst/>
          </a:prstGeom>
        </p:spPr>
      </p:pic>
      <p:pic>
        <p:nvPicPr>
          <p:cNvPr id="5" name="Picture 5"/>
          <p:cNvPicPr>
            <a:picLocks noChangeAspect="1"/>
          </p:cNvPicPr>
          <p:nvPr/>
        </p:nvPicPr>
        <p:blipFill>
          <a:blip r:embed="rId4"/>
          <a:srcRect/>
          <a:stretch>
            <a:fillRect/>
          </a:stretch>
        </p:blipFill>
        <p:spPr>
          <a:xfrm>
            <a:off x="7848600" y="5949267"/>
            <a:ext cx="10239829" cy="3881110"/>
          </a:xfrm>
          <a:prstGeom prst="rect">
            <a:avLst/>
          </a:prstGeom>
        </p:spPr>
      </p:pic>
      <p:sp>
        <p:nvSpPr>
          <p:cNvPr id="6" name="TextBox 6"/>
          <p:cNvSpPr txBox="1"/>
          <p:nvPr/>
        </p:nvSpPr>
        <p:spPr>
          <a:xfrm>
            <a:off x="-177135" y="3717887"/>
            <a:ext cx="7303970" cy="2231380"/>
          </a:xfrm>
          <a:prstGeom prst="rect">
            <a:avLst/>
          </a:prstGeom>
        </p:spPr>
        <p:txBody>
          <a:bodyPr lIns="0" tIns="0" rIns="0" bIns="0" rtlCol="0" anchor="t">
            <a:spAutoFit/>
          </a:bodyPr>
          <a:lstStyle/>
          <a:p>
            <a:pPr marL="1036320" lvl="1" indent="-518160">
              <a:lnSpc>
                <a:spcPts val="5760"/>
              </a:lnSpc>
              <a:buFont typeface="Arial"/>
              <a:buChar char="•"/>
            </a:pPr>
            <a:r>
              <a:rPr lang="en-US" sz="4000" spc="144" dirty="0">
                <a:solidFill>
                  <a:srgbClr val="E4D4C5"/>
                </a:solidFill>
                <a:latin typeface="Arial" panose="020B0604020202020204" pitchFamily="34" charset="0"/>
                <a:ea typeface="標楷體" panose="03000509000000000000" pitchFamily="65" charset="-120"/>
                <a:cs typeface="Arial" panose="020B0604020202020204" pitchFamily="34" charset="0"/>
              </a:rPr>
              <a:t>系/</a:t>
            </a:r>
            <a:r>
              <a:rPr lang="en-US" sz="40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所別同單位合開課程</a:t>
            </a:r>
            <a:r>
              <a:rPr lang="en-US" sz="4000" spc="144" dirty="0">
                <a:solidFill>
                  <a:srgbClr val="E4D4C5"/>
                </a:solidFill>
                <a:latin typeface="Arial" panose="020B0604020202020204" pitchFamily="34" charset="0"/>
                <a:ea typeface="標楷體" panose="03000509000000000000" pitchFamily="65" charset="-120"/>
                <a:cs typeface="Arial" panose="020B0604020202020204" pitchFamily="34" charset="0"/>
              </a:rPr>
              <a:t>(</a:t>
            </a:r>
            <a:r>
              <a:rPr lang="en-US" sz="40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非示範</a:t>
            </a:r>
            <a:r>
              <a:rPr lang="en-US" sz="4000" spc="144" dirty="0">
                <a:solidFill>
                  <a:srgbClr val="E4D4C5"/>
                </a:solidFill>
                <a:latin typeface="Arial" panose="020B0604020202020204" pitchFamily="34" charset="0"/>
                <a:ea typeface="標楷體" panose="03000509000000000000" pitchFamily="65" charset="-120"/>
                <a:cs typeface="Arial" panose="020B0604020202020204" pitchFamily="34" charset="0"/>
              </a:rPr>
              <a:t>)</a:t>
            </a:r>
            <a:r>
              <a:rPr lang="en-US" sz="40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以校課程碼所示開課系所設立</a:t>
            </a:r>
            <a:r>
              <a:rPr lang="en-US" sz="4000" spc="144" dirty="0">
                <a:solidFill>
                  <a:srgbClr val="E4D4C5"/>
                </a:solidFill>
                <a:latin typeface="Arial" panose="020B0604020202020204" pitchFamily="34" charset="0"/>
                <a:ea typeface="標楷體" panose="03000509000000000000" pitchFamily="65" charset="-120"/>
                <a:cs typeface="Arial" panose="020B0604020202020204" pitchFamily="34" charset="0"/>
              </a:rPr>
              <a:t>。</a:t>
            </a:r>
          </a:p>
        </p:txBody>
      </p:sp>
      <p:sp>
        <p:nvSpPr>
          <p:cNvPr id="7" name="TextBox 7"/>
          <p:cNvSpPr txBox="1"/>
          <p:nvPr/>
        </p:nvSpPr>
        <p:spPr>
          <a:xfrm>
            <a:off x="-119719" y="6681279"/>
            <a:ext cx="6946429" cy="2910733"/>
          </a:xfrm>
          <a:prstGeom prst="rect">
            <a:avLst/>
          </a:prstGeom>
        </p:spPr>
        <p:txBody>
          <a:bodyPr lIns="0" tIns="0" rIns="0" bIns="0" rtlCol="0" anchor="t">
            <a:spAutoFit/>
          </a:bodyPr>
          <a:lstStyle/>
          <a:p>
            <a:pPr marL="1036320" lvl="1" indent="-518160">
              <a:lnSpc>
                <a:spcPts val="5760"/>
              </a:lnSpc>
              <a:buFont typeface="Arial"/>
              <a:buChar char="•"/>
            </a:pPr>
            <a:r>
              <a:rPr lang="en-US" sz="4000" spc="144" dirty="0">
                <a:solidFill>
                  <a:srgbClr val="E4D4C5"/>
                </a:solidFill>
                <a:latin typeface="Arial" panose="020B0604020202020204" pitchFamily="34" charset="0"/>
                <a:ea typeface="標楷體" panose="03000509000000000000" pitchFamily="65" charset="-120"/>
                <a:cs typeface="Arial" panose="020B0604020202020204" pitchFamily="34" charset="0"/>
              </a:rPr>
              <a:t>系/</a:t>
            </a:r>
            <a:r>
              <a:rPr lang="en-US" sz="40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所別專班課程先以一般碩班課程開課，再回到總課程管理頁面，點選該課程又列修改項更改</a:t>
            </a:r>
            <a:r>
              <a:rPr lang="en-US" sz="4000" spc="144" dirty="0">
                <a:solidFill>
                  <a:srgbClr val="E4D4C5"/>
                </a:solidFill>
                <a:latin typeface="Arial" panose="020B0604020202020204" pitchFamily="34" charset="0"/>
                <a:ea typeface="標楷體" panose="03000509000000000000" pitchFamily="65" charset="-120"/>
                <a:cs typeface="Arial" panose="020B0604020202020204" pitchFamily="34" charset="0"/>
              </a:rPr>
              <a:t>。</a:t>
            </a:r>
          </a:p>
        </p:txBody>
      </p:sp>
      <p:grpSp>
        <p:nvGrpSpPr>
          <p:cNvPr id="8" name="Group 8"/>
          <p:cNvGrpSpPr/>
          <p:nvPr/>
        </p:nvGrpSpPr>
        <p:grpSpPr>
          <a:xfrm rot="-5400000">
            <a:off x="16835991" y="7625491"/>
            <a:ext cx="846618" cy="1375280"/>
            <a:chOff x="0" y="0"/>
            <a:chExt cx="914197" cy="1485058"/>
          </a:xfrm>
        </p:grpSpPr>
        <p:sp>
          <p:nvSpPr>
            <p:cNvPr id="9" name="Freeform 9"/>
            <p:cNvSpPr/>
            <p:nvPr/>
          </p:nvSpPr>
          <p:spPr>
            <a:xfrm>
              <a:off x="0" y="0"/>
              <a:ext cx="914197" cy="1485058"/>
            </a:xfrm>
            <a:custGeom>
              <a:avLst/>
              <a:gdLst/>
              <a:ahLst/>
              <a:cxnLst/>
              <a:rect l="l" t="t" r="r" b="b"/>
              <a:pathLst>
                <a:path w="914197" h="1485058">
                  <a:moveTo>
                    <a:pt x="914197" y="279400"/>
                  </a:moveTo>
                  <a:lnTo>
                    <a:pt x="914197" y="0"/>
                  </a:lnTo>
                  <a:lnTo>
                    <a:pt x="0" y="0"/>
                  </a:lnTo>
                  <a:lnTo>
                    <a:pt x="0" y="1485058"/>
                  </a:lnTo>
                  <a:lnTo>
                    <a:pt x="914197" y="1485058"/>
                  </a:lnTo>
                  <a:lnTo>
                    <a:pt x="914197" y="279400"/>
                  </a:lnTo>
                  <a:close/>
                  <a:moveTo>
                    <a:pt x="835457" y="279400"/>
                  </a:moveTo>
                  <a:lnTo>
                    <a:pt x="835457" y="1406318"/>
                  </a:lnTo>
                  <a:lnTo>
                    <a:pt x="78740" y="1406318"/>
                  </a:lnTo>
                  <a:lnTo>
                    <a:pt x="78740" y="78740"/>
                  </a:lnTo>
                  <a:lnTo>
                    <a:pt x="835457" y="78740"/>
                  </a:lnTo>
                  <a:lnTo>
                    <a:pt x="835457" y="279400"/>
                  </a:lnTo>
                  <a:close/>
                </a:path>
              </a:pathLst>
            </a:custGeom>
            <a:solidFill>
              <a:srgbClr val="B3140E"/>
            </a:solidFill>
          </p:spPr>
        </p:sp>
      </p:grpSp>
      <p:sp>
        <p:nvSpPr>
          <p:cNvPr id="10" name="TextBox 10"/>
          <p:cNvSpPr txBox="1"/>
          <p:nvPr/>
        </p:nvSpPr>
        <p:spPr>
          <a:xfrm>
            <a:off x="-337952" y="1028700"/>
            <a:ext cx="7268061" cy="1649362"/>
          </a:xfrm>
          <a:prstGeom prst="rect">
            <a:avLst/>
          </a:prstGeom>
        </p:spPr>
        <p:txBody>
          <a:bodyPr wrap="square" lIns="0" tIns="0" rIns="0" bIns="0" rtlCol="0" anchor="t">
            <a:spAutoFit/>
          </a:bodyPr>
          <a:lstStyle/>
          <a:p>
            <a:pPr algn="ctr">
              <a:lnSpc>
                <a:spcPts val="6719"/>
              </a:lnSpc>
            </a:pPr>
            <a:r>
              <a:rPr lang="en-US" sz="4800" spc="168" dirty="0" err="1">
                <a:solidFill>
                  <a:srgbClr val="FFFDFD"/>
                </a:solidFill>
                <a:latin typeface="Arial" panose="020B0604020202020204" pitchFamily="34" charset="0"/>
                <a:ea typeface="標楷體" panose="03000509000000000000" pitchFamily="65" charset="-120"/>
                <a:cs typeface="Arial" panose="020B0604020202020204" pitchFamily="34" charset="0"/>
              </a:rPr>
              <a:t>教師帳號-開新課程</a:t>
            </a:r>
            <a:endParaRPr lang="en-US" sz="4800" spc="168" dirty="0">
              <a:solidFill>
                <a:srgbClr val="FFFDFD"/>
              </a:solidFill>
              <a:latin typeface="Arial" panose="020B0604020202020204" pitchFamily="34" charset="0"/>
              <a:ea typeface="標楷體" panose="03000509000000000000" pitchFamily="65" charset="-120"/>
              <a:cs typeface="Arial" panose="020B0604020202020204" pitchFamily="34" charset="0"/>
            </a:endParaRPr>
          </a:p>
          <a:p>
            <a:pPr algn="ctr">
              <a:lnSpc>
                <a:spcPts val="6720"/>
              </a:lnSpc>
            </a:pPr>
            <a:r>
              <a:rPr lang="en-US" sz="4800" spc="167" dirty="0">
                <a:solidFill>
                  <a:srgbClr val="FFFDFD"/>
                </a:solidFill>
                <a:latin typeface="Arial" panose="020B0604020202020204" pitchFamily="34" charset="0"/>
                <a:ea typeface="標楷體" panose="03000509000000000000" pitchFamily="65" charset="-120"/>
                <a:cs typeface="Arial" panose="020B0604020202020204" pitchFamily="34" charset="0"/>
              </a:rPr>
              <a:t>(</a:t>
            </a:r>
            <a:r>
              <a:rPr lang="en-US" sz="4800" spc="167" dirty="0" err="1">
                <a:solidFill>
                  <a:srgbClr val="FFFDFD"/>
                </a:solidFill>
                <a:latin typeface="Arial" panose="020B0604020202020204" pitchFamily="34" charset="0"/>
                <a:ea typeface="標楷體" panose="03000509000000000000" pitchFamily="65" charset="-120"/>
                <a:cs typeface="Arial" panose="020B0604020202020204" pitchFamily="34" charset="0"/>
              </a:rPr>
              <a:t>合開、專班</a:t>
            </a:r>
            <a:r>
              <a:rPr lang="en-US" sz="4800" spc="167" dirty="0">
                <a:solidFill>
                  <a:srgbClr val="FFFDFD"/>
                </a:solidFill>
                <a:latin typeface="Arial" panose="020B0604020202020204" pitchFamily="34" charset="0"/>
                <a:ea typeface="標楷體" panose="03000509000000000000" pitchFamily="65" charset="-120"/>
                <a:cs typeface="Arial" panose="020B0604020202020204" pitchFamily="34" charset="0"/>
              </a:rPr>
              <a:t>)</a:t>
            </a:r>
          </a:p>
        </p:txBody>
      </p:sp>
      <p:sp>
        <p:nvSpPr>
          <p:cNvPr id="15" name="矩形 14"/>
          <p:cNvSpPr/>
          <p:nvPr/>
        </p:nvSpPr>
        <p:spPr>
          <a:xfrm>
            <a:off x="8458200" y="3779915"/>
            <a:ext cx="2667000" cy="39165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1128410" y="1793397"/>
            <a:ext cx="10710479" cy="47102"/>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753387" y="2317976"/>
            <a:ext cx="16781225" cy="4320844"/>
          </a:xfrm>
          <a:prstGeom prst="rect">
            <a:avLst/>
          </a:prstGeom>
        </p:spPr>
      </p:pic>
      <p:sp>
        <p:nvSpPr>
          <p:cNvPr id="4" name="TextBox 4"/>
          <p:cNvSpPr txBox="1"/>
          <p:nvPr/>
        </p:nvSpPr>
        <p:spPr>
          <a:xfrm>
            <a:off x="1028700" y="7144621"/>
            <a:ext cx="10189116" cy="740547"/>
          </a:xfrm>
          <a:prstGeom prst="rect">
            <a:avLst/>
          </a:prstGeom>
        </p:spPr>
        <p:txBody>
          <a:bodyPr lIns="0" tIns="0" rIns="0" bIns="0" rtlCol="0" anchor="t">
            <a:spAutoFit/>
          </a:bodyPr>
          <a:lstStyle/>
          <a:p>
            <a:pPr>
              <a:lnSpc>
                <a:spcPts val="5759"/>
              </a:lnSpc>
            </a:pPr>
            <a:r>
              <a:rPr lang="en-US" sz="4799" spc="143">
                <a:solidFill>
                  <a:srgbClr val="4D4A46"/>
                </a:solidFill>
                <a:latin typeface="標楷體" panose="03000509000000000000" pitchFamily="65" charset="-120"/>
                <a:ea typeface="標楷體" panose="03000509000000000000" pitchFamily="65" charset="-120"/>
              </a:rPr>
              <a:t>編輯課程資訊</a:t>
            </a:r>
          </a:p>
        </p:txBody>
      </p:sp>
      <p:sp>
        <p:nvSpPr>
          <p:cNvPr id="5" name="TextBox 5"/>
          <p:cNvSpPr txBox="1"/>
          <p:nvPr/>
        </p:nvSpPr>
        <p:spPr>
          <a:xfrm>
            <a:off x="1232863" y="7675618"/>
            <a:ext cx="13854737" cy="1615827"/>
          </a:xfrm>
          <a:prstGeom prst="rect">
            <a:avLst/>
          </a:prstGeom>
        </p:spPr>
        <p:txBody>
          <a:bodyPr wrap="square" lIns="0" tIns="0" rIns="0" bIns="0" rtlCol="0" anchor="t">
            <a:spAutoFit/>
          </a:bodyPr>
          <a:lstStyle/>
          <a:p>
            <a:pPr marL="777240" lvl="1" indent="-388620">
              <a:lnSpc>
                <a:spcPts val="6300"/>
              </a:lnSpc>
              <a:buFont typeface="Arial"/>
              <a:buChar char="•"/>
            </a:pPr>
            <a:r>
              <a:rPr lang="en-US" sz="3600" spc="179" dirty="0" err="1">
                <a:solidFill>
                  <a:srgbClr val="4D4A46"/>
                </a:solidFill>
                <a:latin typeface="標楷體" panose="03000509000000000000" pitchFamily="65" charset="-120"/>
                <a:ea typeface="標楷體" panose="03000509000000000000" pitchFamily="65" charset="-120"/>
              </a:rPr>
              <a:t>點選欲編輯之課程名稱即可進入編輯頁面</a:t>
            </a:r>
            <a:endParaRPr lang="en-US" sz="3600" spc="179" dirty="0">
              <a:solidFill>
                <a:srgbClr val="4D4A46"/>
              </a:solidFill>
              <a:latin typeface="標楷體" panose="03000509000000000000" pitchFamily="65" charset="-120"/>
              <a:ea typeface="標楷體" panose="03000509000000000000" pitchFamily="65" charset="-120"/>
            </a:endParaRPr>
          </a:p>
          <a:p>
            <a:pPr marL="777240" lvl="1" indent="-388620">
              <a:lnSpc>
                <a:spcPts val="6300"/>
              </a:lnSpc>
              <a:buFont typeface="Arial"/>
              <a:buChar char="•"/>
            </a:pPr>
            <a:r>
              <a:rPr lang="en-US" sz="3600" spc="179" dirty="0" err="1">
                <a:solidFill>
                  <a:srgbClr val="4D4A46"/>
                </a:solidFill>
                <a:latin typeface="標楷體" panose="03000509000000000000" pitchFamily="65" charset="-120"/>
                <a:ea typeface="標楷體" panose="03000509000000000000" pitchFamily="65" charset="-120"/>
              </a:rPr>
              <a:t>教師可依據課程內容點選各項功能選項</a:t>
            </a:r>
            <a:endParaRPr lang="en-US" sz="3600" spc="179" dirty="0">
              <a:solidFill>
                <a:srgbClr val="4D4A46"/>
              </a:solidFill>
              <a:latin typeface="標楷體" panose="03000509000000000000" pitchFamily="65" charset="-120"/>
              <a:ea typeface="標楷體" panose="03000509000000000000" pitchFamily="65" charset="-120"/>
            </a:endParaRPr>
          </a:p>
        </p:txBody>
      </p:sp>
      <p:sp>
        <p:nvSpPr>
          <p:cNvPr id="6" name="TextBox 6"/>
          <p:cNvSpPr txBox="1"/>
          <p:nvPr/>
        </p:nvSpPr>
        <p:spPr>
          <a:xfrm>
            <a:off x="557546" y="690411"/>
            <a:ext cx="9522658" cy="987450"/>
          </a:xfrm>
          <a:prstGeom prst="rect">
            <a:avLst/>
          </a:prstGeom>
        </p:spPr>
        <p:txBody>
          <a:bodyPr wrap="square" lIns="0" tIns="0" rIns="0" bIns="0" rtlCol="0" anchor="t">
            <a:spAutoFit/>
          </a:bodyPr>
          <a:lstStyle/>
          <a:p>
            <a:pPr>
              <a:lnSpc>
                <a:spcPts val="7679"/>
              </a:lnSpc>
            </a:pPr>
            <a:r>
              <a:rPr lang="en-US" sz="6399" spc="191" dirty="0" err="1">
                <a:solidFill>
                  <a:srgbClr val="4D4A46"/>
                </a:solidFill>
                <a:latin typeface="標楷體" panose="03000509000000000000" pitchFamily="65" charset="-120"/>
                <a:ea typeface="標楷體" panose="03000509000000000000" pitchFamily="65" charset="-120"/>
              </a:rPr>
              <a:t>教師帳號-單一課程管理</a:t>
            </a:r>
            <a:endParaRPr lang="en-US" sz="6399" spc="191" dirty="0">
              <a:solidFill>
                <a:srgbClr val="4D4A46"/>
              </a:solidFill>
              <a:latin typeface="標楷體" panose="03000509000000000000" pitchFamily="65" charset="-120"/>
              <a:ea typeface="標楷體" panose="03000509000000000000" pitchFamily="65" charset="-120"/>
            </a:endParaRPr>
          </a:p>
        </p:txBody>
      </p:sp>
      <p:grpSp>
        <p:nvGrpSpPr>
          <p:cNvPr id="7" name="Group 7"/>
          <p:cNvGrpSpPr/>
          <p:nvPr/>
        </p:nvGrpSpPr>
        <p:grpSpPr>
          <a:xfrm rot="-5400000">
            <a:off x="8671817" y="-2207431"/>
            <a:ext cx="846618" cy="16615280"/>
            <a:chOff x="0" y="0"/>
            <a:chExt cx="914197" cy="17941542"/>
          </a:xfrm>
        </p:grpSpPr>
        <p:sp>
          <p:nvSpPr>
            <p:cNvPr id="8" name="Freeform 8"/>
            <p:cNvSpPr/>
            <p:nvPr/>
          </p:nvSpPr>
          <p:spPr>
            <a:xfrm>
              <a:off x="0" y="0"/>
              <a:ext cx="914197" cy="17941542"/>
            </a:xfrm>
            <a:custGeom>
              <a:avLst/>
              <a:gdLst/>
              <a:ahLst/>
              <a:cxnLst/>
              <a:rect l="l" t="t" r="r" b="b"/>
              <a:pathLst>
                <a:path w="914197" h="17941542">
                  <a:moveTo>
                    <a:pt x="914197" y="279400"/>
                  </a:moveTo>
                  <a:lnTo>
                    <a:pt x="914197" y="0"/>
                  </a:lnTo>
                  <a:lnTo>
                    <a:pt x="0" y="0"/>
                  </a:lnTo>
                  <a:lnTo>
                    <a:pt x="0" y="17941542"/>
                  </a:lnTo>
                  <a:lnTo>
                    <a:pt x="914197" y="17941542"/>
                  </a:lnTo>
                  <a:lnTo>
                    <a:pt x="914197" y="279400"/>
                  </a:lnTo>
                  <a:close/>
                  <a:moveTo>
                    <a:pt x="835457" y="279400"/>
                  </a:moveTo>
                  <a:lnTo>
                    <a:pt x="835457" y="17862801"/>
                  </a:lnTo>
                  <a:lnTo>
                    <a:pt x="78740" y="17862801"/>
                  </a:lnTo>
                  <a:lnTo>
                    <a:pt x="78740" y="78740"/>
                  </a:lnTo>
                  <a:lnTo>
                    <a:pt x="835457" y="78740"/>
                  </a:lnTo>
                  <a:lnTo>
                    <a:pt x="835457" y="279400"/>
                  </a:lnTo>
                  <a:close/>
                </a:path>
              </a:pathLst>
            </a:custGeom>
            <a:solidFill>
              <a:srgbClr val="B3140E"/>
            </a:solid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777173" y="14516"/>
            <a:ext cx="10964254" cy="10272486"/>
            <a:chOff x="0" y="54608"/>
            <a:chExt cx="1695450" cy="1588479"/>
          </a:xfrm>
        </p:grpSpPr>
        <p:sp>
          <p:nvSpPr>
            <p:cNvPr id="3" name="Freeform 3"/>
            <p:cNvSpPr/>
            <p:nvPr/>
          </p:nvSpPr>
          <p:spPr>
            <a:xfrm>
              <a:off x="0" y="54608"/>
              <a:ext cx="1695450" cy="1588479"/>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4D4A46"/>
            </a:solidFill>
          </p:spPr>
        </p:sp>
      </p:grpSp>
      <p:sp>
        <p:nvSpPr>
          <p:cNvPr id="4" name="AutoShape 4"/>
          <p:cNvSpPr/>
          <p:nvPr/>
        </p:nvSpPr>
        <p:spPr>
          <a:xfrm>
            <a:off x="-766460" y="1815465"/>
            <a:ext cx="7433879" cy="47102"/>
          </a:xfrm>
          <a:prstGeom prst="rect">
            <a:avLst/>
          </a:prstGeom>
          <a:solidFill>
            <a:srgbClr val="4D4A46"/>
          </a:solidFill>
        </p:spPr>
      </p:sp>
      <p:pic>
        <p:nvPicPr>
          <p:cNvPr id="5" name="Picture 5"/>
          <p:cNvPicPr>
            <a:picLocks noChangeAspect="1"/>
          </p:cNvPicPr>
          <p:nvPr/>
        </p:nvPicPr>
        <p:blipFill>
          <a:blip r:embed="rId3"/>
          <a:srcRect l="2403" r="5158"/>
          <a:stretch>
            <a:fillRect/>
          </a:stretch>
        </p:blipFill>
        <p:spPr>
          <a:xfrm>
            <a:off x="129540" y="3704217"/>
            <a:ext cx="11377800" cy="489330"/>
          </a:xfrm>
          <a:prstGeom prst="rect">
            <a:avLst/>
          </a:prstGeom>
        </p:spPr>
      </p:pic>
      <p:grpSp>
        <p:nvGrpSpPr>
          <p:cNvPr id="6" name="Group 6"/>
          <p:cNvGrpSpPr/>
          <p:nvPr/>
        </p:nvGrpSpPr>
        <p:grpSpPr>
          <a:xfrm rot="-5400000">
            <a:off x="9001282" y="3385388"/>
            <a:ext cx="846618" cy="1210494"/>
            <a:chOff x="0" y="0"/>
            <a:chExt cx="914197" cy="1307118"/>
          </a:xfrm>
        </p:grpSpPr>
        <p:sp>
          <p:nvSpPr>
            <p:cNvPr id="7" name="Freeform 7"/>
            <p:cNvSpPr/>
            <p:nvPr/>
          </p:nvSpPr>
          <p:spPr>
            <a:xfrm>
              <a:off x="0" y="0"/>
              <a:ext cx="914197" cy="1307118"/>
            </a:xfrm>
            <a:custGeom>
              <a:avLst/>
              <a:gdLst/>
              <a:ahLst/>
              <a:cxnLst/>
              <a:rect l="l" t="t" r="r" b="b"/>
              <a:pathLst>
                <a:path w="914197" h="1307118">
                  <a:moveTo>
                    <a:pt x="914197" y="279400"/>
                  </a:moveTo>
                  <a:lnTo>
                    <a:pt x="914197" y="0"/>
                  </a:lnTo>
                  <a:lnTo>
                    <a:pt x="0" y="0"/>
                  </a:lnTo>
                  <a:lnTo>
                    <a:pt x="0" y="1307118"/>
                  </a:lnTo>
                  <a:lnTo>
                    <a:pt x="914197" y="1307118"/>
                  </a:lnTo>
                  <a:lnTo>
                    <a:pt x="914197" y="279400"/>
                  </a:lnTo>
                  <a:close/>
                  <a:moveTo>
                    <a:pt x="835457" y="279400"/>
                  </a:moveTo>
                  <a:lnTo>
                    <a:pt x="835457" y="1228378"/>
                  </a:lnTo>
                  <a:lnTo>
                    <a:pt x="78740" y="1228378"/>
                  </a:lnTo>
                  <a:lnTo>
                    <a:pt x="78740" y="78740"/>
                  </a:lnTo>
                  <a:lnTo>
                    <a:pt x="835457" y="78740"/>
                  </a:lnTo>
                  <a:lnTo>
                    <a:pt x="835457" y="279400"/>
                  </a:lnTo>
                  <a:close/>
                </a:path>
              </a:pathLst>
            </a:custGeom>
            <a:solidFill>
              <a:srgbClr val="B3140E"/>
            </a:solidFill>
          </p:spPr>
        </p:sp>
      </p:grpSp>
      <p:pic>
        <p:nvPicPr>
          <p:cNvPr id="8" name="Picture 8"/>
          <p:cNvPicPr>
            <a:picLocks noChangeAspect="1"/>
          </p:cNvPicPr>
          <p:nvPr/>
        </p:nvPicPr>
        <p:blipFill>
          <a:blip r:embed="rId4"/>
          <a:srcRect/>
          <a:stretch>
            <a:fillRect/>
          </a:stretch>
        </p:blipFill>
        <p:spPr>
          <a:xfrm>
            <a:off x="648026" y="5012958"/>
            <a:ext cx="9100743" cy="3889424"/>
          </a:xfrm>
          <a:prstGeom prst="rect">
            <a:avLst/>
          </a:prstGeom>
        </p:spPr>
      </p:pic>
      <p:sp>
        <p:nvSpPr>
          <p:cNvPr id="9" name="TextBox 9"/>
          <p:cNvSpPr txBox="1"/>
          <p:nvPr/>
        </p:nvSpPr>
        <p:spPr>
          <a:xfrm>
            <a:off x="457200" y="874986"/>
            <a:ext cx="6514774" cy="872034"/>
          </a:xfrm>
          <a:prstGeom prst="rect">
            <a:avLst/>
          </a:prstGeom>
        </p:spPr>
        <p:txBody>
          <a:bodyPr wrap="square" lIns="0" tIns="0" rIns="0" bIns="0" rtlCol="0" anchor="t">
            <a:spAutoFit/>
          </a:bodyPr>
          <a:lstStyle/>
          <a:p>
            <a:pPr>
              <a:lnSpc>
                <a:spcPts val="6765"/>
              </a:lnSpc>
            </a:pPr>
            <a:r>
              <a:rPr lang="en-US" sz="5500" spc="330" dirty="0" err="1">
                <a:solidFill>
                  <a:srgbClr val="4D4A46"/>
                </a:solidFill>
                <a:latin typeface="Arial" panose="020B0604020202020204" pitchFamily="34" charset="0"/>
                <a:ea typeface="標楷體" panose="03000509000000000000" pitchFamily="65" charset="-120"/>
                <a:cs typeface="Arial" panose="020B0604020202020204" pitchFamily="34" charset="0"/>
              </a:rPr>
              <a:t>教師帳號-助教設定</a:t>
            </a:r>
            <a:r>
              <a:rPr lang="en-US" sz="5500" spc="330" dirty="0">
                <a:solidFill>
                  <a:srgbClr val="4D4A46"/>
                </a:solidFill>
                <a:latin typeface="Arial" panose="020B0604020202020204" pitchFamily="34" charset="0"/>
                <a:ea typeface="標楷體" panose="03000509000000000000" pitchFamily="65" charset="-120"/>
                <a:cs typeface="Arial" panose="020B0604020202020204" pitchFamily="34" charset="0"/>
              </a:rPr>
              <a:t> </a:t>
            </a:r>
          </a:p>
        </p:txBody>
      </p:sp>
      <p:sp>
        <p:nvSpPr>
          <p:cNvPr id="10" name="TextBox 10"/>
          <p:cNvSpPr txBox="1"/>
          <p:nvPr/>
        </p:nvSpPr>
        <p:spPr>
          <a:xfrm>
            <a:off x="12475059" y="2432251"/>
            <a:ext cx="4212741" cy="743793"/>
          </a:xfrm>
          <a:prstGeom prst="rect">
            <a:avLst/>
          </a:prstGeom>
        </p:spPr>
        <p:txBody>
          <a:bodyPr wrap="square" lIns="0" tIns="0" rIns="0" bIns="0" rtlCol="0" anchor="t">
            <a:spAutoFit/>
          </a:bodyPr>
          <a:lstStyle/>
          <a:p>
            <a:pPr>
              <a:lnSpc>
                <a:spcPts val="5760"/>
              </a:lnSpc>
            </a:pPr>
            <a:r>
              <a:rPr lang="en-US" sz="4800" spc="144" dirty="0">
                <a:solidFill>
                  <a:srgbClr val="E4D4C5"/>
                </a:solidFill>
                <a:latin typeface="Arial" panose="020B0604020202020204" pitchFamily="34" charset="0"/>
                <a:ea typeface="標楷體" panose="03000509000000000000" pitchFamily="65" charset="-120"/>
                <a:cs typeface="Arial" panose="020B0604020202020204" pitchFamily="34" charset="0"/>
              </a:rPr>
              <a:t>【</a:t>
            </a:r>
            <a:r>
              <a:rPr lang="en-US" sz="48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助教設定</a:t>
            </a:r>
            <a:r>
              <a:rPr lang="en-US" sz="4800" spc="144" dirty="0">
                <a:solidFill>
                  <a:srgbClr val="E4D4C5"/>
                </a:solidFill>
                <a:latin typeface="Arial" panose="020B0604020202020204" pitchFamily="34" charset="0"/>
                <a:ea typeface="標楷體" panose="03000509000000000000" pitchFamily="65" charset="-120"/>
                <a:cs typeface="Arial" panose="020B0604020202020204" pitchFamily="34" charset="0"/>
              </a:rPr>
              <a:t>】</a:t>
            </a:r>
          </a:p>
        </p:txBody>
      </p:sp>
      <p:sp>
        <p:nvSpPr>
          <p:cNvPr id="11" name="TextBox 11"/>
          <p:cNvSpPr txBox="1"/>
          <p:nvPr/>
        </p:nvSpPr>
        <p:spPr>
          <a:xfrm>
            <a:off x="12132159" y="3557801"/>
            <a:ext cx="5774841" cy="1925035"/>
          </a:xfrm>
          <a:prstGeom prst="rect">
            <a:avLst/>
          </a:prstGeom>
        </p:spPr>
        <p:txBody>
          <a:bodyPr wrap="square" lIns="0" tIns="0" rIns="0" bIns="0" rtlCol="0" anchor="t">
            <a:spAutoFit/>
          </a:bodyPr>
          <a:lstStyle/>
          <a:p>
            <a:pPr marL="906780" lvl="1" indent="-453390">
              <a:lnSpc>
                <a:spcPts val="5040"/>
              </a:lnSpc>
              <a:buFont typeface="Arial"/>
              <a:buChar char="•"/>
            </a:pPr>
            <a:r>
              <a:rPr lang="en-US" sz="4000" spc="126" dirty="0" err="1">
                <a:solidFill>
                  <a:srgbClr val="E4D4C5"/>
                </a:solidFill>
                <a:latin typeface="Arial" panose="020B0604020202020204" pitchFamily="34" charset="0"/>
                <a:ea typeface="標楷體" panose="03000509000000000000" pitchFamily="65" charset="-120"/>
                <a:cs typeface="Arial" panose="020B0604020202020204" pitchFamily="34" charset="0"/>
              </a:rPr>
              <a:t>教師新增助教後，助教即有權限協助設定</a:t>
            </a:r>
            <a:r>
              <a:rPr lang="en-US" sz="4000" u="sng" spc="126" dirty="0" err="1">
                <a:solidFill>
                  <a:srgbClr val="E4D4C5"/>
                </a:solidFill>
                <a:latin typeface="Arial" panose="020B0604020202020204" pitchFamily="34" charset="0"/>
                <a:ea typeface="標楷體" panose="03000509000000000000" pitchFamily="65" charset="-120"/>
                <a:cs typeface="Arial" panose="020B0604020202020204" pitchFamily="34" charset="0"/>
              </a:rPr>
              <a:t>所有課程資訊</a:t>
            </a:r>
            <a:endParaRPr lang="en-US" sz="4000" u="sng" spc="126" dirty="0">
              <a:solidFill>
                <a:srgbClr val="E4D4C5"/>
              </a:solidFill>
              <a:latin typeface="Arial" panose="020B0604020202020204" pitchFamily="34" charset="0"/>
              <a:ea typeface="標楷體" panose="03000509000000000000" pitchFamily="65" charset="-120"/>
              <a:cs typeface="Arial" panose="020B0604020202020204" pitchFamily="34" charset="0"/>
            </a:endParaRPr>
          </a:p>
        </p:txBody>
      </p:sp>
      <p:sp>
        <p:nvSpPr>
          <p:cNvPr id="12" name="TextBox 12"/>
          <p:cNvSpPr txBox="1"/>
          <p:nvPr/>
        </p:nvSpPr>
        <p:spPr>
          <a:xfrm>
            <a:off x="12132159" y="5990390"/>
            <a:ext cx="5546241" cy="1925035"/>
          </a:xfrm>
          <a:prstGeom prst="rect">
            <a:avLst/>
          </a:prstGeom>
        </p:spPr>
        <p:txBody>
          <a:bodyPr wrap="square" lIns="0" tIns="0" rIns="0" bIns="0" rtlCol="0" anchor="t">
            <a:spAutoFit/>
          </a:bodyPr>
          <a:lstStyle/>
          <a:p>
            <a:pPr marL="906780" lvl="1" indent="-453390">
              <a:lnSpc>
                <a:spcPts val="5040"/>
              </a:lnSpc>
              <a:buFont typeface="Arial"/>
              <a:buChar char="•"/>
            </a:pPr>
            <a:r>
              <a:rPr lang="en-US" sz="4000" spc="126" dirty="0" err="1">
                <a:solidFill>
                  <a:srgbClr val="E4D4C5"/>
                </a:solidFill>
                <a:latin typeface="Arial" panose="020B0604020202020204" pitchFamily="34" charset="0"/>
                <a:ea typeface="標楷體" panose="03000509000000000000" pitchFamily="65" charset="-120"/>
                <a:cs typeface="Arial" panose="020B0604020202020204" pitchFamily="34" charset="0"/>
              </a:rPr>
              <a:t>於設定助教頁面點選【新增</a:t>
            </a:r>
            <a:r>
              <a:rPr lang="en-US" sz="4000" spc="126" dirty="0">
                <a:solidFill>
                  <a:srgbClr val="E4D4C5"/>
                </a:solidFill>
                <a:latin typeface="Arial" panose="020B0604020202020204" pitchFamily="34" charset="0"/>
                <a:ea typeface="標楷體" panose="03000509000000000000" pitchFamily="65" charset="-120"/>
                <a:cs typeface="Arial" panose="020B0604020202020204" pitchFamily="34" charset="0"/>
              </a:rPr>
              <a:t>】，</a:t>
            </a:r>
            <a:r>
              <a:rPr lang="en-US" sz="4000" spc="126" dirty="0" err="1">
                <a:solidFill>
                  <a:srgbClr val="E4D4C5"/>
                </a:solidFill>
                <a:latin typeface="Arial" panose="020B0604020202020204" pitchFamily="34" charset="0"/>
                <a:ea typeface="標楷體" panose="03000509000000000000" pitchFamily="65" charset="-120"/>
                <a:cs typeface="Arial" panose="020B0604020202020204" pitchFamily="34" charset="0"/>
              </a:rPr>
              <a:t>鍵入學號即可</a:t>
            </a:r>
            <a:endParaRPr lang="en-US" sz="4000" spc="126" dirty="0">
              <a:solidFill>
                <a:srgbClr val="E4D4C5"/>
              </a:solidFill>
              <a:latin typeface="Arial" panose="020B0604020202020204" pitchFamily="34" charset="0"/>
              <a:ea typeface="標楷體" panose="03000509000000000000" pitchFamily="65" charset="-120"/>
              <a:cs typeface="Arial" panose="020B0604020202020204" pitchFamily="34" charset="0"/>
            </a:endParaRPr>
          </a:p>
        </p:txBody>
      </p:sp>
      <p:grpSp>
        <p:nvGrpSpPr>
          <p:cNvPr id="13" name="Group 13"/>
          <p:cNvGrpSpPr/>
          <p:nvPr/>
        </p:nvGrpSpPr>
        <p:grpSpPr>
          <a:xfrm rot="-5400000">
            <a:off x="4516305" y="4150849"/>
            <a:ext cx="2368021" cy="7135044"/>
            <a:chOff x="0" y="0"/>
            <a:chExt cx="2557041" cy="7704576"/>
          </a:xfrm>
        </p:grpSpPr>
        <p:sp>
          <p:nvSpPr>
            <p:cNvPr id="14" name="Freeform 14"/>
            <p:cNvSpPr/>
            <p:nvPr/>
          </p:nvSpPr>
          <p:spPr>
            <a:xfrm>
              <a:off x="0" y="0"/>
              <a:ext cx="2557041" cy="7704576"/>
            </a:xfrm>
            <a:custGeom>
              <a:avLst/>
              <a:gdLst/>
              <a:ahLst/>
              <a:cxnLst/>
              <a:rect l="l" t="t" r="r" b="b"/>
              <a:pathLst>
                <a:path w="2557041" h="7704576">
                  <a:moveTo>
                    <a:pt x="2557041" y="279400"/>
                  </a:moveTo>
                  <a:lnTo>
                    <a:pt x="2557041" y="0"/>
                  </a:lnTo>
                  <a:lnTo>
                    <a:pt x="0" y="0"/>
                  </a:lnTo>
                  <a:lnTo>
                    <a:pt x="0" y="7704576"/>
                  </a:lnTo>
                  <a:lnTo>
                    <a:pt x="2557041" y="7704576"/>
                  </a:lnTo>
                  <a:lnTo>
                    <a:pt x="2557041" y="279400"/>
                  </a:lnTo>
                  <a:close/>
                  <a:moveTo>
                    <a:pt x="2478300" y="279400"/>
                  </a:moveTo>
                  <a:lnTo>
                    <a:pt x="2478300" y="7625836"/>
                  </a:lnTo>
                  <a:lnTo>
                    <a:pt x="78740" y="7625836"/>
                  </a:lnTo>
                  <a:lnTo>
                    <a:pt x="78740" y="78740"/>
                  </a:lnTo>
                  <a:lnTo>
                    <a:pt x="2478301" y="78740"/>
                  </a:lnTo>
                  <a:lnTo>
                    <a:pt x="2478301" y="279400"/>
                  </a:lnTo>
                  <a:close/>
                </a:path>
              </a:pathLst>
            </a:custGeom>
            <a:solidFill>
              <a:srgbClr val="B3140E"/>
            </a:solid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9825421" y="1586865"/>
            <a:ext cx="8539512" cy="46689"/>
          </a:xfrm>
          <a:prstGeom prst="rect">
            <a:avLst/>
          </a:prstGeom>
          <a:solidFill>
            <a:srgbClr val="4D4A46"/>
          </a:solidFill>
        </p:spPr>
      </p:sp>
      <p:pic>
        <p:nvPicPr>
          <p:cNvPr id="3" name="Picture 3"/>
          <p:cNvPicPr>
            <a:picLocks noChangeAspect="1"/>
          </p:cNvPicPr>
          <p:nvPr/>
        </p:nvPicPr>
        <p:blipFill>
          <a:blip r:embed="rId3"/>
          <a:srcRect l="2403" r="5158"/>
          <a:stretch>
            <a:fillRect/>
          </a:stretch>
        </p:blipFill>
        <p:spPr>
          <a:xfrm>
            <a:off x="6763406" y="2206198"/>
            <a:ext cx="11129010" cy="478630"/>
          </a:xfrm>
          <a:prstGeom prst="rect">
            <a:avLst/>
          </a:prstGeom>
        </p:spPr>
      </p:pic>
      <p:grpSp>
        <p:nvGrpSpPr>
          <p:cNvPr id="4" name="Group 4"/>
          <p:cNvGrpSpPr/>
          <p:nvPr/>
        </p:nvGrpSpPr>
        <p:grpSpPr>
          <a:xfrm rot="-5400000">
            <a:off x="8001144" y="1840266"/>
            <a:ext cx="846618" cy="1210494"/>
            <a:chOff x="0" y="0"/>
            <a:chExt cx="914197" cy="1307118"/>
          </a:xfrm>
        </p:grpSpPr>
        <p:sp>
          <p:nvSpPr>
            <p:cNvPr id="5" name="Freeform 5"/>
            <p:cNvSpPr/>
            <p:nvPr/>
          </p:nvSpPr>
          <p:spPr>
            <a:xfrm>
              <a:off x="0" y="0"/>
              <a:ext cx="914197" cy="1307118"/>
            </a:xfrm>
            <a:custGeom>
              <a:avLst/>
              <a:gdLst/>
              <a:ahLst/>
              <a:cxnLst/>
              <a:rect l="l" t="t" r="r" b="b"/>
              <a:pathLst>
                <a:path w="914197" h="1307118">
                  <a:moveTo>
                    <a:pt x="914197" y="279400"/>
                  </a:moveTo>
                  <a:lnTo>
                    <a:pt x="914197" y="0"/>
                  </a:lnTo>
                  <a:lnTo>
                    <a:pt x="0" y="0"/>
                  </a:lnTo>
                  <a:lnTo>
                    <a:pt x="0" y="1307118"/>
                  </a:lnTo>
                  <a:lnTo>
                    <a:pt x="914197" y="1307118"/>
                  </a:lnTo>
                  <a:lnTo>
                    <a:pt x="914197" y="279400"/>
                  </a:lnTo>
                  <a:close/>
                  <a:moveTo>
                    <a:pt x="835457" y="279400"/>
                  </a:moveTo>
                  <a:lnTo>
                    <a:pt x="835457" y="1228378"/>
                  </a:lnTo>
                  <a:lnTo>
                    <a:pt x="78740" y="1228378"/>
                  </a:lnTo>
                  <a:lnTo>
                    <a:pt x="78740" y="78740"/>
                  </a:lnTo>
                  <a:lnTo>
                    <a:pt x="835457" y="78740"/>
                  </a:lnTo>
                  <a:lnTo>
                    <a:pt x="835457" y="279400"/>
                  </a:lnTo>
                  <a:close/>
                </a:path>
              </a:pathLst>
            </a:custGeom>
            <a:solidFill>
              <a:srgbClr val="B3140E"/>
            </a:solidFill>
          </p:spPr>
        </p:sp>
      </p:grpSp>
      <p:grpSp>
        <p:nvGrpSpPr>
          <p:cNvPr id="6" name="Group 6"/>
          <p:cNvGrpSpPr>
            <a:grpSpLocks noChangeAspect="1"/>
          </p:cNvGrpSpPr>
          <p:nvPr/>
        </p:nvGrpSpPr>
        <p:grpSpPr>
          <a:xfrm>
            <a:off x="-4700614" y="-1"/>
            <a:ext cx="10964254" cy="10287001"/>
            <a:chOff x="0" y="0"/>
            <a:chExt cx="1695450" cy="1695450"/>
          </a:xfrm>
        </p:grpSpPr>
        <p:sp>
          <p:nvSpPr>
            <p:cNvPr id="7" name="Freeform 7"/>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4D4A46"/>
            </a:solidFill>
          </p:spPr>
        </p:sp>
      </p:grpSp>
      <p:pic>
        <p:nvPicPr>
          <p:cNvPr id="8" name="Picture 8"/>
          <p:cNvPicPr>
            <a:picLocks noChangeAspect="1"/>
          </p:cNvPicPr>
          <p:nvPr/>
        </p:nvPicPr>
        <p:blipFill>
          <a:blip r:embed="rId4"/>
          <a:srcRect/>
          <a:stretch>
            <a:fillRect/>
          </a:stretch>
        </p:blipFill>
        <p:spPr>
          <a:xfrm>
            <a:off x="6615472" y="3451407"/>
            <a:ext cx="11424878" cy="6174875"/>
          </a:xfrm>
          <a:prstGeom prst="rect">
            <a:avLst/>
          </a:prstGeom>
        </p:spPr>
      </p:pic>
      <p:grpSp>
        <p:nvGrpSpPr>
          <p:cNvPr id="9" name="Group 9"/>
          <p:cNvGrpSpPr/>
          <p:nvPr/>
        </p:nvGrpSpPr>
        <p:grpSpPr>
          <a:xfrm rot="-5400000">
            <a:off x="10412280" y="3057047"/>
            <a:ext cx="4120621" cy="8716194"/>
            <a:chOff x="0" y="0"/>
            <a:chExt cx="4449536" cy="9411936"/>
          </a:xfrm>
        </p:grpSpPr>
        <p:sp>
          <p:nvSpPr>
            <p:cNvPr id="10" name="Freeform 10"/>
            <p:cNvSpPr/>
            <p:nvPr/>
          </p:nvSpPr>
          <p:spPr>
            <a:xfrm>
              <a:off x="0" y="0"/>
              <a:ext cx="4449536" cy="9411936"/>
            </a:xfrm>
            <a:custGeom>
              <a:avLst/>
              <a:gdLst/>
              <a:ahLst/>
              <a:cxnLst/>
              <a:rect l="l" t="t" r="r" b="b"/>
              <a:pathLst>
                <a:path w="4449536" h="9411936">
                  <a:moveTo>
                    <a:pt x="4449536" y="279400"/>
                  </a:moveTo>
                  <a:lnTo>
                    <a:pt x="4449536" y="0"/>
                  </a:lnTo>
                  <a:lnTo>
                    <a:pt x="0" y="0"/>
                  </a:lnTo>
                  <a:lnTo>
                    <a:pt x="0" y="9411936"/>
                  </a:lnTo>
                  <a:lnTo>
                    <a:pt x="4449536" y="9411936"/>
                  </a:lnTo>
                  <a:lnTo>
                    <a:pt x="4449536" y="279400"/>
                  </a:lnTo>
                  <a:close/>
                  <a:moveTo>
                    <a:pt x="4370796" y="279400"/>
                  </a:moveTo>
                  <a:lnTo>
                    <a:pt x="4370796" y="9333196"/>
                  </a:lnTo>
                  <a:lnTo>
                    <a:pt x="78740" y="9333196"/>
                  </a:lnTo>
                  <a:lnTo>
                    <a:pt x="78740" y="78740"/>
                  </a:lnTo>
                  <a:lnTo>
                    <a:pt x="4370796" y="78740"/>
                  </a:lnTo>
                  <a:lnTo>
                    <a:pt x="4370796" y="279400"/>
                  </a:lnTo>
                  <a:close/>
                </a:path>
              </a:pathLst>
            </a:custGeom>
            <a:solidFill>
              <a:srgbClr val="B3140E"/>
            </a:solidFill>
          </p:spPr>
        </p:sp>
      </p:grpSp>
      <p:sp>
        <p:nvSpPr>
          <p:cNvPr id="11" name="TextBox 11"/>
          <p:cNvSpPr txBox="1"/>
          <p:nvPr/>
        </p:nvSpPr>
        <p:spPr>
          <a:xfrm>
            <a:off x="10085500" y="754864"/>
            <a:ext cx="8239387" cy="872034"/>
          </a:xfrm>
          <a:prstGeom prst="rect">
            <a:avLst/>
          </a:prstGeom>
        </p:spPr>
        <p:txBody>
          <a:bodyPr wrap="square" lIns="0" tIns="0" rIns="0" bIns="0" rtlCol="0" anchor="t">
            <a:spAutoFit/>
          </a:bodyPr>
          <a:lstStyle/>
          <a:p>
            <a:pPr>
              <a:lnSpc>
                <a:spcPts val="6765"/>
              </a:lnSpc>
            </a:pPr>
            <a:r>
              <a:rPr lang="en-US" sz="5500" spc="330" dirty="0" err="1">
                <a:solidFill>
                  <a:srgbClr val="4D4A46"/>
                </a:solidFill>
                <a:latin typeface="Arial" panose="020B0604020202020204" pitchFamily="34" charset="0"/>
                <a:ea typeface="標楷體" panose="03000509000000000000" pitchFamily="65" charset="-120"/>
                <a:cs typeface="Arial" panose="020B0604020202020204" pitchFamily="34" charset="0"/>
              </a:rPr>
              <a:t>教師</a:t>
            </a:r>
            <a:r>
              <a:rPr lang="en-US" sz="5500" spc="330"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5500" spc="330" dirty="0" err="1">
                <a:solidFill>
                  <a:srgbClr val="4D4A46"/>
                </a:solidFill>
                <a:latin typeface="Arial" panose="020B0604020202020204" pitchFamily="34" charset="0"/>
                <a:ea typeface="標楷體" panose="03000509000000000000" pitchFamily="65" charset="-120"/>
                <a:cs typeface="Arial" panose="020B0604020202020204" pitchFamily="34" charset="0"/>
              </a:rPr>
              <a:t>助教帳號-課程文件</a:t>
            </a:r>
            <a:r>
              <a:rPr lang="en-US" sz="5500" spc="330" dirty="0">
                <a:solidFill>
                  <a:srgbClr val="4D4A46"/>
                </a:solidFill>
                <a:latin typeface="Arial" panose="020B0604020202020204" pitchFamily="34" charset="0"/>
                <a:ea typeface="標楷體" panose="03000509000000000000" pitchFamily="65" charset="-120"/>
                <a:cs typeface="Arial" panose="020B0604020202020204" pitchFamily="34" charset="0"/>
              </a:rPr>
              <a:t> </a:t>
            </a:r>
          </a:p>
        </p:txBody>
      </p:sp>
      <p:sp>
        <p:nvSpPr>
          <p:cNvPr id="12" name="TextBox 12"/>
          <p:cNvSpPr txBox="1"/>
          <p:nvPr/>
        </p:nvSpPr>
        <p:spPr>
          <a:xfrm>
            <a:off x="0" y="2722257"/>
            <a:ext cx="4191000" cy="743793"/>
          </a:xfrm>
          <a:prstGeom prst="rect">
            <a:avLst/>
          </a:prstGeom>
        </p:spPr>
        <p:txBody>
          <a:bodyPr wrap="square" lIns="0" tIns="0" rIns="0" bIns="0" rtlCol="0" anchor="t">
            <a:spAutoFit/>
          </a:bodyPr>
          <a:lstStyle/>
          <a:p>
            <a:pPr>
              <a:lnSpc>
                <a:spcPts val="5760"/>
              </a:lnSpc>
            </a:pPr>
            <a:r>
              <a:rPr lang="en-US" sz="4800" spc="144" dirty="0">
                <a:solidFill>
                  <a:srgbClr val="E4D4C5"/>
                </a:solidFill>
                <a:latin typeface="Arial" panose="020B0604020202020204" pitchFamily="34" charset="0"/>
                <a:ea typeface="標楷體" panose="03000509000000000000" pitchFamily="65" charset="-120"/>
                <a:cs typeface="Arial" panose="020B0604020202020204" pitchFamily="34" charset="0"/>
              </a:rPr>
              <a:t>【</a:t>
            </a:r>
            <a:r>
              <a:rPr lang="en-US" sz="4800" spc="144" dirty="0" err="1">
                <a:solidFill>
                  <a:srgbClr val="E4D4C5"/>
                </a:solidFill>
                <a:latin typeface="Arial" panose="020B0604020202020204" pitchFamily="34" charset="0"/>
                <a:ea typeface="標楷體" panose="03000509000000000000" pitchFamily="65" charset="-120"/>
                <a:cs typeface="Arial" panose="020B0604020202020204" pitchFamily="34" charset="0"/>
              </a:rPr>
              <a:t>課程文件</a:t>
            </a:r>
            <a:r>
              <a:rPr lang="en-US" sz="4800" spc="144" dirty="0">
                <a:solidFill>
                  <a:srgbClr val="E4D4C5"/>
                </a:solidFill>
                <a:latin typeface="Arial" panose="020B0604020202020204" pitchFamily="34" charset="0"/>
                <a:ea typeface="標楷體" panose="03000509000000000000" pitchFamily="65" charset="-120"/>
                <a:cs typeface="Arial" panose="020B0604020202020204" pitchFamily="34" charset="0"/>
              </a:rPr>
              <a:t>】</a:t>
            </a:r>
          </a:p>
        </p:txBody>
      </p:sp>
      <p:sp>
        <p:nvSpPr>
          <p:cNvPr id="13" name="TextBox 13"/>
          <p:cNvSpPr txBox="1"/>
          <p:nvPr/>
        </p:nvSpPr>
        <p:spPr>
          <a:xfrm>
            <a:off x="0" y="3775219"/>
            <a:ext cx="6155841" cy="3206006"/>
          </a:xfrm>
          <a:prstGeom prst="rect">
            <a:avLst/>
          </a:prstGeom>
        </p:spPr>
        <p:txBody>
          <a:bodyPr lIns="0" tIns="0" rIns="0" bIns="0" rtlCol="0" anchor="t">
            <a:spAutoFit/>
          </a:bodyPr>
          <a:lstStyle/>
          <a:p>
            <a:pPr marL="906780" lvl="1" indent="-453390">
              <a:lnSpc>
                <a:spcPts val="5040"/>
              </a:lnSpc>
              <a:buFont typeface="Arial"/>
              <a:buChar char="•"/>
            </a:pPr>
            <a:r>
              <a:rPr lang="en-US" sz="4200" spc="126" dirty="0" err="1">
                <a:solidFill>
                  <a:srgbClr val="E4D4C5"/>
                </a:solidFill>
                <a:latin typeface="Arial" panose="020B0604020202020204" pitchFamily="34" charset="0"/>
                <a:ea typeface="標楷體" panose="03000509000000000000" pitchFamily="65" charset="-120"/>
                <a:cs typeface="Arial" panose="020B0604020202020204" pitchFamily="34" charset="0"/>
              </a:rPr>
              <a:t>教師</a:t>
            </a:r>
            <a:r>
              <a:rPr lang="en-US" sz="4200" spc="126" dirty="0">
                <a:solidFill>
                  <a:srgbClr val="E4D4C5"/>
                </a:solidFill>
                <a:latin typeface="Arial" panose="020B0604020202020204" pitchFamily="34" charset="0"/>
                <a:ea typeface="標楷體" panose="03000509000000000000" pitchFamily="65" charset="-120"/>
                <a:cs typeface="Arial" panose="020B0604020202020204" pitchFamily="34" charset="0"/>
              </a:rPr>
              <a:t>/</a:t>
            </a:r>
            <a:r>
              <a:rPr lang="en-US" sz="4200" spc="126" dirty="0" err="1">
                <a:solidFill>
                  <a:srgbClr val="E4D4C5"/>
                </a:solidFill>
                <a:latin typeface="Arial" panose="020B0604020202020204" pitchFamily="34" charset="0"/>
                <a:ea typeface="標楷體" panose="03000509000000000000" pitchFamily="65" charset="-120"/>
                <a:cs typeface="Arial" panose="020B0604020202020204" pitchFamily="34" charset="0"/>
              </a:rPr>
              <a:t>助教上傳課程大綱</a:t>
            </a:r>
            <a:r>
              <a:rPr lang="en-US" sz="4200" spc="126" dirty="0">
                <a:solidFill>
                  <a:srgbClr val="E4D4C5"/>
                </a:solidFill>
                <a:latin typeface="Arial" panose="020B0604020202020204" pitchFamily="34" charset="0"/>
                <a:ea typeface="標楷體" panose="03000509000000000000" pitchFamily="65" charset="-120"/>
                <a:cs typeface="Arial" panose="020B0604020202020204" pitchFamily="34" charset="0"/>
              </a:rPr>
              <a:t>(</a:t>
            </a:r>
            <a:r>
              <a:rPr lang="en-US" sz="4200" spc="126" dirty="0" err="1">
                <a:solidFill>
                  <a:srgbClr val="E4D4C5"/>
                </a:solidFill>
                <a:latin typeface="Arial" panose="020B0604020202020204" pitchFamily="34" charset="0"/>
                <a:ea typeface="標楷體" panose="03000509000000000000" pitchFamily="65" charset="-120"/>
                <a:cs typeface="Arial" panose="020B0604020202020204" pitchFamily="34" charset="0"/>
              </a:rPr>
              <a:t>請下載Syllabus範本完成其餘內容再上傳即可，以免紙本或其他課程教材遺失</a:t>
            </a:r>
            <a:endParaRPr lang="en-US" sz="4200" spc="126" dirty="0">
              <a:solidFill>
                <a:srgbClr val="E4D4C5"/>
              </a:solidFill>
              <a:latin typeface="Arial" panose="020B0604020202020204" pitchFamily="34" charset="0"/>
              <a:ea typeface="標楷體" panose="03000509000000000000" pitchFamily="65" charset="-12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3506441" y="4020711"/>
            <a:ext cx="4248159" cy="5958844"/>
          </a:xfrm>
          <a:prstGeom prst="rect">
            <a:avLst/>
          </a:prstGeom>
        </p:spPr>
      </p:pic>
      <p:sp>
        <p:nvSpPr>
          <p:cNvPr id="3" name="TextBox 3"/>
          <p:cNvSpPr txBox="1"/>
          <p:nvPr/>
        </p:nvSpPr>
        <p:spPr>
          <a:xfrm>
            <a:off x="1471833" y="1424817"/>
            <a:ext cx="6641633" cy="923925"/>
          </a:xfrm>
          <a:prstGeom prst="rect">
            <a:avLst/>
          </a:prstGeom>
        </p:spPr>
        <p:txBody>
          <a:bodyPr lIns="0" tIns="0" rIns="0" bIns="0" rtlCol="0" anchor="t">
            <a:spAutoFit/>
          </a:bodyPr>
          <a:lstStyle/>
          <a:p>
            <a:pPr>
              <a:lnSpc>
                <a:spcPts val="7200"/>
              </a:lnSpc>
            </a:pPr>
            <a:r>
              <a:rPr lang="en-US" sz="6000" spc="179" dirty="0" err="1">
                <a:solidFill>
                  <a:srgbClr val="4D4A46"/>
                </a:solidFill>
                <a:latin typeface="標楷體" panose="03000509000000000000" pitchFamily="65" charset="-120"/>
                <a:ea typeface="標楷體" panose="03000509000000000000" pitchFamily="65" charset="-120"/>
              </a:rPr>
              <a:t>核心概念</a:t>
            </a:r>
            <a:r>
              <a:rPr lang="en-US" sz="6000" spc="179" dirty="0">
                <a:solidFill>
                  <a:srgbClr val="4D4A46"/>
                </a:solidFill>
                <a:latin typeface="標楷體" panose="03000509000000000000" pitchFamily="65" charset="-120"/>
                <a:ea typeface="標楷體" panose="03000509000000000000" pitchFamily="65" charset="-120"/>
              </a:rPr>
              <a:t>-</a:t>
            </a:r>
            <a:r>
              <a:rPr lang="en-US" sz="6000" spc="179" dirty="0">
                <a:solidFill>
                  <a:srgbClr val="4D4A46"/>
                </a:solidFill>
                <a:latin typeface="Arial" panose="020B0604020202020204" pitchFamily="34" charset="0"/>
                <a:ea typeface="標楷體" panose="03000509000000000000" pitchFamily="65" charset="-120"/>
                <a:cs typeface="Arial" panose="020B0604020202020204" pitchFamily="34" charset="0"/>
              </a:rPr>
              <a:t>AACSB</a:t>
            </a:r>
          </a:p>
        </p:txBody>
      </p:sp>
      <p:sp>
        <p:nvSpPr>
          <p:cNvPr id="4" name="TextBox 4"/>
          <p:cNvSpPr txBox="1"/>
          <p:nvPr/>
        </p:nvSpPr>
        <p:spPr>
          <a:xfrm>
            <a:off x="1471832" y="3136791"/>
            <a:ext cx="11786967" cy="551433"/>
          </a:xfrm>
          <a:prstGeom prst="rect">
            <a:avLst/>
          </a:prstGeom>
        </p:spPr>
        <p:txBody>
          <a:bodyPr wrap="square" lIns="0" tIns="0" rIns="0" bIns="0" rtlCol="0" anchor="t">
            <a:spAutoFit/>
          </a:bodyPr>
          <a:lstStyle/>
          <a:p>
            <a:pPr>
              <a:lnSpc>
                <a:spcPts val="4320"/>
              </a:lnSpc>
            </a:pPr>
            <a:r>
              <a:rPr lang="en-US" sz="3600" kern="0" dirty="0">
                <a:solidFill>
                  <a:srgbClr val="4D4A46"/>
                </a:solidFill>
                <a:ea typeface="標楷體" panose="03000509000000000000" pitchFamily="65" charset="-120"/>
              </a:rPr>
              <a:t>「</a:t>
            </a:r>
            <a:r>
              <a:rPr lang="en-US" sz="3600" kern="0" dirty="0" err="1">
                <a:solidFill>
                  <a:srgbClr val="4D4A46"/>
                </a:solidFill>
                <a:ea typeface="標楷體" panose="03000509000000000000" pitchFamily="65" charset="-120"/>
              </a:rPr>
              <a:t>美國AACSB乃全球最負盛名的大學商管學院評鑑組織</a:t>
            </a:r>
            <a:r>
              <a:rPr lang="en-US" sz="3600" kern="0" dirty="0">
                <a:solidFill>
                  <a:srgbClr val="4D4A46"/>
                </a:solidFill>
                <a:ea typeface="標楷體" panose="03000509000000000000" pitchFamily="65" charset="-120"/>
              </a:rPr>
              <a:t>！」</a:t>
            </a:r>
          </a:p>
        </p:txBody>
      </p:sp>
      <p:sp>
        <p:nvSpPr>
          <p:cNvPr id="5" name="TextBox 5"/>
          <p:cNvSpPr txBox="1"/>
          <p:nvPr/>
        </p:nvSpPr>
        <p:spPr>
          <a:xfrm>
            <a:off x="1471833" y="3820686"/>
            <a:ext cx="6641633" cy="5655394"/>
          </a:xfrm>
          <a:prstGeom prst="rect">
            <a:avLst/>
          </a:prstGeom>
        </p:spPr>
        <p:txBody>
          <a:bodyPr lIns="0" tIns="0" rIns="0" bIns="0" rtlCol="0" anchor="t">
            <a:spAutoFit/>
          </a:bodyPr>
          <a:lstStyle/>
          <a:p>
            <a:pPr>
              <a:lnSpc>
                <a:spcPts val="6300"/>
              </a:lnSpc>
            </a:pPr>
            <a:r>
              <a:rPr lang="en-US" sz="4800" b="1" spc="179" dirty="0">
                <a:solidFill>
                  <a:srgbClr val="4D4A46"/>
                </a:solidFill>
                <a:latin typeface="Arial" panose="020B0604020202020204" pitchFamily="34" charset="0"/>
                <a:cs typeface="Arial" panose="020B0604020202020204" pitchFamily="34" charset="0"/>
              </a:rPr>
              <a:t>A</a:t>
            </a:r>
            <a:r>
              <a:rPr lang="en-US" sz="3600" spc="179" dirty="0">
                <a:solidFill>
                  <a:srgbClr val="4D4A46"/>
                </a:solidFill>
                <a:latin typeface="Arial" panose="020B0604020202020204" pitchFamily="34" charset="0"/>
                <a:cs typeface="Arial" panose="020B0604020202020204" pitchFamily="34" charset="0"/>
              </a:rPr>
              <a:t>ssociation to </a:t>
            </a:r>
          </a:p>
          <a:p>
            <a:pPr>
              <a:lnSpc>
                <a:spcPts val="6300"/>
              </a:lnSpc>
            </a:pPr>
            <a:r>
              <a:rPr lang="en-US" sz="4800" b="1" spc="179" dirty="0">
                <a:solidFill>
                  <a:srgbClr val="4D4A46"/>
                </a:solidFill>
                <a:latin typeface="Arial" panose="020B0604020202020204" pitchFamily="34" charset="0"/>
                <a:cs typeface="Arial" panose="020B0604020202020204" pitchFamily="34" charset="0"/>
              </a:rPr>
              <a:t>A</a:t>
            </a:r>
            <a:r>
              <a:rPr lang="en-US" sz="3600" spc="179" dirty="0">
                <a:solidFill>
                  <a:srgbClr val="4D4A46"/>
                </a:solidFill>
                <a:latin typeface="Arial" panose="020B0604020202020204" pitchFamily="34" charset="0"/>
                <a:cs typeface="Arial" panose="020B0604020202020204" pitchFamily="34" charset="0"/>
              </a:rPr>
              <a:t>dvance</a:t>
            </a:r>
          </a:p>
          <a:p>
            <a:pPr>
              <a:lnSpc>
                <a:spcPts val="6300"/>
              </a:lnSpc>
            </a:pPr>
            <a:r>
              <a:rPr lang="en-US" sz="4800" b="1" spc="179" dirty="0">
                <a:solidFill>
                  <a:srgbClr val="4D4A46"/>
                </a:solidFill>
                <a:latin typeface="Arial" panose="020B0604020202020204" pitchFamily="34" charset="0"/>
                <a:cs typeface="Arial" panose="020B0604020202020204" pitchFamily="34" charset="0"/>
              </a:rPr>
              <a:t>C</a:t>
            </a:r>
            <a:r>
              <a:rPr lang="en-US" sz="3600" spc="179" dirty="0">
                <a:solidFill>
                  <a:srgbClr val="4D4A46"/>
                </a:solidFill>
                <a:latin typeface="Arial" panose="020B0604020202020204" pitchFamily="34" charset="0"/>
                <a:cs typeface="Arial" panose="020B0604020202020204" pitchFamily="34" charset="0"/>
              </a:rPr>
              <a:t>ollegiate </a:t>
            </a:r>
          </a:p>
          <a:p>
            <a:pPr>
              <a:lnSpc>
                <a:spcPts val="6300"/>
              </a:lnSpc>
            </a:pPr>
            <a:r>
              <a:rPr lang="en-US" sz="4800" b="1" spc="179" dirty="0">
                <a:solidFill>
                  <a:srgbClr val="4D4A46"/>
                </a:solidFill>
                <a:latin typeface="Arial" panose="020B0604020202020204" pitchFamily="34" charset="0"/>
                <a:cs typeface="Arial" panose="020B0604020202020204" pitchFamily="34" charset="0"/>
              </a:rPr>
              <a:t>S</a:t>
            </a:r>
            <a:r>
              <a:rPr lang="en-US" sz="3600" spc="179" dirty="0">
                <a:solidFill>
                  <a:srgbClr val="4D4A46"/>
                </a:solidFill>
                <a:latin typeface="Arial" panose="020B0604020202020204" pitchFamily="34" charset="0"/>
                <a:cs typeface="Arial" panose="020B0604020202020204" pitchFamily="34" charset="0"/>
              </a:rPr>
              <a:t>chools of</a:t>
            </a:r>
          </a:p>
          <a:p>
            <a:pPr>
              <a:lnSpc>
                <a:spcPts val="6300"/>
              </a:lnSpc>
            </a:pPr>
            <a:r>
              <a:rPr lang="en-US" sz="4800" b="1" spc="179" dirty="0">
                <a:solidFill>
                  <a:srgbClr val="4D4A46"/>
                </a:solidFill>
                <a:latin typeface="Arial" panose="020B0604020202020204" pitchFamily="34" charset="0"/>
                <a:cs typeface="Arial" panose="020B0604020202020204" pitchFamily="34" charset="0"/>
              </a:rPr>
              <a:t>B</a:t>
            </a:r>
            <a:r>
              <a:rPr lang="en-US" sz="3600" spc="179" dirty="0">
                <a:solidFill>
                  <a:srgbClr val="4D4A46"/>
                </a:solidFill>
                <a:latin typeface="Arial" panose="020B0604020202020204" pitchFamily="34" charset="0"/>
                <a:cs typeface="Arial" panose="020B0604020202020204" pitchFamily="34" charset="0"/>
              </a:rPr>
              <a:t>usiness </a:t>
            </a:r>
          </a:p>
          <a:p>
            <a:pPr>
              <a:lnSpc>
                <a:spcPts val="6300"/>
              </a:lnSpc>
            </a:pPr>
            <a:r>
              <a:rPr lang="en-US" sz="3600" spc="179" dirty="0">
                <a:solidFill>
                  <a:srgbClr val="4D4A46"/>
                </a:solidFill>
                <a:latin typeface="Arial" panose="020B0604020202020204" pitchFamily="34" charset="0"/>
                <a:cs typeface="Arial" panose="020B0604020202020204" pitchFamily="34" charset="0"/>
              </a:rPr>
              <a:t>International </a:t>
            </a:r>
          </a:p>
          <a:p>
            <a:pPr>
              <a:lnSpc>
                <a:spcPts val="6300"/>
              </a:lnSpc>
            </a:pPr>
            <a:r>
              <a:rPr lang="en-US" sz="3600" spc="179" dirty="0">
                <a:solidFill>
                  <a:srgbClr val="4D4A46"/>
                </a:solidFill>
                <a:latin typeface="Arial" panose="020B0604020202020204" pitchFamily="34" charset="0"/>
                <a:cs typeface="Arial" panose="020B0604020202020204" pitchFamily="34" charset="0"/>
              </a:rPr>
              <a:t>(</a:t>
            </a:r>
            <a:r>
              <a:rPr lang="en-US" sz="3600" spc="179" dirty="0" err="1">
                <a:solidFill>
                  <a:srgbClr val="4D4A46"/>
                </a:solidFill>
                <a:latin typeface="標楷體" panose="03000509000000000000" pitchFamily="65" charset="-120"/>
                <a:ea typeface="標楷體" panose="03000509000000000000" pitchFamily="65" charset="-120"/>
                <a:cs typeface="Arial" panose="020B0604020202020204" pitchFamily="34" charset="0"/>
              </a:rPr>
              <a:t>國際商管學院促進協會</a:t>
            </a:r>
            <a:r>
              <a:rPr lang="en-US" sz="3600" spc="179" dirty="0">
                <a:solidFill>
                  <a:srgbClr val="4D4A46"/>
                </a:solidFill>
                <a:latin typeface="Arial" panose="020B0604020202020204" pitchFamily="34" charset="0"/>
                <a:cs typeface="Arial" panose="020B0604020202020204" pitchFamily="34" charset="0"/>
              </a:rPr>
              <a:t>)</a:t>
            </a:r>
          </a:p>
        </p:txBody>
      </p:sp>
      <p:sp>
        <p:nvSpPr>
          <p:cNvPr id="6" name="AutoShape 6"/>
          <p:cNvSpPr/>
          <p:nvPr/>
        </p:nvSpPr>
        <p:spPr>
          <a:xfrm>
            <a:off x="1471833" y="2486528"/>
            <a:ext cx="6070374" cy="104775"/>
          </a:xfrm>
          <a:prstGeom prst="rect">
            <a:avLst/>
          </a:prstGeom>
          <a:solidFill>
            <a:srgbClr val="4D4A46"/>
          </a:solid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552377" y="0"/>
            <a:ext cx="10361046" cy="10287000"/>
            <a:chOff x="0" y="0"/>
            <a:chExt cx="6350000" cy="6350000"/>
          </a:xfrm>
        </p:grpSpPr>
        <p:sp>
          <p:nvSpPr>
            <p:cNvPr id="3" name="Freeform 3"/>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close/>
                </a:path>
              </a:pathLst>
            </a:custGeom>
            <a:solidFill>
              <a:srgbClr val="4D4A46"/>
            </a:solidFill>
          </p:spPr>
        </p:sp>
      </p:grpSp>
      <p:pic>
        <p:nvPicPr>
          <p:cNvPr id="4" name="Picture 4"/>
          <p:cNvPicPr>
            <a:picLocks noChangeAspect="1"/>
          </p:cNvPicPr>
          <p:nvPr/>
        </p:nvPicPr>
        <p:blipFill>
          <a:blip r:embed="rId3"/>
          <a:srcRect/>
          <a:stretch>
            <a:fillRect/>
          </a:stretch>
        </p:blipFill>
        <p:spPr>
          <a:xfrm>
            <a:off x="7309954" y="1858798"/>
            <a:ext cx="13602115" cy="8043238"/>
          </a:xfrm>
          <a:prstGeom prst="rect">
            <a:avLst/>
          </a:prstGeom>
        </p:spPr>
      </p:pic>
      <p:grpSp>
        <p:nvGrpSpPr>
          <p:cNvPr id="5" name="Group 5"/>
          <p:cNvGrpSpPr/>
          <p:nvPr/>
        </p:nvGrpSpPr>
        <p:grpSpPr>
          <a:xfrm rot="-5400000">
            <a:off x="6959266" y="2278004"/>
            <a:ext cx="7365611" cy="6937880"/>
            <a:chOff x="0" y="0"/>
            <a:chExt cx="7953548" cy="7491675"/>
          </a:xfrm>
        </p:grpSpPr>
        <p:sp>
          <p:nvSpPr>
            <p:cNvPr id="6" name="Freeform 6"/>
            <p:cNvSpPr/>
            <p:nvPr/>
          </p:nvSpPr>
          <p:spPr>
            <a:xfrm>
              <a:off x="0" y="0"/>
              <a:ext cx="7953547" cy="7491674"/>
            </a:xfrm>
            <a:custGeom>
              <a:avLst/>
              <a:gdLst/>
              <a:ahLst/>
              <a:cxnLst/>
              <a:rect l="l" t="t" r="r" b="b"/>
              <a:pathLst>
                <a:path w="7953547" h="7491674">
                  <a:moveTo>
                    <a:pt x="7953547" y="279400"/>
                  </a:moveTo>
                  <a:lnTo>
                    <a:pt x="7953547" y="0"/>
                  </a:lnTo>
                  <a:lnTo>
                    <a:pt x="0" y="0"/>
                  </a:lnTo>
                  <a:lnTo>
                    <a:pt x="0" y="7491674"/>
                  </a:lnTo>
                  <a:lnTo>
                    <a:pt x="7953547" y="7491674"/>
                  </a:lnTo>
                  <a:lnTo>
                    <a:pt x="7953547" y="279400"/>
                  </a:lnTo>
                  <a:close/>
                  <a:moveTo>
                    <a:pt x="7874808" y="279400"/>
                  </a:moveTo>
                  <a:lnTo>
                    <a:pt x="7874808" y="7412934"/>
                  </a:lnTo>
                  <a:lnTo>
                    <a:pt x="78740" y="7412934"/>
                  </a:lnTo>
                  <a:lnTo>
                    <a:pt x="78740" y="78740"/>
                  </a:lnTo>
                  <a:lnTo>
                    <a:pt x="7874808" y="78740"/>
                  </a:lnTo>
                  <a:lnTo>
                    <a:pt x="7874808" y="279400"/>
                  </a:lnTo>
                  <a:close/>
                </a:path>
              </a:pathLst>
            </a:custGeom>
            <a:solidFill>
              <a:srgbClr val="B3140E"/>
            </a:solidFill>
          </p:spPr>
        </p:sp>
      </p:grpSp>
      <p:sp>
        <p:nvSpPr>
          <p:cNvPr id="7" name="TextBox 7"/>
          <p:cNvSpPr txBox="1"/>
          <p:nvPr/>
        </p:nvSpPr>
        <p:spPr>
          <a:xfrm>
            <a:off x="-190500" y="2609428"/>
            <a:ext cx="6999170" cy="7386638"/>
          </a:xfrm>
          <a:prstGeom prst="rect">
            <a:avLst/>
          </a:prstGeom>
        </p:spPr>
        <p:txBody>
          <a:bodyPr wrap="square" lIns="0" tIns="0" rIns="0" bIns="0" rtlCol="0" anchor="t">
            <a:spAutoFit/>
          </a:bodyPr>
          <a:lstStyle/>
          <a:p>
            <a:pPr marL="863600" lvl="1" indent="-431800">
              <a:lnSpc>
                <a:spcPts val="4800"/>
              </a:lnSpc>
              <a:buFont typeface="Arial"/>
              <a:buChar char="•"/>
            </a:pPr>
            <a:r>
              <a:rPr lang="en-US" sz="4000" spc="120" dirty="0" err="1">
                <a:solidFill>
                  <a:srgbClr val="E4D4C5"/>
                </a:solidFill>
                <a:latin typeface="Arial" panose="020B0604020202020204" pitchFamily="34" charset="0"/>
                <a:ea typeface="標楷體" panose="03000509000000000000" pitchFamily="65" charset="-120"/>
                <a:cs typeface="Arial" panose="020B0604020202020204" pitchFamily="34" charset="0"/>
              </a:rPr>
              <a:t>教師</a:t>
            </a:r>
            <a:r>
              <a:rPr lang="en-US" sz="4000" spc="120" dirty="0">
                <a:solidFill>
                  <a:srgbClr val="E4D4C5"/>
                </a:solidFill>
                <a:latin typeface="Arial" panose="020B0604020202020204" pitchFamily="34" charset="0"/>
                <a:ea typeface="標楷體" panose="03000509000000000000" pitchFamily="65" charset="-120"/>
                <a:cs typeface="Arial" panose="020B0604020202020204" pitchFamily="34" charset="0"/>
              </a:rPr>
              <a:t>/</a:t>
            </a:r>
            <a:r>
              <a:rPr lang="en-US" sz="4000" spc="120" dirty="0" err="1">
                <a:solidFill>
                  <a:srgbClr val="E4D4C5"/>
                </a:solidFill>
                <a:latin typeface="Arial" panose="020B0604020202020204" pitchFamily="34" charset="0"/>
                <a:ea typeface="標楷體" panose="03000509000000000000" pitchFamily="65" charset="-120"/>
                <a:cs typeface="Arial" panose="020B0604020202020204" pitchFamily="34" charset="0"/>
              </a:rPr>
              <a:t>助教於左欄位</a:t>
            </a:r>
            <a:r>
              <a:rPr lang="en-US" sz="4000" u="sng" spc="120" dirty="0" err="1">
                <a:solidFill>
                  <a:srgbClr val="FFDCA4"/>
                </a:solidFill>
                <a:latin typeface="Arial" panose="020B0604020202020204" pitchFamily="34" charset="0"/>
                <a:ea typeface="標楷體" panose="03000509000000000000" pitchFamily="65" charset="-120"/>
                <a:cs typeface="Arial" panose="020B0604020202020204" pitchFamily="34" charset="0"/>
              </a:rPr>
              <a:t>必</a:t>
            </a:r>
            <a:r>
              <a:rPr lang="en-US" sz="4000" spc="120" dirty="0" err="1">
                <a:solidFill>
                  <a:srgbClr val="FFDCA4"/>
                </a:solidFill>
                <a:latin typeface="Arial" panose="020B0604020202020204" pitchFamily="34" charset="0"/>
                <a:ea typeface="標楷體" panose="03000509000000000000" pitchFamily="65" charset="-120"/>
                <a:cs typeface="Arial" panose="020B0604020202020204" pitchFamily="34" charset="0"/>
              </a:rPr>
              <a:t>勾選</a:t>
            </a:r>
            <a:r>
              <a:rPr lang="en-US" sz="4000" spc="120" dirty="0" err="1">
                <a:solidFill>
                  <a:srgbClr val="E4D4C5"/>
                </a:solidFill>
                <a:latin typeface="Arial" panose="020B0604020202020204" pitchFamily="34" charset="0"/>
                <a:ea typeface="標楷體" panose="03000509000000000000" pitchFamily="65" charset="-120"/>
                <a:cs typeface="Arial" panose="020B0604020202020204" pitchFamily="34" charset="0"/>
              </a:rPr>
              <a:t>該門課之</a:t>
            </a:r>
            <a:r>
              <a:rPr lang="en-US" sz="4000" spc="120" dirty="0" err="1">
                <a:solidFill>
                  <a:srgbClr val="FFDCA4"/>
                </a:solidFill>
                <a:latin typeface="Arial" panose="020B0604020202020204" pitchFamily="34" charset="0"/>
                <a:ea typeface="標楷體" panose="03000509000000000000" pitchFamily="65" charset="-120"/>
                <a:cs typeface="Arial" panose="020B0604020202020204" pitchFamily="34" charset="0"/>
              </a:rPr>
              <a:t>學習目標</a:t>
            </a:r>
            <a:r>
              <a:rPr lang="en-US" sz="4000" spc="120" dirty="0">
                <a:solidFill>
                  <a:srgbClr val="FFDCA4"/>
                </a:solidFill>
                <a:latin typeface="Arial" panose="020B0604020202020204" pitchFamily="34" charset="0"/>
                <a:ea typeface="標楷體" panose="03000509000000000000" pitchFamily="65" charset="-120"/>
                <a:cs typeface="Arial" panose="020B0604020202020204" pitchFamily="34" charset="0"/>
              </a:rPr>
              <a:t>(</a:t>
            </a:r>
            <a:r>
              <a:rPr lang="en-US" sz="4000" spc="120" dirty="0" err="1">
                <a:solidFill>
                  <a:srgbClr val="FFDCA4"/>
                </a:solidFill>
                <a:latin typeface="Arial" panose="020B0604020202020204" pitchFamily="34" charset="0"/>
                <a:ea typeface="標楷體" panose="03000509000000000000" pitchFamily="65" charset="-120"/>
                <a:cs typeface="Arial" panose="020B0604020202020204" pitchFamily="34" charset="0"/>
              </a:rPr>
              <a:t>大項</a:t>
            </a:r>
            <a:r>
              <a:rPr lang="en-US" sz="4000" spc="120" dirty="0">
                <a:solidFill>
                  <a:srgbClr val="FFDCA4"/>
                </a:solidFill>
                <a:latin typeface="Arial" panose="020B0604020202020204" pitchFamily="34" charset="0"/>
                <a:ea typeface="標楷體" panose="03000509000000000000" pitchFamily="65" charset="-120"/>
                <a:cs typeface="Arial" panose="020B0604020202020204" pitchFamily="34" charset="0"/>
              </a:rPr>
              <a:t>)</a:t>
            </a:r>
          </a:p>
          <a:p>
            <a:pPr marL="863600" lvl="1" indent="-431800">
              <a:lnSpc>
                <a:spcPts val="4800"/>
              </a:lnSpc>
              <a:buFont typeface="Arial"/>
              <a:buChar char="•"/>
            </a:pPr>
            <a:r>
              <a:rPr lang="en-US" sz="4000" spc="120" dirty="0" err="1">
                <a:solidFill>
                  <a:srgbClr val="E4D4C5"/>
                </a:solidFill>
                <a:latin typeface="Arial" panose="020B0604020202020204" pitchFamily="34" charset="0"/>
                <a:ea typeface="標楷體" panose="03000509000000000000" pitchFamily="65" charset="-120"/>
                <a:cs typeface="Arial" panose="020B0604020202020204" pitchFamily="34" charset="0"/>
              </a:rPr>
              <a:t>並同時</a:t>
            </a:r>
            <a:r>
              <a:rPr lang="en-US" sz="4000" spc="120" dirty="0" err="1">
                <a:solidFill>
                  <a:srgbClr val="FFDCA4"/>
                </a:solidFill>
                <a:latin typeface="Arial" panose="020B0604020202020204" pitchFamily="34" charset="0"/>
                <a:ea typeface="標楷體" panose="03000509000000000000" pitchFamily="65" charset="-120"/>
                <a:cs typeface="Arial" panose="020B0604020202020204" pitchFamily="34" charset="0"/>
              </a:rPr>
              <a:t>勾選</a:t>
            </a:r>
            <a:r>
              <a:rPr lang="en-US" sz="4000" spc="120" dirty="0" err="1">
                <a:solidFill>
                  <a:srgbClr val="E4D4C5"/>
                </a:solidFill>
                <a:latin typeface="Arial" panose="020B0604020202020204" pitchFamily="34" charset="0"/>
                <a:ea typeface="標楷體" panose="03000509000000000000" pitchFamily="65" charset="-120"/>
                <a:cs typeface="Arial" panose="020B0604020202020204" pitchFamily="34" charset="0"/>
              </a:rPr>
              <a:t>該門課之</a:t>
            </a:r>
            <a:r>
              <a:rPr lang="en-US" sz="4000" spc="120" dirty="0" err="1">
                <a:solidFill>
                  <a:srgbClr val="FFDCA4"/>
                </a:solidFill>
                <a:latin typeface="Arial" panose="020B0604020202020204" pitchFamily="34" charset="0"/>
                <a:ea typeface="標楷體" panose="03000509000000000000" pitchFamily="65" charset="-120"/>
                <a:cs typeface="Arial" panose="020B0604020202020204" pitchFamily="34" charset="0"/>
              </a:rPr>
              <a:t>學習重點</a:t>
            </a:r>
            <a:r>
              <a:rPr lang="en-US" sz="4000" spc="120" dirty="0">
                <a:solidFill>
                  <a:srgbClr val="FFDCA4"/>
                </a:solidFill>
                <a:latin typeface="Arial" panose="020B0604020202020204" pitchFamily="34" charset="0"/>
                <a:ea typeface="標楷體" panose="03000509000000000000" pitchFamily="65" charset="-120"/>
                <a:cs typeface="Arial" panose="020B0604020202020204" pitchFamily="34" charset="0"/>
              </a:rPr>
              <a:t>(</a:t>
            </a:r>
            <a:r>
              <a:rPr lang="en-US" sz="4000" spc="120" dirty="0" err="1">
                <a:solidFill>
                  <a:srgbClr val="FFDCA4"/>
                </a:solidFill>
                <a:latin typeface="Arial" panose="020B0604020202020204" pitchFamily="34" charset="0"/>
                <a:ea typeface="標楷體" panose="03000509000000000000" pitchFamily="65" charset="-120"/>
                <a:cs typeface="Arial" panose="020B0604020202020204" pitchFamily="34" charset="0"/>
              </a:rPr>
              <a:t>小項</a:t>
            </a:r>
            <a:r>
              <a:rPr lang="en-US" sz="4000" spc="120" dirty="0">
                <a:solidFill>
                  <a:srgbClr val="FFDCA4"/>
                </a:solidFill>
                <a:latin typeface="Arial" panose="020B0604020202020204" pitchFamily="34" charset="0"/>
                <a:ea typeface="標楷體" panose="03000509000000000000" pitchFamily="65" charset="-120"/>
                <a:cs typeface="Arial" panose="020B0604020202020204" pitchFamily="34" charset="0"/>
              </a:rPr>
              <a:t>)</a:t>
            </a:r>
          </a:p>
          <a:p>
            <a:pPr marL="863600" lvl="1" indent="-431800">
              <a:lnSpc>
                <a:spcPts val="4800"/>
              </a:lnSpc>
              <a:buFont typeface="Arial"/>
              <a:buChar char="•"/>
            </a:pPr>
            <a:r>
              <a:rPr lang="en-US" sz="4000" spc="120" dirty="0" err="1">
                <a:solidFill>
                  <a:srgbClr val="E4D4C5"/>
                </a:solidFill>
                <a:latin typeface="Arial" panose="020B0604020202020204" pitchFamily="34" charset="0"/>
                <a:ea typeface="標楷體" panose="03000509000000000000" pitchFamily="65" charset="-120"/>
                <a:cs typeface="Arial" panose="020B0604020202020204" pitchFamily="34" charset="0"/>
              </a:rPr>
              <a:t>若勾選小項，則大項為必定勾選，已勾選的項目會顯示</a:t>
            </a:r>
            <a:r>
              <a:rPr lang="en-US" sz="4000" spc="120" dirty="0" err="1">
                <a:solidFill>
                  <a:srgbClr val="FFDCA4"/>
                </a:solidFill>
                <a:latin typeface="Arial" panose="020B0604020202020204" pitchFamily="34" charset="0"/>
                <a:ea typeface="標楷體" panose="03000509000000000000" pitchFamily="65" charset="-120"/>
                <a:cs typeface="Arial" panose="020B0604020202020204" pitchFamily="34" charset="0"/>
              </a:rPr>
              <a:t>小花</a:t>
            </a:r>
            <a:endParaRPr lang="en-US" sz="4000" spc="120" dirty="0">
              <a:solidFill>
                <a:srgbClr val="FFDCA4"/>
              </a:solidFill>
              <a:latin typeface="Arial" panose="020B0604020202020204" pitchFamily="34" charset="0"/>
              <a:ea typeface="標楷體" panose="03000509000000000000" pitchFamily="65" charset="-120"/>
              <a:cs typeface="Arial" panose="020B0604020202020204" pitchFamily="34" charset="0"/>
            </a:endParaRPr>
          </a:p>
          <a:p>
            <a:pPr marL="863600" lvl="1" indent="-431800">
              <a:lnSpc>
                <a:spcPts val="4800"/>
              </a:lnSpc>
              <a:buFont typeface="Arial"/>
              <a:buChar char="•"/>
            </a:pPr>
            <a:r>
              <a:rPr lang="en-US" sz="4000" u="sng" spc="120" dirty="0" err="1">
                <a:solidFill>
                  <a:srgbClr val="E4D4C5"/>
                </a:solidFill>
                <a:latin typeface="Arial" panose="020B0604020202020204" pitchFamily="34" charset="0"/>
                <a:ea typeface="標楷體" panose="03000509000000000000" pitchFamily="65" charset="-120"/>
                <a:cs typeface="Arial" panose="020B0604020202020204" pitchFamily="34" charset="0"/>
              </a:rPr>
              <a:t>大學部、碩博班課程之學習重點大小項不同</a:t>
            </a:r>
            <a:endParaRPr lang="en-US" sz="4000" u="sng" spc="120" dirty="0">
              <a:solidFill>
                <a:srgbClr val="E4D4C5"/>
              </a:solidFill>
              <a:latin typeface="Arial" panose="020B0604020202020204" pitchFamily="34" charset="0"/>
              <a:ea typeface="標楷體" panose="03000509000000000000" pitchFamily="65" charset="-120"/>
              <a:cs typeface="Arial" panose="020B0604020202020204" pitchFamily="34" charset="0"/>
            </a:endParaRPr>
          </a:p>
          <a:p>
            <a:pPr marL="863600" lvl="1" indent="-431800">
              <a:lnSpc>
                <a:spcPts val="4800"/>
              </a:lnSpc>
              <a:buFont typeface="Arial"/>
              <a:buChar char="•"/>
            </a:pPr>
            <a:r>
              <a:rPr lang="en-US" sz="4000" spc="120" dirty="0">
                <a:solidFill>
                  <a:srgbClr val="FFDCA4"/>
                </a:solidFill>
                <a:latin typeface="Arial" panose="020B0604020202020204" pitchFamily="34" charset="0"/>
                <a:ea typeface="標楷體" panose="03000509000000000000" pitchFamily="65" charset="-120"/>
                <a:cs typeface="Arial" panose="020B0604020202020204" pitchFamily="34" charset="0"/>
              </a:rPr>
              <a:t>【</a:t>
            </a:r>
            <a:r>
              <a:rPr lang="en-US" sz="4000" spc="120" dirty="0" err="1">
                <a:solidFill>
                  <a:srgbClr val="FFDCA4"/>
                </a:solidFill>
                <a:latin typeface="Arial" panose="020B0604020202020204" pitchFamily="34" charset="0"/>
                <a:ea typeface="標楷體" panose="03000509000000000000" pitchFamily="65" charset="-120"/>
                <a:cs typeface="Arial" panose="020B0604020202020204" pitchFamily="34" charset="0"/>
              </a:rPr>
              <a:t>確定加入】</a:t>
            </a:r>
            <a:r>
              <a:rPr lang="en-US" sz="4000" spc="120" dirty="0" err="1">
                <a:solidFill>
                  <a:srgbClr val="E4D4C5"/>
                </a:solidFill>
                <a:latin typeface="Arial" panose="020B0604020202020204" pitchFamily="34" charset="0"/>
                <a:ea typeface="標楷體" panose="03000509000000000000" pitchFamily="65" charset="-120"/>
                <a:cs typeface="Arial" panose="020B0604020202020204" pitchFamily="34" charset="0"/>
              </a:rPr>
              <a:t>後，該課程之學習目標即顯示於右欄位</a:t>
            </a:r>
            <a:endParaRPr lang="en-US" sz="4000" spc="120" dirty="0">
              <a:solidFill>
                <a:srgbClr val="E4D4C5"/>
              </a:solidFill>
              <a:latin typeface="Arial" panose="020B0604020202020204" pitchFamily="34" charset="0"/>
              <a:ea typeface="標楷體" panose="03000509000000000000" pitchFamily="65" charset="-120"/>
              <a:cs typeface="Arial" panose="020B0604020202020204" pitchFamily="34" charset="0"/>
            </a:endParaRPr>
          </a:p>
        </p:txBody>
      </p:sp>
      <p:sp>
        <p:nvSpPr>
          <p:cNvPr id="8" name="TextBox 8"/>
          <p:cNvSpPr txBox="1"/>
          <p:nvPr/>
        </p:nvSpPr>
        <p:spPr>
          <a:xfrm>
            <a:off x="237639" y="600075"/>
            <a:ext cx="4675070" cy="1718419"/>
          </a:xfrm>
          <a:prstGeom prst="rect">
            <a:avLst/>
          </a:prstGeom>
        </p:spPr>
        <p:txBody>
          <a:bodyPr lIns="0" tIns="0" rIns="0" bIns="0" rtlCol="0" anchor="t">
            <a:spAutoFit/>
          </a:bodyPr>
          <a:lstStyle/>
          <a:p>
            <a:pPr>
              <a:lnSpc>
                <a:spcPts val="6719"/>
              </a:lnSpc>
            </a:pPr>
            <a:r>
              <a:rPr lang="en-US" sz="5600" spc="168" dirty="0" err="1">
                <a:solidFill>
                  <a:srgbClr val="FFFDFD"/>
                </a:solidFill>
                <a:latin typeface="Arial" panose="020B0604020202020204" pitchFamily="34" charset="0"/>
                <a:ea typeface="標楷體" panose="03000509000000000000" pitchFamily="65" charset="-120"/>
                <a:cs typeface="Arial" panose="020B0604020202020204" pitchFamily="34" charset="0"/>
              </a:rPr>
              <a:t>教師</a:t>
            </a:r>
            <a:r>
              <a:rPr lang="en-US" sz="5600" spc="168" dirty="0">
                <a:solidFill>
                  <a:srgbClr val="FFFDFD"/>
                </a:solidFill>
                <a:latin typeface="Arial" panose="020B0604020202020204" pitchFamily="34" charset="0"/>
                <a:ea typeface="標楷體" panose="03000509000000000000" pitchFamily="65" charset="-120"/>
                <a:cs typeface="Arial" panose="020B0604020202020204" pitchFamily="34" charset="0"/>
              </a:rPr>
              <a:t>/</a:t>
            </a:r>
            <a:r>
              <a:rPr lang="en-US" sz="5600" spc="168" dirty="0" err="1">
                <a:solidFill>
                  <a:srgbClr val="FFFDFD"/>
                </a:solidFill>
                <a:latin typeface="Arial" panose="020B0604020202020204" pitchFamily="34" charset="0"/>
                <a:ea typeface="標楷體" panose="03000509000000000000" pitchFamily="65" charset="-120"/>
                <a:cs typeface="Arial" panose="020B0604020202020204" pitchFamily="34" charset="0"/>
              </a:rPr>
              <a:t>助教帳號</a:t>
            </a:r>
            <a:endParaRPr lang="en-US" sz="5600" spc="168" dirty="0">
              <a:solidFill>
                <a:srgbClr val="FFFDFD"/>
              </a:solidFill>
              <a:latin typeface="Arial" panose="020B0604020202020204" pitchFamily="34" charset="0"/>
              <a:ea typeface="標楷體" panose="03000509000000000000" pitchFamily="65" charset="-120"/>
              <a:cs typeface="Arial" panose="020B0604020202020204" pitchFamily="34" charset="0"/>
            </a:endParaRPr>
          </a:p>
          <a:p>
            <a:pPr>
              <a:lnSpc>
                <a:spcPts val="6720"/>
              </a:lnSpc>
            </a:pPr>
            <a:r>
              <a:rPr lang="en-US" sz="5599" spc="167" dirty="0">
                <a:solidFill>
                  <a:srgbClr val="FFFDFD"/>
                </a:solidFill>
                <a:latin typeface="Arial" panose="020B0604020202020204" pitchFamily="34" charset="0"/>
                <a:ea typeface="標楷體" panose="03000509000000000000" pitchFamily="65" charset="-120"/>
                <a:cs typeface="Arial" panose="020B0604020202020204" pitchFamily="34" charset="0"/>
              </a:rPr>
              <a:t>-</a:t>
            </a:r>
            <a:r>
              <a:rPr lang="en-US" sz="5599" spc="167" dirty="0" err="1">
                <a:solidFill>
                  <a:srgbClr val="FFFDFD"/>
                </a:solidFill>
                <a:latin typeface="Arial" panose="020B0604020202020204" pitchFamily="34" charset="0"/>
                <a:ea typeface="標楷體" panose="03000509000000000000" pitchFamily="65" charset="-120"/>
                <a:cs typeface="Arial" panose="020B0604020202020204" pitchFamily="34" charset="0"/>
              </a:rPr>
              <a:t>課程目標</a:t>
            </a:r>
            <a:endParaRPr lang="en-US" sz="5599" spc="167" dirty="0">
              <a:solidFill>
                <a:srgbClr val="FFFDFD"/>
              </a:solidFill>
              <a:latin typeface="Arial" panose="020B0604020202020204" pitchFamily="34" charset="0"/>
              <a:ea typeface="標楷體" panose="03000509000000000000" pitchFamily="65" charset="-12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1204610" y="1144489"/>
            <a:ext cx="10710479" cy="47102"/>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1752600" y="2256446"/>
            <a:ext cx="14182015" cy="7907488"/>
          </a:xfrm>
          <a:prstGeom prst="rect">
            <a:avLst/>
          </a:prstGeom>
        </p:spPr>
      </p:pic>
      <p:grpSp>
        <p:nvGrpSpPr>
          <p:cNvPr id="4" name="Group 4"/>
          <p:cNvGrpSpPr/>
          <p:nvPr/>
        </p:nvGrpSpPr>
        <p:grpSpPr>
          <a:xfrm rot="-5400000">
            <a:off x="2202509" y="9034469"/>
            <a:ext cx="647700" cy="1857361"/>
            <a:chOff x="0" y="0"/>
            <a:chExt cx="914197" cy="2005619"/>
          </a:xfrm>
        </p:grpSpPr>
        <p:sp>
          <p:nvSpPr>
            <p:cNvPr id="5" name="Freeform 5"/>
            <p:cNvSpPr/>
            <p:nvPr/>
          </p:nvSpPr>
          <p:spPr>
            <a:xfrm>
              <a:off x="0" y="0"/>
              <a:ext cx="914197" cy="2005619"/>
            </a:xfrm>
            <a:custGeom>
              <a:avLst/>
              <a:gdLst/>
              <a:ahLst/>
              <a:cxnLst/>
              <a:rect l="l" t="t" r="r" b="b"/>
              <a:pathLst>
                <a:path w="914197" h="2005619">
                  <a:moveTo>
                    <a:pt x="914197" y="279400"/>
                  </a:moveTo>
                  <a:lnTo>
                    <a:pt x="914197" y="0"/>
                  </a:lnTo>
                  <a:lnTo>
                    <a:pt x="0" y="0"/>
                  </a:lnTo>
                  <a:lnTo>
                    <a:pt x="0" y="2005619"/>
                  </a:lnTo>
                  <a:lnTo>
                    <a:pt x="914197" y="2005619"/>
                  </a:lnTo>
                  <a:lnTo>
                    <a:pt x="914197" y="279400"/>
                  </a:lnTo>
                  <a:close/>
                  <a:moveTo>
                    <a:pt x="835457" y="279400"/>
                  </a:moveTo>
                  <a:lnTo>
                    <a:pt x="835457" y="1926879"/>
                  </a:lnTo>
                  <a:lnTo>
                    <a:pt x="78740" y="1926879"/>
                  </a:lnTo>
                  <a:lnTo>
                    <a:pt x="78740" y="78740"/>
                  </a:lnTo>
                  <a:lnTo>
                    <a:pt x="835457" y="78740"/>
                  </a:lnTo>
                  <a:lnTo>
                    <a:pt x="835457" y="279400"/>
                  </a:lnTo>
                  <a:close/>
                </a:path>
              </a:pathLst>
            </a:custGeom>
            <a:solidFill>
              <a:srgbClr val="B3140E"/>
            </a:solidFill>
          </p:spPr>
        </p:sp>
      </p:grpSp>
      <p:grpSp>
        <p:nvGrpSpPr>
          <p:cNvPr id="6" name="Group 6"/>
          <p:cNvGrpSpPr/>
          <p:nvPr/>
        </p:nvGrpSpPr>
        <p:grpSpPr>
          <a:xfrm rot="5400000">
            <a:off x="5274112" y="4921333"/>
            <a:ext cx="5583051" cy="3090883"/>
            <a:chOff x="0" y="0"/>
            <a:chExt cx="6266051" cy="3469004"/>
          </a:xfrm>
        </p:grpSpPr>
        <p:sp>
          <p:nvSpPr>
            <p:cNvPr id="7" name="Freeform 7"/>
            <p:cNvSpPr/>
            <p:nvPr/>
          </p:nvSpPr>
          <p:spPr>
            <a:xfrm>
              <a:off x="0" y="0"/>
              <a:ext cx="6266050" cy="3469004"/>
            </a:xfrm>
            <a:custGeom>
              <a:avLst/>
              <a:gdLst/>
              <a:ahLst/>
              <a:cxnLst/>
              <a:rect l="l" t="t" r="r" b="b"/>
              <a:pathLst>
                <a:path w="6266050" h="3469004">
                  <a:moveTo>
                    <a:pt x="6266050" y="279400"/>
                  </a:moveTo>
                  <a:lnTo>
                    <a:pt x="6266050" y="0"/>
                  </a:lnTo>
                  <a:lnTo>
                    <a:pt x="0" y="0"/>
                  </a:lnTo>
                  <a:lnTo>
                    <a:pt x="0" y="3469004"/>
                  </a:lnTo>
                  <a:lnTo>
                    <a:pt x="6266050" y="3469004"/>
                  </a:lnTo>
                  <a:lnTo>
                    <a:pt x="6266050" y="279400"/>
                  </a:lnTo>
                  <a:close/>
                  <a:moveTo>
                    <a:pt x="6187311" y="279400"/>
                  </a:moveTo>
                  <a:lnTo>
                    <a:pt x="6187311" y="3390264"/>
                  </a:lnTo>
                  <a:lnTo>
                    <a:pt x="78740" y="3390264"/>
                  </a:lnTo>
                  <a:lnTo>
                    <a:pt x="78740" y="78740"/>
                  </a:lnTo>
                  <a:lnTo>
                    <a:pt x="6187311" y="78740"/>
                  </a:lnTo>
                  <a:lnTo>
                    <a:pt x="6187311" y="279400"/>
                  </a:lnTo>
                  <a:close/>
                </a:path>
              </a:pathLst>
            </a:custGeom>
            <a:solidFill>
              <a:srgbClr val="B3140E"/>
            </a:solidFill>
          </p:spPr>
        </p:sp>
      </p:grpSp>
      <p:sp>
        <p:nvSpPr>
          <p:cNvPr id="8" name="TextBox 8"/>
          <p:cNvSpPr txBox="1"/>
          <p:nvPr/>
        </p:nvSpPr>
        <p:spPr>
          <a:xfrm>
            <a:off x="3455038" y="1239216"/>
            <a:ext cx="14390891" cy="958215"/>
          </a:xfrm>
          <a:prstGeom prst="rect">
            <a:avLst/>
          </a:prstGeom>
        </p:spPr>
        <p:txBody>
          <a:bodyPr lIns="0" tIns="0" rIns="0" bIns="0" rtlCol="0" anchor="t">
            <a:spAutoFit/>
          </a:bodyPr>
          <a:lstStyle/>
          <a:p>
            <a:pPr marL="777240" lvl="1" indent="-388620">
              <a:lnSpc>
                <a:spcPts val="3600"/>
              </a:lnSpc>
              <a:buFont typeface="Arial"/>
              <a:buChar char="•"/>
            </a:pPr>
            <a:r>
              <a:rPr lang="en-US" sz="3600" spc="179">
                <a:solidFill>
                  <a:srgbClr val="4D4A46"/>
                </a:solidFill>
                <a:latin typeface="Arial" panose="020B0604020202020204" pitchFamily="34" charset="0"/>
                <a:ea typeface="標楷體" panose="03000509000000000000" pitchFamily="65" charset="-120"/>
                <a:cs typeface="Arial" panose="020B0604020202020204" pitchFamily="34" charset="0"/>
              </a:rPr>
              <a:t>依據課程大綱設定之Grading Policy 填入相對應權重</a:t>
            </a:r>
          </a:p>
          <a:p>
            <a:pPr marL="777240" lvl="1" indent="-388620">
              <a:lnSpc>
                <a:spcPts val="3600"/>
              </a:lnSpc>
              <a:buFont typeface="Arial"/>
              <a:buChar char="•"/>
            </a:pPr>
            <a:r>
              <a:rPr lang="en-US" sz="3600" spc="179">
                <a:solidFill>
                  <a:srgbClr val="4D4A46"/>
                </a:solidFill>
                <a:latin typeface="Arial" panose="020B0604020202020204" pitchFamily="34" charset="0"/>
                <a:ea typeface="標楷體" panose="03000509000000000000" pitchFamily="65" charset="-120"/>
                <a:cs typeface="Arial" panose="020B0604020202020204" pitchFamily="34" charset="0"/>
              </a:rPr>
              <a:t>將會自動確認各直列的總合是否為100%，每一橫列則不可皆為0</a:t>
            </a:r>
          </a:p>
        </p:txBody>
      </p:sp>
      <p:sp>
        <p:nvSpPr>
          <p:cNvPr id="9" name="TextBox 9"/>
          <p:cNvSpPr txBox="1"/>
          <p:nvPr/>
        </p:nvSpPr>
        <p:spPr>
          <a:xfrm>
            <a:off x="185805" y="1365163"/>
            <a:ext cx="3852795" cy="641201"/>
          </a:xfrm>
          <a:prstGeom prst="rect">
            <a:avLst/>
          </a:prstGeom>
        </p:spPr>
        <p:txBody>
          <a:bodyPr wrap="square" lIns="0" tIns="0" rIns="0" bIns="0" rtlCol="0" anchor="t">
            <a:spAutoFit/>
          </a:bodyPr>
          <a:lstStyle/>
          <a:p>
            <a:pPr>
              <a:lnSpc>
                <a:spcPts val="5040"/>
              </a:lnSpc>
            </a:pPr>
            <a:r>
              <a:rPr lang="en-US" sz="4200" spc="126"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4200" spc="126" dirty="0" err="1">
                <a:solidFill>
                  <a:srgbClr val="4D4A46"/>
                </a:solidFill>
                <a:latin typeface="Arial" panose="020B0604020202020204" pitchFamily="34" charset="0"/>
                <a:ea typeface="標楷體" panose="03000509000000000000" pitchFamily="65" charset="-120"/>
                <a:cs typeface="Arial" panose="020B0604020202020204" pitchFamily="34" charset="0"/>
              </a:rPr>
              <a:t>成績表權重</a:t>
            </a:r>
            <a:r>
              <a:rPr lang="en-US" sz="4200" spc="126" dirty="0">
                <a:solidFill>
                  <a:srgbClr val="4D4A46"/>
                </a:solidFill>
                <a:latin typeface="Arial" panose="020B0604020202020204" pitchFamily="34" charset="0"/>
                <a:ea typeface="標楷體" panose="03000509000000000000" pitchFamily="65" charset="-120"/>
                <a:cs typeface="Arial" panose="020B0604020202020204" pitchFamily="34" charset="0"/>
              </a:rPr>
              <a:t>】</a:t>
            </a:r>
          </a:p>
        </p:txBody>
      </p:sp>
      <p:sp>
        <p:nvSpPr>
          <p:cNvPr id="10" name="TextBox 10"/>
          <p:cNvSpPr txBox="1"/>
          <p:nvPr/>
        </p:nvSpPr>
        <p:spPr>
          <a:xfrm>
            <a:off x="557545" y="282044"/>
            <a:ext cx="8738855" cy="859210"/>
          </a:xfrm>
          <a:prstGeom prst="rect">
            <a:avLst/>
          </a:prstGeom>
        </p:spPr>
        <p:txBody>
          <a:bodyPr wrap="square" lIns="0" tIns="0" rIns="0" bIns="0" rtlCol="0" anchor="t">
            <a:spAutoFit/>
          </a:bodyPr>
          <a:lstStyle/>
          <a:p>
            <a:pPr>
              <a:lnSpc>
                <a:spcPts val="6720"/>
              </a:lnSpc>
            </a:pPr>
            <a:r>
              <a:rPr lang="en-US" sz="5600" spc="168" dirty="0" err="1">
                <a:solidFill>
                  <a:srgbClr val="4D4A46"/>
                </a:solidFill>
                <a:latin typeface="Arial" panose="020B0604020202020204" pitchFamily="34" charset="0"/>
                <a:ea typeface="標楷體" panose="03000509000000000000" pitchFamily="65" charset="-120"/>
                <a:cs typeface="Arial" panose="020B0604020202020204" pitchFamily="34" charset="0"/>
              </a:rPr>
              <a:t>教師</a:t>
            </a:r>
            <a:r>
              <a:rPr lang="en-US" sz="5600" spc="168"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5600" spc="168" dirty="0" err="1">
                <a:solidFill>
                  <a:srgbClr val="4D4A46"/>
                </a:solidFill>
                <a:latin typeface="Arial" panose="020B0604020202020204" pitchFamily="34" charset="0"/>
                <a:ea typeface="標楷體" panose="03000509000000000000" pitchFamily="65" charset="-120"/>
                <a:cs typeface="Arial" panose="020B0604020202020204" pitchFamily="34" charset="0"/>
              </a:rPr>
              <a:t>助教帳號-成績表權重</a:t>
            </a:r>
            <a:endParaRPr lang="en-US" sz="5600" spc="168"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nvGrpSpPr>
          <p:cNvPr id="11" name="Group 11"/>
          <p:cNvGrpSpPr/>
          <p:nvPr/>
        </p:nvGrpSpPr>
        <p:grpSpPr>
          <a:xfrm>
            <a:off x="2043166" y="3096436"/>
            <a:ext cx="11825234" cy="455748"/>
            <a:chOff x="0" y="0"/>
            <a:chExt cx="10343666" cy="824802"/>
          </a:xfrm>
        </p:grpSpPr>
        <p:sp>
          <p:nvSpPr>
            <p:cNvPr id="12" name="AutoShape 12"/>
            <p:cNvSpPr/>
            <p:nvPr/>
          </p:nvSpPr>
          <p:spPr>
            <a:xfrm>
              <a:off x="0" y="0"/>
              <a:ext cx="10318239" cy="62802"/>
            </a:xfrm>
            <a:prstGeom prst="rect">
              <a:avLst/>
            </a:prstGeom>
            <a:solidFill>
              <a:srgbClr val="B3140E"/>
            </a:solidFill>
          </p:spPr>
        </p:sp>
        <p:sp>
          <p:nvSpPr>
            <p:cNvPr id="13" name="AutoShape 13"/>
            <p:cNvSpPr/>
            <p:nvPr/>
          </p:nvSpPr>
          <p:spPr>
            <a:xfrm>
              <a:off x="0" y="762000"/>
              <a:ext cx="10318239" cy="62802"/>
            </a:xfrm>
            <a:prstGeom prst="rect">
              <a:avLst/>
            </a:prstGeom>
            <a:solidFill>
              <a:srgbClr val="B3140E"/>
            </a:solidFill>
          </p:spPr>
        </p:sp>
        <p:sp>
          <p:nvSpPr>
            <p:cNvPr id="14" name="AutoShape 14"/>
            <p:cNvSpPr/>
            <p:nvPr/>
          </p:nvSpPr>
          <p:spPr>
            <a:xfrm rot="-5400000">
              <a:off x="9905838" y="386973"/>
              <a:ext cx="824802" cy="50855"/>
            </a:xfrm>
            <a:prstGeom prst="rect">
              <a:avLst/>
            </a:prstGeom>
            <a:solidFill>
              <a:srgbClr val="B3140E"/>
            </a:solidFill>
          </p:spPr>
        </p:sp>
        <p:sp>
          <p:nvSpPr>
            <p:cNvPr id="15" name="AutoShape 15"/>
            <p:cNvSpPr/>
            <p:nvPr/>
          </p:nvSpPr>
          <p:spPr>
            <a:xfrm rot="-5400000">
              <a:off x="-386973" y="386973"/>
              <a:ext cx="824802" cy="50855"/>
            </a:xfrm>
            <a:prstGeom prst="rect">
              <a:avLst/>
            </a:prstGeom>
            <a:solidFill>
              <a:srgbClr val="B3140E"/>
            </a:solidFill>
          </p:spPr>
        </p:sp>
      </p:grpSp>
      <p:sp>
        <p:nvSpPr>
          <p:cNvPr id="16" name="AutoShape 16"/>
          <p:cNvSpPr/>
          <p:nvPr/>
        </p:nvSpPr>
        <p:spPr>
          <a:xfrm>
            <a:off x="6646032" y="4307025"/>
            <a:ext cx="9043614" cy="72243"/>
          </a:xfrm>
          <a:prstGeom prst="rect">
            <a:avLst/>
          </a:prstGeom>
          <a:solidFill>
            <a:srgbClr val="B3140E"/>
          </a:solidFill>
        </p:spPr>
      </p:sp>
      <p:sp>
        <p:nvSpPr>
          <p:cNvPr id="17" name="AutoShape 17"/>
          <p:cNvSpPr/>
          <p:nvPr/>
        </p:nvSpPr>
        <p:spPr>
          <a:xfrm>
            <a:off x="6655567" y="4872175"/>
            <a:ext cx="9015008" cy="85906"/>
          </a:xfrm>
          <a:prstGeom prst="rect">
            <a:avLst/>
          </a:prstGeom>
          <a:solidFill>
            <a:srgbClr val="B3140E"/>
          </a:solidFill>
        </p:spPr>
      </p:sp>
      <p:sp>
        <p:nvSpPr>
          <p:cNvPr id="18" name="AutoShape 18"/>
          <p:cNvSpPr/>
          <p:nvPr/>
        </p:nvSpPr>
        <p:spPr>
          <a:xfrm rot="-5400000">
            <a:off x="15412185" y="4618587"/>
            <a:ext cx="516780" cy="38142"/>
          </a:xfrm>
          <a:prstGeom prst="rect">
            <a:avLst/>
          </a:prstGeom>
          <a:solidFill>
            <a:srgbClr val="B3140E"/>
          </a:solidFill>
        </p:spPr>
      </p:sp>
      <p:sp>
        <p:nvSpPr>
          <p:cNvPr id="19" name="AutoShape 19"/>
          <p:cNvSpPr/>
          <p:nvPr/>
        </p:nvSpPr>
        <p:spPr>
          <a:xfrm rot="-5400000">
            <a:off x="6382308" y="4616405"/>
            <a:ext cx="614935" cy="68417"/>
          </a:xfrm>
          <a:prstGeom prst="rect">
            <a:avLst/>
          </a:prstGeom>
          <a:solidFill>
            <a:srgbClr val="B3140E"/>
          </a:solidFill>
        </p:spPr>
      </p:sp>
      <p:grpSp>
        <p:nvGrpSpPr>
          <p:cNvPr id="20" name="Group 20"/>
          <p:cNvGrpSpPr/>
          <p:nvPr/>
        </p:nvGrpSpPr>
        <p:grpSpPr>
          <a:xfrm>
            <a:off x="5399762" y="2244004"/>
            <a:ext cx="1120433" cy="562461"/>
            <a:chOff x="0" y="0"/>
            <a:chExt cx="1493911" cy="749948"/>
          </a:xfrm>
        </p:grpSpPr>
        <p:sp>
          <p:nvSpPr>
            <p:cNvPr id="21" name="AutoShape 21"/>
            <p:cNvSpPr/>
            <p:nvPr/>
          </p:nvSpPr>
          <p:spPr>
            <a:xfrm>
              <a:off x="4168" y="0"/>
              <a:ext cx="1489744" cy="78687"/>
            </a:xfrm>
            <a:prstGeom prst="rect">
              <a:avLst/>
            </a:prstGeom>
            <a:solidFill>
              <a:srgbClr val="B3140E"/>
            </a:solidFill>
          </p:spPr>
        </p:sp>
        <p:sp>
          <p:nvSpPr>
            <p:cNvPr id="22" name="AutoShape 22"/>
            <p:cNvSpPr/>
            <p:nvPr/>
          </p:nvSpPr>
          <p:spPr>
            <a:xfrm>
              <a:off x="0" y="673100"/>
              <a:ext cx="1493911" cy="76848"/>
            </a:xfrm>
            <a:prstGeom prst="rect">
              <a:avLst/>
            </a:prstGeom>
            <a:solidFill>
              <a:srgbClr val="B3140E"/>
            </a:solidFill>
          </p:spPr>
        </p:sp>
        <p:sp>
          <p:nvSpPr>
            <p:cNvPr id="23" name="AutoShape 23"/>
            <p:cNvSpPr/>
            <p:nvPr/>
          </p:nvSpPr>
          <p:spPr>
            <a:xfrm rot="-5400000">
              <a:off x="-335984" y="340152"/>
              <a:ext cx="749948" cy="69644"/>
            </a:xfrm>
            <a:prstGeom prst="rect">
              <a:avLst/>
            </a:prstGeom>
            <a:solidFill>
              <a:srgbClr val="B3140E"/>
            </a:solidFill>
          </p:spPr>
        </p:sp>
        <p:sp>
          <p:nvSpPr>
            <p:cNvPr id="24" name="AutoShape 24"/>
            <p:cNvSpPr/>
            <p:nvPr/>
          </p:nvSpPr>
          <p:spPr>
            <a:xfrm rot="-5400000">
              <a:off x="1084115" y="340152"/>
              <a:ext cx="749948" cy="69644"/>
            </a:xfrm>
            <a:prstGeom prst="rect">
              <a:avLst/>
            </a:prstGeom>
            <a:solidFill>
              <a:srgbClr val="B3140E"/>
            </a:solid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1204610" y="1144489"/>
            <a:ext cx="10710479" cy="47102"/>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685800" y="1662344"/>
            <a:ext cx="16230600" cy="645253"/>
          </a:xfrm>
          <a:prstGeom prst="rect">
            <a:avLst/>
          </a:prstGeom>
        </p:spPr>
      </p:pic>
      <p:grpSp>
        <p:nvGrpSpPr>
          <p:cNvPr id="4" name="Group 4"/>
          <p:cNvGrpSpPr/>
          <p:nvPr/>
        </p:nvGrpSpPr>
        <p:grpSpPr>
          <a:xfrm rot="-5400000">
            <a:off x="6869608" y="1212249"/>
            <a:ext cx="846618" cy="1545441"/>
            <a:chOff x="0" y="0"/>
            <a:chExt cx="914197" cy="1668801"/>
          </a:xfrm>
        </p:grpSpPr>
        <p:sp>
          <p:nvSpPr>
            <p:cNvPr id="5" name="Freeform 5"/>
            <p:cNvSpPr/>
            <p:nvPr/>
          </p:nvSpPr>
          <p:spPr>
            <a:xfrm>
              <a:off x="0" y="0"/>
              <a:ext cx="914197" cy="1668801"/>
            </a:xfrm>
            <a:custGeom>
              <a:avLst/>
              <a:gdLst/>
              <a:ahLst/>
              <a:cxnLst/>
              <a:rect l="l" t="t" r="r" b="b"/>
              <a:pathLst>
                <a:path w="914197" h="1668801">
                  <a:moveTo>
                    <a:pt x="914197" y="279400"/>
                  </a:moveTo>
                  <a:lnTo>
                    <a:pt x="914197" y="0"/>
                  </a:lnTo>
                  <a:lnTo>
                    <a:pt x="0" y="0"/>
                  </a:lnTo>
                  <a:lnTo>
                    <a:pt x="0" y="1668801"/>
                  </a:lnTo>
                  <a:lnTo>
                    <a:pt x="914197" y="1668801"/>
                  </a:lnTo>
                  <a:lnTo>
                    <a:pt x="914197" y="279400"/>
                  </a:lnTo>
                  <a:close/>
                  <a:moveTo>
                    <a:pt x="835457" y="279400"/>
                  </a:moveTo>
                  <a:lnTo>
                    <a:pt x="835457" y="1590061"/>
                  </a:lnTo>
                  <a:lnTo>
                    <a:pt x="78740" y="1590061"/>
                  </a:lnTo>
                  <a:lnTo>
                    <a:pt x="78740" y="78740"/>
                  </a:lnTo>
                  <a:lnTo>
                    <a:pt x="835457" y="78740"/>
                  </a:lnTo>
                  <a:lnTo>
                    <a:pt x="835457" y="279400"/>
                  </a:lnTo>
                  <a:close/>
                </a:path>
              </a:pathLst>
            </a:custGeom>
            <a:solidFill>
              <a:srgbClr val="B3140E"/>
            </a:solidFill>
          </p:spPr>
        </p:sp>
      </p:grpSp>
      <p:pic>
        <p:nvPicPr>
          <p:cNvPr id="6" name="Picture 6"/>
          <p:cNvPicPr>
            <a:picLocks noChangeAspect="1"/>
          </p:cNvPicPr>
          <p:nvPr/>
        </p:nvPicPr>
        <p:blipFill>
          <a:blip r:embed="rId4"/>
          <a:srcRect/>
          <a:stretch>
            <a:fillRect/>
          </a:stretch>
        </p:blipFill>
        <p:spPr>
          <a:xfrm>
            <a:off x="685800" y="2521644"/>
            <a:ext cx="14651372" cy="7536756"/>
          </a:xfrm>
          <a:prstGeom prst="rect">
            <a:avLst/>
          </a:prstGeom>
        </p:spPr>
      </p:pic>
      <p:grpSp>
        <p:nvGrpSpPr>
          <p:cNvPr id="7" name="Group 7"/>
          <p:cNvGrpSpPr/>
          <p:nvPr/>
        </p:nvGrpSpPr>
        <p:grpSpPr>
          <a:xfrm rot="5400000">
            <a:off x="3140512" y="2559133"/>
            <a:ext cx="4725801" cy="9244033"/>
            <a:chOff x="0" y="0"/>
            <a:chExt cx="5303930" cy="10374896"/>
          </a:xfrm>
        </p:grpSpPr>
        <p:sp>
          <p:nvSpPr>
            <p:cNvPr id="8" name="Freeform 8"/>
            <p:cNvSpPr/>
            <p:nvPr/>
          </p:nvSpPr>
          <p:spPr>
            <a:xfrm>
              <a:off x="0" y="0"/>
              <a:ext cx="5303929" cy="10374896"/>
            </a:xfrm>
            <a:custGeom>
              <a:avLst/>
              <a:gdLst/>
              <a:ahLst/>
              <a:cxnLst/>
              <a:rect l="l" t="t" r="r" b="b"/>
              <a:pathLst>
                <a:path w="5303929" h="10374896">
                  <a:moveTo>
                    <a:pt x="5303929" y="279400"/>
                  </a:moveTo>
                  <a:lnTo>
                    <a:pt x="5303929" y="0"/>
                  </a:lnTo>
                  <a:lnTo>
                    <a:pt x="0" y="0"/>
                  </a:lnTo>
                  <a:lnTo>
                    <a:pt x="0" y="10374896"/>
                  </a:lnTo>
                  <a:lnTo>
                    <a:pt x="5303929" y="10374896"/>
                  </a:lnTo>
                  <a:lnTo>
                    <a:pt x="5303929" y="279400"/>
                  </a:lnTo>
                  <a:close/>
                  <a:moveTo>
                    <a:pt x="5225190" y="279400"/>
                  </a:moveTo>
                  <a:lnTo>
                    <a:pt x="5225190" y="10296156"/>
                  </a:lnTo>
                  <a:lnTo>
                    <a:pt x="78740" y="10296156"/>
                  </a:lnTo>
                  <a:lnTo>
                    <a:pt x="78740" y="78740"/>
                  </a:lnTo>
                  <a:lnTo>
                    <a:pt x="5225190" y="78740"/>
                  </a:lnTo>
                  <a:lnTo>
                    <a:pt x="5225190" y="279400"/>
                  </a:lnTo>
                  <a:close/>
                </a:path>
              </a:pathLst>
            </a:custGeom>
            <a:solidFill>
              <a:srgbClr val="B3140E"/>
            </a:solidFill>
          </p:spPr>
        </p:sp>
      </p:grpSp>
      <p:sp>
        <p:nvSpPr>
          <p:cNvPr id="9" name="TextBox 9"/>
          <p:cNvSpPr txBox="1"/>
          <p:nvPr/>
        </p:nvSpPr>
        <p:spPr>
          <a:xfrm>
            <a:off x="557546" y="282044"/>
            <a:ext cx="7900654" cy="859210"/>
          </a:xfrm>
          <a:prstGeom prst="rect">
            <a:avLst/>
          </a:prstGeom>
        </p:spPr>
        <p:txBody>
          <a:bodyPr wrap="square" lIns="0" tIns="0" rIns="0" bIns="0" rtlCol="0" anchor="t">
            <a:spAutoFit/>
          </a:bodyPr>
          <a:lstStyle/>
          <a:p>
            <a:pPr>
              <a:lnSpc>
                <a:spcPts val="6720"/>
              </a:lnSpc>
            </a:pPr>
            <a:r>
              <a:rPr lang="en-US" sz="5600" spc="168" dirty="0" err="1">
                <a:solidFill>
                  <a:srgbClr val="4D4A46"/>
                </a:solidFill>
                <a:latin typeface="Arial" panose="020B0604020202020204" pitchFamily="34" charset="0"/>
                <a:ea typeface="標楷體" panose="03000509000000000000" pitchFamily="65" charset="-120"/>
                <a:cs typeface="Arial" panose="020B0604020202020204" pitchFamily="34" charset="0"/>
              </a:rPr>
              <a:t>教師</a:t>
            </a:r>
            <a:r>
              <a:rPr lang="en-US" sz="5600" spc="168"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5600" spc="168" dirty="0" err="1">
                <a:solidFill>
                  <a:srgbClr val="4D4A46"/>
                </a:solidFill>
                <a:latin typeface="Arial" panose="020B0604020202020204" pitchFamily="34" charset="0"/>
                <a:ea typeface="標楷體" panose="03000509000000000000" pitchFamily="65" charset="-120"/>
                <a:cs typeface="Arial" panose="020B0604020202020204" pitchFamily="34" charset="0"/>
              </a:rPr>
              <a:t>助教帳號-修課名單</a:t>
            </a:r>
            <a:endParaRPr lang="en-US" sz="5600" spc="168"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nvGrpSpPr>
          <p:cNvPr id="10" name="Group 10"/>
          <p:cNvGrpSpPr/>
          <p:nvPr/>
        </p:nvGrpSpPr>
        <p:grpSpPr>
          <a:xfrm>
            <a:off x="7089234" y="3973867"/>
            <a:ext cx="8146985" cy="769441"/>
            <a:chOff x="0" y="-166931"/>
            <a:chExt cx="10862648" cy="1025921"/>
          </a:xfrm>
        </p:grpSpPr>
        <p:sp>
          <p:nvSpPr>
            <p:cNvPr id="11" name="AutoShape 11"/>
            <p:cNvSpPr/>
            <p:nvPr/>
          </p:nvSpPr>
          <p:spPr>
            <a:xfrm>
              <a:off x="0" y="0"/>
              <a:ext cx="10461289" cy="781111"/>
            </a:xfrm>
            <a:prstGeom prst="rect">
              <a:avLst/>
            </a:prstGeom>
            <a:solidFill>
              <a:srgbClr val="E5D6C4"/>
            </a:solidFill>
          </p:spPr>
        </p:sp>
        <p:sp>
          <p:nvSpPr>
            <p:cNvPr id="12" name="TextBox 12"/>
            <p:cNvSpPr txBox="1"/>
            <p:nvPr/>
          </p:nvSpPr>
          <p:spPr>
            <a:xfrm>
              <a:off x="122599" y="-166931"/>
              <a:ext cx="10740049" cy="1025921"/>
            </a:xfrm>
            <a:prstGeom prst="rect">
              <a:avLst/>
            </a:prstGeom>
          </p:spPr>
          <p:txBody>
            <a:bodyPr wrap="square" lIns="0" tIns="0" rIns="0" bIns="0" rtlCol="0" anchor="t">
              <a:spAutoFit/>
            </a:bodyPr>
            <a:lstStyle/>
            <a:p>
              <a:pPr algn="just">
                <a:lnSpc>
                  <a:spcPts val="6018"/>
                </a:lnSpc>
              </a:pPr>
              <a:r>
                <a:rPr lang="en-US" sz="3715" spc="334" dirty="0" err="1">
                  <a:solidFill>
                    <a:srgbClr val="545454"/>
                  </a:solidFill>
                  <a:latin typeface="Arial" panose="020B0604020202020204" pitchFamily="34" charset="0"/>
                  <a:ea typeface="標楷體" panose="03000509000000000000" pitchFamily="65" charset="-120"/>
                  <a:cs typeface="Arial" panose="020B0604020202020204" pitchFamily="34" charset="0"/>
                </a:rPr>
                <a:t>輸入學生資訊</a:t>
              </a:r>
              <a:r>
                <a:rPr lang="en-US" sz="3715" spc="334" dirty="0">
                  <a:solidFill>
                    <a:srgbClr val="545454"/>
                  </a:solidFill>
                  <a:latin typeface="Arial" panose="020B0604020202020204" pitchFamily="34" charset="0"/>
                  <a:ea typeface="標楷體" panose="03000509000000000000" pitchFamily="65" charset="-120"/>
                  <a:cs typeface="Arial" panose="020B0604020202020204" pitchFamily="34" charset="0"/>
                </a:rPr>
                <a:t>　 </a:t>
              </a:r>
              <a:r>
                <a:rPr lang="en-US" sz="3715" spc="334" dirty="0" err="1">
                  <a:solidFill>
                    <a:srgbClr val="545454"/>
                  </a:solidFill>
                  <a:latin typeface="Arial" panose="020B0604020202020204" pitchFamily="34" charset="0"/>
                  <a:ea typeface="標楷體" panose="03000509000000000000" pitchFamily="65" charset="-120"/>
                  <a:cs typeface="Arial" panose="020B0604020202020204" pitchFamily="34" charset="0"/>
                </a:rPr>
                <a:t>存檔</a:t>
              </a:r>
              <a:r>
                <a:rPr lang="en-US" sz="3715" spc="334" dirty="0">
                  <a:solidFill>
                    <a:srgbClr val="545454"/>
                  </a:solidFill>
                  <a:latin typeface="Arial" panose="020B0604020202020204" pitchFamily="34" charset="0"/>
                  <a:ea typeface="標楷體" panose="03000509000000000000" pitchFamily="65" charset="-120"/>
                  <a:cs typeface="Arial" panose="020B0604020202020204" pitchFamily="34" charset="0"/>
                </a:rPr>
                <a:t>　 </a:t>
              </a:r>
              <a:r>
                <a:rPr lang="en-US" sz="3715" spc="334" dirty="0" err="1">
                  <a:solidFill>
                    <a:srgbClr val="545454"/>
                  </a:solidFill>
                  <a:latin typeface="Arial" panose="020B0604020202020204" pitchFamily="34" charset="0"/>
                  <a:ea typeface="標楷體" panose="03000509000000000000" pitchFamily="65" charset="-120"/>
                  <a:cs typeface="Arial" panose="020B0604020202020204" pitchFamily="34" charset="0"/>
                </a:rPr>
                <a:t>匯入檔案</a:t>
              </a:r>
              <a:endParaRPr lang="en-US" sz="3715" spc="334" dirty="0">
                <a:solidFill>
                  <a:srgbClr val="545454"/>
                </a:solidFill>
                <a:latin typeface="Arial" panose="020B0604020202020204" pitchFamily="34" charset="0"/>
                <a:ea typeface="標楷體" panose="03000509000000000000" pitchFamily="65" charset="-120"/>
                <a:cs typeface="Arial" panose="020B0604020202020204" pitchFamily="34" charset="0"/>
              </a:endParaRPr>
            </a:p>
          </p:txBody>
        </p:sp>
        <p:pic>
          <p:nvPicPr>
            <p:cNvPr id="13" name="Picture 13"/>
            <p:cNvPicPr>
              <a:picLocks noChangeAspect="1"/>
            </p:cNvPicPr>
            <p:nvPr/>
          </p:nvPicPr>
          <p:blipFill>
            <a:blip r:embed="rId5"/>
            <a:srcRect/>
            <a:stretch>
              <a:fillRect/>
            </a:stretch>
          </p:blipFill>
          <p:spPr>
            <a:xfrm>
              <a:off x="4356499" y="59085"/>
              <a:ext cx="662940" cy="662940"/>
            </a:xfrm>
            <a:prstGeom prst="rect">
              <a:avLst/>
            </a:prstGeom>
          </p:spPr>
        </p:pic>
        <p:pic>
          <p:nvPicPr>
            <p:cNvPr id="14" name="Picture 14"/>
            <p:cNvPicPr>
              <a:picLocks noChangeAspect="1"/>
            </p:cNvPicPr>
            <p:nvPr/>
          </p:nvPicPr>
          <p:blipFill>
            <a:blip r:embed="rId5"/>
            <a:srcRect/>
            <a:stretch>
              <a:fillRect/>
            </a:stretch>
          </p:blipFill>
          <p:spPr>
            <a:xfrm>
              <a:off x="6737906" y="66344"/>
              <a:ext cx="662940" cy="662940"/>
            </a:xfrm>
            <a:prstGeom prst="rect">
              <a:avLst/>
            </a:prstGeom>
          </p:spPr>
        </p:pic>
      </p:grpSp>
      <p:sp>
        <p:nvSpPr>
          <p:cNvPr id="15" name="AutoShape 15"/>
          <p:cNvSpPr/>
          <p:nvPr/>
        </p:nvSpPr>
        <p:spPr>
          <a:xfrm>
            <a:off x="10385500" y="5574476"/>
            <a:ext cx="4802822" cy="2359221"/>
          </a:xfrm>
          <a:prstGeom prst="rect">
            <a:avLst/>
          </a:prstGeom>
          <a:solidFill>
            <a:srgbClr val="E5D6C4"/>
          </a:solidFill>
        </p:spPr>
      </p:sp>
      <p:sp>
        <p:nvSpPr>
          <p:cNvPr id="16" name="TextBox 16"/>
          <p:cNvSpPr txBox="1"/>
          <p:nvPr/>
        </p:nvSpPr>
        <p:spPr>
          <a:xfrm>
            <a:off x="10633277" y="5574476"/>
            <a:ext cx="4602942" cy="2213170"/>
          </a:xfrm>
          <a:prstGeom prst="rect">
            <a:avLst/>
          </a:prstGeom>
        </p:spPr>
        <p:txBody>
          <a:bodyPr wrap="square" lIns="0" tIns="0" rIns="0" bIns="0" rtlCol="0" anchor="t">
            <a:spAutoFit/>
          </a:bodyPr>
          <a:lstStyle/>
          <a:p>
            <a:pPr algn="just">
              <a:lnSpc>
                <a:spcPts val="6018"/>
              </a:lnSpc>
            </a:pPr>
            <a:r>
              <a:rPr lang="en-US" sz="3600" spc="334" dirty="0" err="1">
                <a:solidFill>
                  <a:srgbClr val="545454"/>
                </a:solidFill>
                <a:latin typeface="Arial" panose="020B0604020202020204" pitchFamily="34" charset="0"/>
                <a:ea typeface="標楷體" panose="03000509000000000000" pitchFamily="65" charset="-120"/>
                <a:cs typeface="Arial" panose="020B0604020202020204" pitchFamily="34" charset="0"/>
              </a:rPr>
              <a:t>注意</a:t>
            </a:r>
            <a:r>
              <a:rPr lang="en-US" sz="3600" spc="334" dirty="0">
                <a:solidFill>
                  <a:srgbClr val="545454"/>
                </a:solidFill>
                <a:latin typeface="Arial" panose="020B0604020202020204" pitchFamily="34" charset="0"/>
                <a:ea typeface="標楷體" panose="03000509000000000000" pitchFamily="65" charset="-120"/>
                <a:cs typeface="Arial" panose="020B0604020202020204" pitchFamily="34" charset="0"/>
              </a:rPr>
              <a:t>！</a:t>
            </a:r>
          </a:p>
          <a:p>
            <a:pPr algn="just">
              <a:lnSpc>
                <a:spcPts val="6018"/>
              </a:lnSpc>
            </a:pPr>
            <a:r>
              <a:rPr lang="en-US" sz="3600" spc="334" dirty="0" err="1">
                <a:solidFill>
                  <a:srgbClr val="545454"/>
                </a:solidFill>
                <a:latin typeface="Arial" panose="020B0604020202020204" pitchFamily="34" charset="0"/>
                <a:ea typeface="標楷體" panose="03000509000000000000" pitchFamily="65" charset="-120"/>
                <a:cs typeface="Arial" panose="020B0604020202020204" pitchFamily="34" charset="0"/>
              </a:rPr>
              <a:t>退選、休學、</a:t>
            </a:r>
            <a:r>
              <a:rPr lang="en-US" sz="3600" spc="334" dirty="0" err="1" smtClean="0">
                <a:solidFill>
                  <a:srgbClr val="545454"/>
                </a:solidFill>
                <a:latin typeface="Arial" panose="020B0604020202020204" pitchFamily="34" charset="0"/>
                <a:ea typeface="標楷體" panose="03000509000000000000" pitchFamily="65" charset="-120"/>
                <a:cs typeface="Arial" panose="020B0604020202020204" pitchFamily="34" charset="0"/>
              </a:rPr>
              <a:t>旁聽</a:t>
            </a:r>
            <a:endParaRPr lang="en-US" sz="3600" spc="334" dirty="0" smtClean="0">
              <a:solidFill>
                <a:srgbClr val="545454"/>
              </a:solidFill>
              <a:latin typeface="Arial" panose="020B0604020202020204" pitchFamily="34" charset="0"/>
              <a:ea typeface="標楷體" panose="03000509000000000000" pitchFamily="65" charset="-120"/>
              <a:cs typeface="Arial" panose="020B0604020202020204" pitchFamily="34" charset="0"/>
            </a:endParaRPr>
          </a:p>
          <a:p>
            <a:pPr algn="just">
              <a:lnSpc>
                <a:spcPts val="6018"/>
              </a:lnSpc>
            </a:pPr>
            <a:r>
              <a:rPr lang="en-US" sz="3600" spc="334" dirty="0">
                <a:solidFill>
                  <a:srgbClr val="545454"/>
                </a:solidFill>
                <a:latin typeface="Arial" panose="020B0604020202020204" pitchFamily="34" charset="0"/>
                <a:ea typeface="標楷體" panose="03000509000000000000" pitchFamily="65" charset="-120"/>
                <a:cs typeface="Arial" panose="020B0604020202020204" pitchFamily="34" charset="0"/>
              </a:rPr>
              <a:t>(</a:t>
            </a:r>
            <a:r>
              <a:rPr lang="en-US" sz="3600" spc="334" dirty="0" err="1" smtClean="0">
                <a:solidFill>
                  <a:srgbClr val="545454"/>
                </a:solidFill>
                <a:latin typeface="Arial" panose="020B0604020202020204" pitchFamily="34" charset="0"/>
                <a:ea typeface="標楷體" panose="03000509000000000000" pitchFamily="65" charset="-120"/>
                <a:cs typeface="Arial" panose="020B0604020202020204" pitchFamily="34" charset="0"/>
              </a:rPr>
              <a:t>不計分</a:t>
            </a:r>
            <a:r>
              <a:rPr lang="en-US" sz="3600" spc="334" dirty="0">
                <a:solidFill>
                  <a:srgbClr val="545454"/>
                </a:solidFill>
                <a:latin typeface="Arial" panose="020B0604020202020204" pitchFamily="34" charset="0"/>
                <a:ea typeface="標楷體" panose="03000509000000000000" pitchFamily="65" charset="-120"/>
                <a:cs typeface="Arial" panose="020B0604020202020204" pitchFamily="34" charset="0"/>
              </a:rPr>
              <a:t>)</a:t>
            </a:r>
            <a:r>
              <a:rPr lang="en-US" sz="3600" spc="334" dirty="0" err="1">
                <a:solidFill>
                  <a:srgbClr val="545454"/>
                </a:solidFill>
                <a:latin typeface="Arial" panose="020B0604020202020204" pitchFamily="34" charset="0"/>
                <a:ea typeface="標楷體" panose="03000509000000000000" pitchFamily="65" charset="-120"/>
                <a:cs typeface="Arial" panose="020B0604020202020204" pitchFamily="34" charset="0"/>
              </a:rPr>
              <a:t>者不予列入</a:t>
            </a:r>
            <a:endParaRPr lang="en-US" sz="3600" spc="334" dirty="0">
              <a:solidFill>
                <a:srgbClr val="545454"/>
              </a:solidFill>
              <a:latin typeface="Arial" panose="020B0604020202020204" pitchFamily="34" charset="0"/>
              <a:ea typeface="標楷體" panose="03000509000000000000" pitchFamily="65" charset="-12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grpSp>
        <p:nvGrpSpPr>
          <p:cNvPr id="2" name="Group 2"/>
          <p:cNvGrpSpPr/>
          <p:nvPr/>
        </p:nvGrpSpPr>
        <p:grpSpPr>
          <a:xfrm>
            <a:off x="7260383" y="4329802"/>
            <a:ext cx="10796578" cy="5517282"/>
            <a:chOff x="0" y="0"/>
            <a:chExt cx="14395438" cy="7356376"/>
          </a:xfrm>
        </p:grpSpPr>
        <p:pic>
          <p:nvPicPr>
            <p:cNvPr id="3" name="Picture 3"/>
            <p:cNvPicPr>
              <a:picLocks noChangeAspect="1"/>
            </p:cNvPicPr>
            <p:nvPr/>
          </p:nvPicPr>
          <p:blipFill>
            <a:blip r:embed="rId3"/>
            <a:srcRect/>
            <a:stretch>
              <a:fillRect/>
            </a:stretch>
          </p:blipFill>
          <p:spPr>
            <a:xfrm>
              <a:off x="0" y="1128824"/>
              <a:ext cx="14395438" cy="6227551"/>
            </a:xfrm>
            <a:prstGeom prst="rect">
              <a:avLst/>
            </a:prstGeom>
          </p:spPr>
        </p:pic>
        <p:pic>
          <p:nvPicPr>
            <p:cNvPr id="4" name="Picture 4"/>
            <p:cNvPicPr>
              <a:picLocks noChangeAspect="1"/>
            </p:cNvPicPr>
            <p:nvPr/>
          </p:nvPicPr>
          <p:blipFill>
            <a:blip r:embed="rId4"/>
            <a:srcRect l="3233" r="18678"/>
            <a:stretch>
              <a:fillRect/>
            </a:stretch>
          </p:blipFill>
          <p:spPr>
            <a:xfrm>
              <a:off x="0" y="199103"/>
              <a:ext cx="14351000" cy="730618"/>
            </a:xfrm>
            <a:prstGeom prst="rect">
              <a:avLst/>
            </a:prstGeom>
          </p:spPr>
        </p:pic>
        <p:grpSp>
          <p:nvGrpSpPr>
            <p:cNvPr id="5" name="Group 5"/>
            <p:cNvGrpSpPr/>
            <p:nvPr/>
          </p:nvGrpSpPr>
          <p:grpSpPr>
            <a:xfrm rot="-5400000">
              <a:off x="7860967" y="-465882"/>
              <a:ext cx="1128824" cy="2060588"/>
              <a:chOff x="0" y="0"/>
              <a:chExt cx="914197" cy="1668801"/>
            </a:xfrm>
          </p:grpSpPr>
          <p:sp>
            <p:nvSpPr>
              <p:cNvPr id="6" name="Freeform 6"/>
              <p:cNvSpPr/>
              <p:nvPr/>
            </p:nvSpPr>
            <p:spPr>
              <a:xfrm>
                <a:off x="0" y="0"/>
                <a:ext cx="914197" cy="1668801"/>
              </a:xfrm>
              <a:custGeom>
                <a:avLst/>
                <a:gdLst/>
                <a:ahLst/>
                <a:cxnLst/>
                <a:rect l="l" t="t" r="r" b="b"/>
                <a:pathLst>
                  <a:path w="914197" h="1668801">
                    <a:moveTo>
                      <a:pt x="914197" y="279400"/>
                    </a:moveTo>
                    <a:lnTo>
                      <a:pt x="914197" y="0"/>
                    </a:lnTo>
                    <a:lnTo>
                      <a:pt x="0" y="0"/>
                    </a:lnTo>
                    <a:lnTo>
                      <a:pt x="0" y="1668801"/>
                    </a:lnTo>
                    <a:lnTo>
                      <a:pt x="914197" y="1668801"/>
                    </a:lnTo>
                    <a:lnTo>
                      <a:pt x="914197" y="279400"/>
                    </a:lnTo>
                    <a:close/>
                    <a:moveTo>
                      <a:pt x="835457" y="279400"/>
                    </a:moveTo>
                    <a:lnTo>
                      <a:pt x="835457" y="1590061"/>
                    </a:lnTo>
                    <a:lnTo>
                      <a:pt x="78740" y="1590061"/>
                    </a:lnTo>
                    <a:lnTo>
                      <a:pt x="78740" y="78740"/>
                    </a:lnTo>
                    <a:lnTo>
                      <a:pt x="835457" y="78740"/>
                    </a:lnTo>
                    <a:lnTo>
                      <a:pt x="835457" y="279400"/>
                    </a:lnTo>
                    <a:close/>
                  </a:path>
                </a:pathLst>
              </a:custGeom>
              <a:solidFill>
                <a:srgbClr val="B3140E"/>
              </a:solidFill>
            </p:spPr>
          </p:sp>
        </p:grpSp>
      </p:grpSp>
      <p:sp>
        <p:nvSpPr>
          <p:cNvPr id="7" name="TextBox 7"/>
          <p:cNvSpPr txBox="1"/>
          <p:nvPr/>
        </p:nvSpPr>
        <p:spPr>
          <a:xfrm>
            <a:off x="209550" y="1019175"/>
            <a:ext cx="8166234" cy="859210"/>
          </a:xfrm>
          <a:prstGeom prst="rect">
            <a:avLst/>
          </a:prstGeom>
        </p:spPr>
        <p:txBody>
          <a:bodyPr lIns="0" tIns="0" rIns="0" bIns="0" rtlCol="0" anchor="t">
            <a:spAutoFit/>
          </a:bodyPr>
          <a:lstStyle/>
          <a:p>
            <a:pPr>
              <a:lnSpc>
                <a:spcPts val="6720"/>
              </a:lnSpc>
            </a:pPr>
            <a:r>
              <a:rPr lang="en-US" sz="5600" spc="168">
                <a:solidFill>
                  <a:srgbClr val="E4D4C5"/>
                </a:solidFill>
                <a:latin typeface="標楷體" panose="03000509000000000000" pitchFamily="65" charset="-120"/>
                <a:ea typeface="標楷體" panose="03000509000000000000" pitchFamily="65" charset="-120"/>
                <a:cs typeface="Arial" panose="020B0604020202020204" pitchFamily="34" charset="0"/>
              </a:rPr>
              <a:t>教師/助教帳號-成績作業</a:t>
            </a:r>
          </a:p>
        </p:txBody>
      </p:sp>
      <p:sp>
        <p:nvSpPr>
          <p:cNvPr id="8" name="TextBox 8"/>
          <p:cNvSpPr txBox="1"/>
          <p:nvPr/>
        </p:nvSpPr>
        <p:spPr>
          <a:xfrm>
            <a:off x="342900" y="2412442"/>
            <a:ext cx="6743700" cy="743793"/>
          </a:xfrm>
          <a:prstGeom prst="rect">
            <a:avLst/>
          </a:prstGeom>
        </p:spPr>
        <p:txBody>
          <a:bodyPr wrap="square" lIns="0" tIns="0" rIns="0" bIns="0" rtlCol="0" anchor="t">
            <a:spAutoFit/>
          </a:bodyPr>
          <a:lstStyle/>
          <a:p>
            <a:pPr>
              <a:lnSpc>
                <a:spcPts val="5760"/>
              </a:lnSpc>
            </a:pPr>
            <a:r>
              <a:rPr lang="en-US" sz="4800" spc="144" dirty="0">
                <a:solidFill>
                  <a:srgbClr val="E5D6C4"/>
                </a:solidFill>
                <a:latin typeface="標楷體" panose="03000509000000000000" pitchFamily="65" charset="-120"/>
                <a:ea typeface="標楷體" panose="03000509000000000000" pitchFamily="65" charset="-120"/>
                <a:cs typeface="Arial" panose="020B0604020202020204" pitchFamily="34" charset="0"/>
              </a:rPr>
              <a:t>【</a:t>
            </a:r>
            <a:r>
              <a:rPr lang="en-US" sz="4800" spc="144" dirty="0" err="1">
                <a:solidFill>
                  <a:srgbClr val="E5D6C4"/>
                </a:solidFill>
                <a:latin typeface="標楷體" panose="03000509000000000000" pitchFamily="65" charset="-120"/>
                <a:ea typeface="標楷體" panose="03000509000000000000" pitchFamily="65" charset="-120"/>
                <a:cs typeface="Arial" panose="020B0604020202020204" pitchFamily="34" charset="0"/>
              </a:rPr>
              <a:t>成績作業管理</a:t>
            </a:r>
            <a:r>
              <a:rPr lang="en-US" sz="4800" spc="144" dirty="0">
                <a:solidFill>
                  <a:srgbClr val="E5D6C4"/>
                </a:solidFill>
                <a:latin typeface="標楷體" panose="03000509000000000000" pitchFamily="65" charset="-120"/>
                <a:ea typeface="標楷體" panose="03000509000000000000" pitchFamily="65" charset="-120"/>
                <a:cs typeface="Arial" panose="020B0604020202020204" pitchFamily="34" charset="0"/>
              </a:rPr>
              <a:t>】</a:t>
            </a:r>
          </a:p>
        </p:txBody>
      </p:sp>
      <p:sp>
        <p:nvSpPr>
          <p:cNvPr id="9" name="TextBox 9"/>
          <p:cNvSpPr txBox="1"/>
          <p:nvPr/>
        </p:nvSpPr>
        <p:spPr>
          <a:xfrm>
            <a:off x="537035" y="3422418"/>
            <a:ext cx="10511965" cy="641201"/>
          </a:xfrm>
          <a:prstGeom prst="rect">
            <a:avLst/>
          </a:prstGeom>
        </p:spPr>
        <p:txBody>
          <a:bodyPr wrap="square" lIns="0" tIns="0" rIns="0" bIns="0" rtlCol="0" anchor="t">
            <a:spAutoFit/>
          </a:bodyPr>
          <a:lstStyle/>
          <a:p>
            <a:pPr marL="906780" lvl="1" indent="-453390">
              <a:lnSpc>
                <a:spcPts val="5040"/>
              </a:lnSpc>
              <a:buFont typeface="Arial"/>
              <a:buChar char="•"/>
            </a:pPr>
            <a:r>
              <a:rPr lang="en-US" sz="4200" spc="126" dirty="0" err="1">
                <a:solidFill>
                  <a:srgbClr val="E4D4C5"/>
                </a:solidFill>
                <a:latin typeface="標楷體" panose="03000509000000000000" pitchFamily="65" charset="-120"/>
                <a:ea typeface="標楷體" panose="03000509000000000000" pitchFamily="65" charset="-120"/>
                <a:cs typeface="Arial" panose="020B0604020202020204" pitchFamily="34" charset="0"/>
              </a:rPr>
              <a:t>每項評分類型</a:t>
            </a:r>
            <a:r>
              <a:rPr lang="en-US" sz="4200" spc="126" dirty="0">
                <a:solidFill>
                  <a:srgbClr val="E4D4C5"/>
                </a:solidFill>
                <a:latin typeface="標楷體" panose="03000509000000000000" pitchFamily="65" charset="-120"/>
                <a:ea typeface="標楷體" panose="03000509000000000000" pitchFamily="65" charset="-120"/>
                <a:cs typeface="Arial" panose="020B0604020202020204" pitchFamily="34" charset="0"/>
              </a:rPr>
              <a:t>(</a:t>
            </a:r>
            <a:r>
              <a:rPr lang="en-US" sz="4200" spc="126" dirty="0" err="1">
                <a:solidFill>
                  <a:srgbClr val="E4D4C5"/>
                </a:solidFill>
                <a:latin typeface="標楷體" panose="03000509000000000000" pitchFamily="65" charset="-120"/>
                <a:ea typeface="標楷體" panose="03000509000000000000" pitchFamily="65" charset="-120"/>
                <a:cs typeface="Arial" panose="020B0604020202020204" pitchFamily="34" charset="0"/>
              </a:rPr>
              <a:t>如作業</a:t>
            </a:r>
            <a:r>
              <a:rPr lang="en-US" sz="4200" spc="126" dirty="0">
                <a:solidFill>
                  <a:srgbClr val="E4D4C5"/>
                </a:solidFill>
                <a:latin typeface="標楷體" panose="03000509000000000000" pitchFamily="65" charset="-120"/>
                <a:ea typeface="標楷體" panose="03000509000000000000" pitchFamily="65" charset="-120"/>
                <a:cs typeface="Arial" panose="020B0604020202020204" pitchFamily="34" charset="0"/>
              </a:rPr>
              <a:t>/</a:t>
            </a:r>
            <a:r>
              <a:rPr lang="en-US" sz="4200" spc="126" dirty="0" err="1">
                <a:solidFill>
                  <a:srgbClr val="E4D4C5"/>
                </a:solidFill>
                <a:latin typeface="標楷體" panose="03000509000000000000" pitchFamily="65" charset="-120"/>
                <a:ea typeface="標楷體" panose="03000509000000000000" pitchFamily="65" charset="-120"/>
                <a:cs typeface="Arial" panose="020B0604020202020204" pitchFamily="34" charset="0"/>
              </a:rPr>
              <a:t>期中考</a:t>
            </a:r>
            <a:r>
              <a:rPr lang="en-US" sz="4200" spc="126" dirty="0">
                <a:solidFill>
                  <a:srgbClr val="E4D4C5"/>
                </a:solidFill>
                <a:latin typeface="標楷體" panose="03000509000000000000" pitchFamily="65" charset="-120"/>
                <a:ea typeface="標楷體" panose="03000509000000000000" pitchFamily="65" charset="-120"/>
                <a:cs typeface="Arial" panose="020B0604020202020204" pitchFamily="34" charset="0"/>
              </a:rPr>
              <a:t>/</a:t>
            </a:r>
            <a:r>
              <a:rPr lang="en-US" sz="4200" spc="126" dirty="0" err="1">
                <a:solidFill>
                  <a:srgbClr val="E4D4C5"/>
                </a:solidFill>
                <a:latin typeface="標楷體" panose="03000509000000000000" pitchFamily="65" charset="-120"/>
                <a:ea typeface="標楷體" panose="03000509000000000000" pitchFamily="65" charset="-120"/>
                <a:cs typeface="Arial" panose="020B0604020202020204" pitchFamily="34" charset="0"/>
              </a:rPr>
              <a:t>期末考</a:t>
            </a:r>
            <a:r>
              <a:rPr lang="en-US" sz="4200" spc="126" dirty="0">
                <a:solidFill>
                  <a:srgbClr val="E4D4C5"/>
                </a:solidFill>
                <a:latin typeface="標楷體" panose="03000509000000000000" pitchFamily="65" charset="-120"/>
                <a:ea typeface="標楷體" panose="03000509000000000000" pitchFamily="65" charset="-120"/>
                <a:cs typeface="Arial" panose="020B0604020202020204" pitchFamily="34" charset="0"/>
              </a:rPr>
              <a:t>)</a:t>
            </a:r>
          </a:p>
        </p:txBody>
      </p:sp>
      <p:sp>
        <p:nvSpPr>
          <p:cNvPr id="10" name="TextBox 10"/>
          <p:cNvSpPr txBox="1"/>
          <p:nvPr/>
        </p:nvSpPr>
        <p:spPr>
          <a:xfrm>
            <a:off x="537035" y="4329802"/>
            <a:ext cx="6309232" cy="5129609"/>
          </a:xfrm>
          <a:prstGeom prst="rect">
            <a:avLst/>
          </a:prstGeom>
        </p:spPr>
        <p:txBody>
          <a:bodyPr wrap="square" lIns="0" tIns="0" rIns="0" bIns="0" rtlCol="0" anchor="t">
            <a:spAutoFit/>
          </a:bodyPr>
          <a:lstStyle/>
          <a:p>
            <a:pPr marL="906780" lvl="1" indent="-453390">
              <a:lnSpc>
                <a:spcPts val="5040"/>
              </a:lnSpc>
              <a:buFont typeface="Arial"/>
              <a:buChar char="•"/>
            </a:pPr>
            <a:r>
              <a:rPr lang="en-US" sz="4200" spc="126" dirty="0" err="1">
                <a:solidFill>
                  <a:srgbClr val="E4D4C5"/>
                </a:solidFill>
                <a:latin typeface="標楷體" panose="03000509000000000000" pitchFamily="65" charset="-120"/>
                <a:ea typeface="標楷體" panose="03000509000000000000" pitchFamily="65" charset="-120"/>
                <a:cs typeface="Arial" panose="020B0604020202020204" pitchFamily="34" charset="0"/>
              </a:rPr>
              <a:t>如果有須上傳之作業，可勾選〔上傳〕並設定時間後，將可使用上傳功能</a:t>
            </a:r>
            <a:r>
              <a:rPr lang="en-US" sz="4200" spc="126" dirty="0">
                <a:solidFill>
                  <a:srgbClr val="E4D4C5"/>
                </a:solidFill>
                <a:latin typeface="標楷體" panose="03000509000000000000" pitchFamily="65" charset="-120"/>
                <a:ea typeface="標楷體" panose="03000509000000000000" pitchFamily="65" charset="-120"/>
                <a:cs typeface="Arial" panose="020B0604020202020204" pitchFamily="34" charset="0"/>
              </a:rPr>
              <a:t>。</a:t>
            </a:r>
          </a:p>
          <a:p>
            <a:pPr marL="906780" lvl="1" indent="-453390">
              <a:lnSpc>
                <a:spcPts val="5040"/>
              </a:lnSpc>
              <a:buFont typeface="Arial"/>
              <a:buChar char="•"/>
            </a:pPr>
            <a:r>
              <a:rPr lang="en-US" sz="4200" spc="126" dirty="0" err="1">
                <a:solidFill>
                  <a:srgbClr val="E4D4C5"/>
                </a:solidFill>
                <a:latin typeface="標楷體" panose="03000509000000000000" pitchFamily="65" charset="-120"/>
                <a:ea typeface="標楷體" panose="03000509000000000000" pitchFamily="65" charset="-120"/>
                <a:cs typeface="Arial" panose="020B0604020202020204" pitchFamily="34" charset="0"/>
              </a:rPr>
              <a:t>勾選〔上傳〕後，若同學未在時間內完成上傳，則成績將無法公佈</a:t>
            </a:r>
            <a:endParaRPr lang="en-US" sz="4200" spc="126" dirty="0">
              <a:solidFill>
                <a:srgbClr val="E4D4C5"/>
              </a:solidFill>
              <a:latin typeface="標楷體" panose="03000509000000000000" pitchFamily="65" charset="-120"/>
              <a:ea typeface="標楷體" panose="03000509000000000000" pitchFamily="65" charset="-12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193864" y="3491699"/>
            <a:ext cx="15545920" cy="6613219"/>
          </a:xfrm>
          <a:prstGeom prst="rect">
            <a:avLst/>
          </a:prstGeom>
        </p:spPr>
      </p:pic>
      <p:grpSp>
        <p:nvGrpSpPr>
          <p:cNvPr id="3" name="Group 3"/>
          <p:cNvGrpSpPr/>
          <p:nvPr/>
        </p:nvGrpSpPr>
        <p:grpSpPr>
          <a:xfrm rot="-5400000">
            <a:off x="7728574" y="2703260"/>
            <a:ext cx="3124200" cy="9985880"/>
            <a:chOff x="0" y="0"/>
            <a:chExt cx="3373579" cy="10782971"/>
          </a:xfrm>
        </p:grpSpPr>
        <p:sp>
          <p:nvSpPr>
            <p:cNvPr id="4" name="Freeform 4"/>
            <p:cNvSpPr/>
            <p:nvPr/>
          </p:nvSpPr>
          <p:spPr>
            <a:xfrm>
              <a:off x="0" y="0"/>
              <a:ext cx="3373579" cy="10782971"/>
            </a:xfrm>
            <a:custGeom>
              <a:avLst/>
              <a:gdLst/>
              <a:ahLst/>
              <a:cxnLst/>
              <a:rect l="l" t="t" r="r" b="b"/>
              <a:pathLst>
                <a:path w="3373579" h="10782971">
                  <a:moveTo>
                    <a:pt x="3373579" y="279400"/>
                  </a:moveTo>
                  <a:lnTo>
                    <a:pt x="3373579" y="0"/>
                  </a:lnTo>
                  <a:lnTo>
                    <a:pt x="0" y="0"/>
                  </a:lnTo>
                  <a:lnTo>
                    <a:pt x="0" y="10782971"/>
                  </a:lnTo>
                  <a:lnTo>
                    <a:pt x="3373579" y="10782971"/>
                  </a:lnTo>
                  <a:lnTo>
                    <a:pt x="3373579" y="279400"/>
                  </a:lnTo>
                  <a:close/>
                  <a:moveTo>
                    <a:pt x="3294839" y="279400"/>
                  </a:moveTo>
                  <a:lnTo>
                    <a:pt x="3294839" y="10704231"/>
                  </a:lnTo>
                  <a:lnTo>
                    <a:pt x="78740" y="10704231"/>
                  </a:lnTo>
                  <a:lnTo>
                    <a:pt x="78740" y="78740"/>
                  </a:lnTo>
                  <a:lnTo>
                    <a:pt x="3294839" y="78740"/>
                  </a:lnTo>
                  <a:lnTo>
                    <a:pt x="3294839" y="279400"/>
                  </a:lnTo>
                  <a:close/>
                </a:path>
              </a:pathLst>
            </a:custGeom>
            <a:solidFill>
              <a:srgbClr val="B3140E"/>
            </a:solidFill>
          </p:spPr>
        </p:sp>
      </p:grpSp>
      <p:sp>
        <p:nvSpPr>
          <p:cNvPr id="5" name="TextBox 5"/>
          <p:cNvSpPr txBox="1"/>
          <p:nvPr/>
        </p:nvSpPr>
        <p:spPr>
          <a:xfrm>
            <a:off x="-13149" y="1731891"/>
            <a:ext cx="18301149" cy="1651944"/>
          </a:xfrm>
          <a:prstGeom prst="rect">
            <a:avLst/>
          </a:prstGeom>
        </p:spPr>
        <p:txBody>
          <a:bodyPr lIns="0" tIns="0" rIns="0" bIns="0" rtlCol="0" anchor="t">
            <a:spAutoFit/>
          </a:bodyPr>
          <a:lstStyle/>
          <a:p>
            <a:pPr marL="777240" lvl="1" indent="-388620">
              <a:lnSpc>
                <a:spcPts val="4320"/>
              </a:lnSpc>
              <a:buFont typeface="Arial"/>
              <a:buChar char="•"/>
            </a:pPr>
            <a:r>
              <a:rPr lang="en-US" sz="3600" spc="108">
                <a:solidFill>
                  <a:srgbClr val="E4D4C5"/>
                </a:solidFill>
                <a:latin typeface="Arial" panose="020B0604020202020204" pitchFamily="34" charset="0"/>
                <a:ea typeface="標楷體" panose="03000509000000000000" pitchFamily="65" charset="-120"/>
                <a:cs typeface="Arial" panose="020B0604020202020204" pitchFamily="34" charset="0"/>
              </a:rPr>
              <a:t>可直接線上編輯各別分數，或是先〔下載成績範本〕後，按照Excel內的格式輸入成績後，再匯入系統</a:t>
            </a:r>
          </a:p>
          <a:p>
            <a:pPr marL="777240" lvl="1" indent="-388620">
              <a:lnSpc>
                <a:spcPts val="4320"/>
              </a:lnSpc>
              <a:buFont typeface="Arial"/>
              <a:buChar char="•"/>
            </a:pPr>
            <a:r>
              <a:rPr lang="en-US" sz="3600" spc="108">
                <a:solidFill>
                  <a:srgbClr val="E4D4C5"/>
                </a:solidFill>
                <a:latin typeface="Arial" panose="020B0604020202020204" pitchFamily="34" charset="0"/>
                <a:ea typeface="標楷體" panose="03000509000000000000" pitchFamily="65" charset="-120"/>
                <a:cs typeface="Arial" panose="020B0604020202020204" pitchFamily="34" charset="0"/>
              </a:rPr>
              <a:t>匯入完成後點選〔更新成績〕即完成成績登錄作業</a:t>
            </a:r>
          </a:p>
        </p:txBody>
      </p:sp>
      <p:sp>
        <p:nvSpPr>
          <p:cNvPr id="6" name="TextBox 6"/>
          <p:cNvSpPr txBox="1"/>
          <p:nvPr/>
        </p:nvSpPr>
        <p:spPr>
          <a:xfrm>
            <a:off x="171450" y="171326"/>
            <a:ext cx="11639550" cy="859210"/>
          </a:xfrm>
          <a:prstGeom prst="rect">
            <a:avLst/>
          </a:prstGeom>
        </p:spPr>
        <p:txBody>
          <a:bodyPr wrap="square" lIns="0" tIns="0" rIns="0" bIns="0" rtlCol="0" anchor="t">
            <a:spAutoFit/>
          </a:bodyPr>
          <a:lstStyle/>
          <a:p>
            <a:pPr>
              <a:lnSpc>
                <a:spcPts val="6720"/>
              </a:lnSpc>
            </a:pPr>
            <a:r>
              <a:rPr lang="en-US" sz="5600" spc="168" dirty="0" err="1">
                <a:solidFill>
                  <a:srgbClr val="E4D4C5"/>
                </a:solidFill>
                <a:latin typeface="Arial" panose="020B0604020202020204" pitchFamily="34" charset="0"/>
                <a:ea typeface="標楷體" panose="03000509000000000000" pitchFamily="65" charset="-120"/>
                <a:cs typeface="Arial" panose="020B0604020202020204" pitchFamily="34" charset="0"/>
              </a:rPr>
              <a:t>教師</a:t>
            </a:r>
            <a:r>
              <a:rPr lang="en-US" sz="5600" spc="168" dirty="0">
                <a:solidFill>
                  <a:srgbClr val="E4D4C5"/>
                </a:solidFill>
                <a:latin typeface="Arial" panose="020B0604020202020204" pitchFamily="34" charset="0"/>
                <a:ea typeface="標楷體" panose="03000509000000000000" pitchFamily="65" charset="-120"/>
                <a:cs typeface="Arial" panose="020B0604020202020204" pitchFamily="34" charset="0"/>
              </a:rPr>
              <a:t>/</a:t>
            </a:r>
            <a:r>
              <a:rPr lang="en-US" sz="5600" spc="168" dirty="0" err="1">
                <a:solidFill>
                  <a:srgbClr val="E4D4C5"/>
                </a:solidFill>
                <a:latin typeface="Arial" panose="020B0604020202020204" pitchFamily="34" charset="0"/>
                <a:ea typeface="標楷體" panose="03000509000000000000" pitchFamily="65" charset="-120"/>
                <a:cs typeface="Arial" panose="020B0604020202020204" pitchFamily="34" charset="0"/>
              </a:rPr>
              <a:t>助教帳號-成績表維護</a:t>
            </a:r>
            <a:endParaRPr lang="en-US" sz="5600" spc="168" dirty="0">
              <a:solidFill>
                <a:srgbClr val="E4D4C5"/>
              </a:solidFill>
              <a:latin typeface="Arial" panose="020B0604020202020204" pitchFamily="34" charset="0"/>
              <a:ea typeface="標楷體" panose="03000509000000000000" pitchFamily="65" charset="-120"/>
              <a:cs typeface="Arial" panose="020B0604020202020204" pitchFamily="34" charset="0"/>
            </a:endParaRPr>
          </a:p>
        </p:txBody>
      </p:sp>
      <p:sp>
        <p:nvSpPr>
          <p:cNvPr id="7" name="TextBox 7"/>
          <p:cNvSpPr txBox="1"/>
          <p:nvPr/>
        </p:nvSpPr>
        <p:spPr>
          <a:xfrm>
            <a:off x="171450" y="1019175"/>
            <a:ext cx="4870584" cy="743793"/>
          </a:xfrm>
          <a:prstGeom prst="rect">
            <a:avLst/>
          </a:prstGeom>
        </p:spPr>
        <p:txBody>
          <a:bodyPr lIns="0" tIns="0" rIns="0" bIns="0" rtlCol="0" anchor="t">
            <a:spAutoFit/>
          </a:bodyPr>
          <a:lstStyle/>
          <a:p>
            <a:pPr>
              <a:lnSpc>
                <a:spcPts val="5760"/>
              </a:lnSpc>
            </a:pPr>
            <a:r>
              <a:rPr lang="en-US" sz="4800" spc="144" dirty="0">
                <a:solidFill>
                  <a:srgbClr val="E5D6C4"/>
                </a:solidFill>
                <a:latin typeface="Arial" panose="020B0604020202020204" pitchFamily="34" charset="0"/>
                <a:ea typeface="標楷體" panose="03000509000000000000" pitchFamily="65" charset="-120"/>
                <a:cs typeface="Arial" panose="020B0604020202020204" pitchFamily="34" charset="0"/>
              </a:rPr>
              <a:t>【</a:t>
            </a:r>
            <a:r>
              <a:rPr lang="en-US" sz="4800" spc="144" dirty="0" err="1">
                <a:solidFill>
                  <a:srgbClr val="E5D6C4"/>
                </a:solidFill>
                <a:latin typeface="Arial" panose="020B0604020202020204" pitchFamily="34" charset="0"/>
                <a:ea typeface="標楷體" panose="03000509000000000000" pitchFamily="65" charset="-120"/>
                <a:cs typeface="Arial" panose="020B0604020202020204" pitchFamily="34" charset="0"/>
              </a:rPr>
              <a:t>成績表維護</a:t>
            </a:r>
            <a:r>
              <a:rPr lang="en-US" sz="4800" spc="144" dirty="0">
                <a:solidFill>
                  <a:srgbClr val="E5D6C4"/>
                </a:solidFill>
                <a:latin typeface="Arial" panose="020B0604020202020204" pitchFamily="34" charset="0"/>
                <a:ea typeface="標楷體" panose="03000509000000000000" pitchFamily="65" charset="-120"/>
                <a:cs typeface="Arial" panose="020B0604020202020204" pitchFamily="34" charset="0"/>
              </a:rPr>
              <a:t>】</a:t>
            </a:r>
          </a:p>
        </p:txBody>
      </p:sp>
      <p:grpSp>
        <p:nvGrpSpPr>
          <p:cNvPr id="8" name="Group 8"/>
          <p:cNvGrpSpPr/>
          <p:nvPr/>
        </p:nvGrpSpPr>
        <p:grpSpPr>
          <a:xfrm rot="-5400000">
            <a:off x="13707905" y="4493960"/>
            <a:ext cx="846618" cy="1299080"/>
            <a:chOff x="0" y="0"/>
            <a:chExt cx="914197" cy="1402775"/>
          </a:xfrm>
        </p:grpSpPr>
        <p:sp>
          <p:nvSpPr>
            <p:cNvPr id="9" name="Freeform 9"/>
            <p:cNvSpPr/>
            <p:nvPr/>
          </p:nvSpPr>
          <p:spPr>
            <a:xfrm>
              <a:off x="0" y="0"/>
              <a:ext cx="914197" cy="1402775"/>
            </a:xfrm>
            <a:custGeom>
              <a:avLst/>
              <a:gdLst/>
              <a:ahLst/>
              <a:cxnLst/>
              <a:rect l="l" t="t" r="r" b="b"/>
              <a:pathLst>
                <a:path w="914197" h="1402775">
                  <a:moveTo>
                    <a:pt x="914197" y="279400"/>
                  </a:moveTo>
                  <a:lnTo>
                    <a:pt x="914197" y="0"/>
                  </a:lnTo>
                  <a:lnTo>
                    <a:pt x="0" y="0"/>
                  </a:lnTo>
                  <a:lnTo>
                    <a:pt x="0" y="1402775"/>
                  </a:lnTo>
                  <a:lnTo>
                    <a:pt x="914197" y="1402775"/>
                  </a:lnTo>
                  <a:lnTo>
                    <a:pt x="914197" y="279400"/>
                  </a:lnTo>
                  <a:close/>
                  <a:moveTo>
                    <a:pt x="835457" y="279400"/>
                  </a:moveTo>
                  <a:lnTo>
                    <a:pt x="835457" y="1324035"/>
                  </a:lnTo>
                  <a:lnTo>
                    <a:pt x="78740" y="1324035"/>
                  </a:lnTo>
                  <a:lnTo>
                    <a:pt x="78740" y="78740"/>
                  </a:lnTo>
                  <a:lnTo>
                    <a:pt x="835457" y="78740"/>
                  </a:lnTo>
                  <a:lnTo>
                    <a:pt x="835457" y="279400"/>
                  </a:lnTo>
                  <a:close/>
                </a:path>
              </a:pathLst>
            </a:custGeom>
            <a:solidFill>
              <a:srgbClr val="B3140E"/>
            </a:solidFill>
          </p:spPr>
        </p:sp>
      </p:grpSp>
      <p:grpSp>
        <p:nvGrpSpPr>
          <p:cNvPr id="10" name="Group 10"/>
          <p:cNvGrpSpPr/>
          <p:nvPr/>
        </p:nvGrpSpPr>
        <p:grpSpPr>
          <a:xfrm rot="-5400000">
            <a:off x="5163980" y="3836735"/>
            <a:ext cx="846618" cy="1508630"/>
            <a:chOff x="0" y="0"/>
            <a:chExt cx="914197" cy="1629052"/>
          </a:xfrm>
        </p:grpSpPr>
        <p:sp>
          <p:nvSpPr>
            <p:cNvPr id="11" name="Freeform 11"/>
            <p:cNvSpPr/>
            <p:nvPr/>
          </p:nvSpPr>
          <p:spPr>
            <a:xfrm>
              <a:off x="0" y="0"/>
              <a:ext cx="914197" cy="1629052"/>
            </a:xfrm>
            <a:custGeom>
              <a:avLst/>
              <a:gdLst/>
              <a:ahLst/>
              <a:cxnLst/>
              <a:rect l="l" t="t" r="r" b="b"/>
              <a:pathLst>
                <a:path w="914197" h="1629052">
                  <a:moveTo>
                    <a:pt x="914197" y="279400"/>
                  </a:moveTo>
                  <a:lnTo>
                    <a:pt x="914197" y="0"/>
                  </a:lnTo>
                  <a:lnTo>
                    <a:pt x="0" y="0"/>
                  </a:lnTo>
                  <a:lnTo>
                    <a:pt x="0" y="1629052"/>
                  </a:lnTo>
                  <a:lnTo>
                    <a:pt x="914197" y="1629052"/>
                  </a:lnTo>
                  <a:lnTo>
                    <a:pt x="914197" y="279400"/>
                  </a:lnTo>
                  <a:close/>
                  <a:moveTo>
                    <a:pt x="835457" y="279400"/>
                  </a:moveTo>
                  <a:lnTo>
                    <a:pt x="835457" y="1550312"/>
                  </a:lnTo>
                  <a:lnTo>
                    <a:pt x="78740" y="1550312"/>
                  </a:lnTo>
                  <a:lnTo>
                    <a:pt x="78740" y="78740"/>
                  </a:lnTo>
                  <a:lnTo>
                    <a:pt x="835457" y="78740"/>
                  </a:lnTo>
                  <a:lnTo>
                    <a:pt x="835457" y="279400"/>
                  </a:lnTo>
                  <a:close/>
                </a:path>
              </a:pathLst>
            </a:custGeom>
            <a:solidFill>
              <a:srgbClr val="B3140E"/>
            </a:solidFill>
          </p:spPr>
        </p:sp>
      </p:grpSp>
      <p:grpSp>
        <p:nvGrpSpPr>
          <p:cNvPr id="12" name="Group 12"/>
          <p:cNvGrpSpPr/>
          <p:nvPr/>
        </p:nvGrpSpPr>
        <p:grpSpPr>
          <a:xfrm rot="-5400000">
            <a:off x="1420095" y="9214151"/>
            <a:ext cx="846618" cy="1299080"/>
            <a:chOff x="0" y="0"/>
            <a:chExt cx="914197" cy="1402775"/>
          </a:xfrm>
        </p:grpSpPr>
        <p:sp>
          <p:nvSpPr>
            <p:cNvPr id="13" name="Freeform 13"/>
            <p:cNvSpPr/>
            <p:nvPr/>
          </p:nvSpPr>
          <p:spPr>
            <a:xfrm>
              <a:off x="0" y="0"/>
              <a:ext cx="914197" cy="1402775"/>
            </a:xfrm>
            <a:custGeom>
              <a:avLst/>
              <a:gdLst/>
              <a:ahLst/>
              <a:cxnLst/>
              <a:rect l="l" t="t" r="r" b="b"/>
              <a:pathLst>
                <a:path w="914197" h="1402775">
                  <a:moveTo>
                    <a:pt x="914197" y="279400"/>
                  </a:moveTo>
                  <a:lnTo>
                    <a:pt x="914197" y="0"/>
                  </a:lnTo>
                  <a:lnTo>
                    <a:pt x="0" y="0"/>
                  </a:lnTo>
                  <a:lnTo>
                    <a:pt x="0" y="1402775"/>
                  </a:lnTo>
                  <a:lnTo>
                    <a:pt x="914197" y="1402775"/>
                  </a:lnTo>
                  <a:lnTo>
                    <a:pt x="914197" y="279400"/>
                  </a:lnTo>
                  <a:close/>
                  <a:moveTo>
                    <a:pt x="835457" y="279400"/>
                  </a:moveTo>
                  <a:lnTo>
                    <a:pt x="835457" y="1324035"/>
                  </a:lnTo>
                  <a:lnTo>
                    <a:pt x="78740" y="1324035"/>
                  </a:lnTo>
                  <a:lnTo>
                    <a:pt x="78740" y="78740"/>
                  </a:lnTo>
                  <a:lnTo>
                    <a:pt x="835457" y="78740"/>
                  </a:lnTo>
                  <a:lnTo>
                    <a:pt x="835457" y="279400"/>
                  </a:lnTo>
                  <a:close/>
                </a:path>
              </a:pathLst>
            </a:custGeom>
            <a:solidFill>
              <a:srgbClr val="B3140E"/>
            </a:solidFill>
          </p:spPr>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TextBox 2"/>
          <p:cNvSpPr txBox="1"/>
          <p:nvPr/>
        </p:nvSpPr>
        <p:spPr>
          <a:xfrm>
            <a:off x="184954" y="271653"/>
            <a:ext cx="9810343" cy="757047"/>
          </a:xfrm>
          <a:prstGeom prst="rect">
            <a:avLst/>
          </a:prstGeom>
        </p:spPr>
        <p:txBody>
          <a:bodyPr lIns="0" tIns="0" rIns="0" bIns="0" rtlCol="0" anchor="t">
            <a:spAutoFit/>
          </a:bodyPr>
          <a:lstStyle/>
          <a:p>
            <a:pPr>
              <a:lnSpc>
                <a:spcPts val="5904"/>
              </a:lnSpc>
            </a:pPr>
            <a:r>
              <a:rPr lang="en-US" sz="4800" spc="288">
                <a:solidFill>
                  <a:srgbClr val="4D4A46"/>
                </a:solidFill>
                <a:latin typeface="Arial" panose="020B0604020202020204" pitchFamily="34" charset="0"/>
                <a:ea typeface="標楷體" panose="03000509000000000000" pitchFamily="65" charset="-120"/>
                <a:cs typeface="Arial" panose="020B0604020202020204" pitchFamily="34" charset="0"/>
              </a:rPr>
              <a:t>教師/助教帳號-Summary Report </a:t>
            </a:r>
          </a:p>
        </p:txBody>
      </p:sp>
      <p:pic>
        <p:nvPicPr>
          <p:cNvPr id="3" name="Picture 3"/>
          <p:cNvPicPr>
            <a:picLocks noChangeAspect="1"/>
          </p:cNvPicPr>
          <p:nvPr/>
        </p:nvPicPr>
        <p:blipFill>
          <a:blip r:embed="rId3"/>
          <a:srcRect l="3133" r="5399"/>
          <a:stretch>
            <a:fillRect/>
          </a:stretch>
        </p:blipFill>
        <p:spPr>
          <a:xfrm>
            <a:off x="2098731" y="2890903"/>
            <a:ext cx="12947538" cy="562756"/>
          </a:xfrm>
          <a:prstGeom prst="rect">
            <a:avLst/>
          </a:prstGeom>
        </p:spPr>
      </p:pic>
      <p:pic>
        <p:nvPicPr>
          <p:cNvPr id="4" name="Picture 4"/>
          <p:cNvPicPr>
            <a:picLocks noChangeAspect="1"/>
          </p:cNvPicPr>
          <p:nvPr/>
        </p:nvPicPr>
        <p:blipFill>
          <a:blip r:embed="rId4"/>
          <a:srcRect/>
          <a:stretch>
            <a:fillRect/>
          </a:stretch>
        </p:blipFill>
        <p:spPr>
          <a:xfrm>
            <a:off x="1842856" y="3855019"/>
            <a:ext cx="14602289" cy="6211799"/>
          </a:xfrm>
          <a:prstGeom prst="rect">
            <a:avLst/>
          </a:prstGeom>
        </p:spPr>
      </p:pic>
      <p:grpSp>
        <p:nvGrpSpPr>
          <p:cNvPr id="5" name="Group 5"/>
          <p:cNvGrpSpPr/>
          <p:nvPr/>
        </p:nvGrpSpPr>
        <p:grpSpPr>
          <a:xfrm rot="-5400000">
            <a:off x="14948201" y="4527851"/>
            <a:ext cx="846618" cy="1756280"/>
            <a:chOff x="0" y="0"/>
            <a:chExt cx="914197" cy="1896470"/>
          </a:xfrm>
        </p:grpSpPr>
        <p:sp>
          <p:nvSpPr>
            <p:cNvPr id="6" name="Freeform 6"/>
            <p:cNvSpPr/>
            <p:nvPr/>
          </p:nvSpPr>
          <p:spPr>
            <a:xfrm>
              <a:off x="0" y="0"/>
              <a:ext cx="914197" cy="1896470"/>
            </a:xfrm>
            <a:custGeom>
              <a:avLst/>
              <a:gdLst/>
              <a:ahLst/>
              <a:cxnLst/>
              <a:rect l="l" t="t" r="r" b="b"/>
              <a:pathLst>
                <a:path w="914197" h="1896470">
                  <a:moveTo>
                    <a:pt x="914197" y="279400"/>
                  </a:moveTo>
                  <a:lnTo>
                    <a:pt x="914197" y="0"/>
                  </a:lnTo>
                  <a:lnTo>
                    <a:pt x="0" y="0"/>
                  </a:lnTo>
                  <a:lnTo>
                    <a:pt x="0" y="1896470"/>
                  </a:lnTo>
                  <a:lnTo>
                    <a:pt x="914197" y="1896470"/>
                  </a:lnTo>
                  <a:lnTo>
                    <a:pt x="914197" y="279400"/>
                  </a:lnTo>
                  <a:close/>
                  <a:moveTo>
                    <a:pt x="835457" y="279400"/>
                  </a:moveTo>
                  <a:lnTo>
                    <a:pt x="835457" y="1817730"/>
                  </a:lnTo>
                  <a:lnTo>
                    <a:pt x="78740" y="1817730"/>
                  </a:lnTo>
                  <a:lnTo>
                    <a:pt x="78740" y="78740"/>
                  </a:lnTo>
                  <a:lnTo>
                    <a:pt x="835457" y="78740"/>
                  </a:lnTo>
                  <a:lnTo>
                    <a:pt x="835457" y="279400"/>
                  </a:lnTo>
                  <a:close/>
                </a:path>
              </a:pathLst>
            </a:custGeom>
            <a:solidFill>
              <a:srgbClr val="B3140E"/>
            </a:solidFill>
          </p:spPr>
        </p:sp>
      </p:grpSp>
      <p:sp>
        <p:nvSpPr>
          <p:cNvPr id="7" name="TextBox 7"/>
          <p:cNvSpPr txBox="1"/>
          <p:nvPr/>
        </p:nvSpPr>
        <p:spPr>
          <a:xfrm>
            <a:off x="184954" y="1150610"/>
            <a:ext cx="4006046" cy="641201"/>
          </a:xfrm>
          <a:prstGeom prst="rect">
            <a:avLst/>
          </a:prstGeom>
        </p:spPr>
        <p:txBody>
          <a:bodyPr wrap="square" lIns="0" tIns="0" rIns="0" bIns="0" rtlCol="0" anchor="t">
            <a:spAutoFit/>
          </a:bodyPr>
          <a:lstStyle/>
          <a:p>
            <a:pPr>
              <a:lnSpc>
                <a:spcPts val="5040"/>
              </a:lnSpc>
            </a:pPr>
            <a:r>
              <a:rPr lang="en-US" sz="4200" spc="126"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4200" spc="126" dirty="0" err="1">
                <a:solidFill>
                  <a:srgbClr val="4D4A46"/>
                </a:solidFill>
                <a:latin typeface="Arial" panose="020B0604020202020204" pitchFamily="34" charset="0"/>
                <a:ea typeface="標楷體" panose="03000509000000000000" pitchFamily="65" charset="-120"/>
                <a:cs typeface="Arial" panose="020B0604020202020204" pitchFamily="34" charset="0"/>
              </a:rPr>
              <a:t>成績表維護</a:t>
            </a:r>
            <a:r>
              <a:rPr lang="en-US" sz="4200" spc="126" dirty="0">
                <a:solidFill>
                  <a:srgbClr val="4D4A46"/>
                </a:solidFill>
                <a:latin typeface="Arial" panose="020B0604020202020204" pitchFamily="34" charset="0"/>
                <a:ea typeface="標楷體" panose="03000509000000000000" pitchFamily="65" charset="-120"/>
                <a:cs typeface="Arial" panose="020B0604020202020204" pitchFamily="34" charset="0"/>
              </a:rPr>
              <a:t>】</a:t>
            </a:r>
          </a:p>
        </p:txBody>
      </p:sp>
      <p:sp>
        <p:nvSpPr>
          <p:cNvPr id="8" name="TextBox 8"/>
          <p:cNvSpPr txBox="1"/>
          <p:nvPr/>
        </p:nvSpPr>
        <p:spPr>
          <a:xfrm>
            <a:off x="3955744" y="1150610"/>
            <a:ext cx="14332256" cy="1454008"/>
          </a:xfrm>
          <a:prstGeom prst="rect">
            <a:avLst/>
          </a:prstGeom>
        </p:spPr>
        <p:txBody>
          <a:bodyPr wrap="square" lIns="0" tIns="0" rIns="0" bIns="0" rtlCol="0" anchor="t">
            <a:spAutoFit/>
          </a:bodyPr>
          <a:lstStyle/>
          <a:p>
            <a:pPr marL="690880" lvl="1" indent="-345440">
              <a:lnSpc>
                <a:spcPts val="3840"/>
              </a:lnSpc>
              <a:buFont typeface="Arial"/>
              <a:buChar char="•"/>
            </a:pPr>
            <a:r>
              <a:rPr lang="en-US" sz="3200" spc="96" dirty="0" err="1">
                <a:solidFill>
                  <a:srgbClr val="4D4A46"/>
                </a:solidFill>
                <a:latin typeface="Arial" panose="020B0604020202020204" pitchFamily="34" charset="0"/>
                <a:ea typeface="標楷體" panose="03000509000000000000" pitchFamily="65" charset="-120"/>
                <a:cs typeface="Arial" panose="020B0604020202020204" pitchFamily="34" charset="0"/>
              </a:rPr>
              <a:t>在學期末，必須繳交〔Summary</a:t>
            </a:r>
            <a:r>
              <a:rPr lang="en-US" sz="3200" spc="96" dirty="0">
                <a:solidFill>
                  <a:srgbClr val="4D4A46"/>
                </a:solidFill>
                <a:latin typeface="Arial" panose="020B0604020202020204" pitchFamily="34" charset="0"/>
                <a:ea typeface="標楷體" panose="03000509000000000000" pitchFamily="65" charset="-120"/>
                <a:cs typeface="Arial" panose="020B0604020202020204" pitchFamily="34" charset="0"/>
              </a:rPr>
              <a:t> </a:t>
            </a:r>
            <a:r>
              <a:rPr lang="en-US" sz="3200" spc="96" dirty="0" err="1">
                <a:solidFill>
                  <a:srgbClr val="4D4A46"/>
                </a:solidFill>
                <a:latin typeface="Arial" panose="020B0604020202020204" pitchFamily="34" charset="0"/>
                <a:ea typeface="標楷體" panose="03000509000000000000" pitchFamily="65" charset="-120"/>
                <a:cs typeface="Arial" panose="020B0604020202020204" pitchFamily="34" charset="0"/>
              </a:rPr>
              <a:t>Report〕以利成績統整與計算</a:t>
            </a:r>
            <a:endParaRPr lang="en-US" sz="3200" spc="96" dirty="0">
              <a:solidFill>
                <a:srgbClr val="4D4A46"/>
              </a:solidFill>
              <a:latin typeface="Arial" panose="020B0604020202020204" pitchFamily="34" charset="0"/>
              <a:ea typeface="標楷體" panose="03000509000000000000" pitchFamily="65" charset="-120"/>
              <a:cs typeface="Arial" panose="020B0604020202020204" pitchFamily="34" charset="0"/>
            </a:endParaRPr>
          </a:p>
          <a:p>
            <a:pPr marL="690880" lvl="1" indent="-345440">
              <a:lnSpc>
                <a:spcPts val="3840"/>
              </a:lnSpc>
              <a:buFont typeface="Arial"/>
              <a:buChar char="•"/>
            </a:pPr>
            <a:r>
              <a:rPr lang="en-US" sz="3200" spc="96" dirty="0" err="1">
                <a:solidFill>
                  <a:srgbClr val="4D4A46"/>
                </a:solidFill>
                <a:latin typeface="Arial" panose="020B0604020202020204" pitchFamily="34" charset="0"/>
                <a:ea typeface="標楷體" panose="03000509000000000000" pitchFamily="65" charset="-120"/>
                <a:cs typeface="Arial" panose="020B0604020202020204" pitchFamily="34" charset="0"/>
              </a:rPr>
              <a:t>點選〔Summary</a:t>
            </a:r>
            <a:r>
              <a:rPr lang="en-US" sz="3200" spc="96" dirty="0">
                <a:solidFill>
                  <a:srgbClr val="4D4A46"/>
                </a:solidFill>
                <a:latin typeface="Arial" panose="020B0604020202020204" pitchFamily="34" charset="0"/>
                <a:ea typeface="標楷體" panose="03000509000000000000" pitchFamily="65" charset="-120"/>
                <a:cs typeface="Arial" panose="020B0604020202020204" pitchFamily="34" charset="0"/>
              </a:rPr>
              <a:t> </a:t>
            </a:r>
            <a:r>
              <a:rPr lang="en-US" sz="3200" spc="96" dirty="0" err="1">
                <a:solidFill>
                  <a:srgbClr val="4D4A46"/>
                </a:solidFill>
                <a:latin typeface="Arial" panose="020B0604020202020204" pitchFamily="34" charset="0"/>
                <a:ea typeface="標楷體" panose="03000509000000000000" pitchFamily="65" charset="-120"/>
                <a:cs typeface="Arial" panose="020B0604020202020204" pitchFamily="34" charset="0"/>
              </a:rPr>
              <a:t>Report〕即可進入本課程的Final</a:t>
            </a:r>
            <a:r>
              <a:rPr lang="en-US" sz="3200" spc="96" dirty="0">
                <a:solidFill>
                  <a:srgbClr val="4D4A46"/>
                </a:solidFill>
                <a:latin typeface="Arial" panose="020B0604020202020204" pitchFamily="34" charset="0"/>
                <a:ea typeface="標楷體" panose="03000509000000000000" pitchFamily="65" charset="-120"/>
                <a:cs typeface="Arial" panose="020B0604020202020204" pitchFamily="34" charset="0"/>
              </a:rPr>
              <a:t> Summary Report(</a:t>
            </a:r>
            <a:r>
              <a:rPr lang="en-US" sz="3200" spc="96" dirty="0" err="1">
                <a:solidFill>
                  <a:srgbClr val="4D4A46"/>
                </a:solidFill>
                <a:latin typeface="Arial" panose="020B0604020202020204" pitchFamily="34" charset="0"/>
                <a:ea typeface="標楷體" panose="03000509000000000000" pitchFamily="65" charset="-120"/>
                <a:cs typeface="Arial" panose="020B0604020202020204" pitchFamily="34" charset="0"/>
              </a:rPr>
              <a:t>參見下一張投影片</a:t>
            </a:r>
            <a:r>
              <a:rPr lang="en-US" sz="3200" spc="96" dirty="0">
                <a:solidFill>
                  <a:srgbClr val="4D4A46"/>
                </a:solidFill>
                <a:latin typeface="Arial" panose="020B0604020202020204" pitchFamily="34" charset="0"/>
                <a:ea typeface="標楷體" panose="03000509000000000000" pitchFamily="65" charset="-120"/>
                <a:cs typeface="Arial" panose="020B0604020202020204" pitchFamily="34" charset="0"/>
              </a:rPr>
              <a:t>)</a:t>
            </a:r>
          </a:p>
        </p:txBody>
      </p:sp>
      <p:grpSp>
        <p:nvGrpSpPr>
          <p:cNvPr id="9" name="Group 9"/>
          <p:cNvGrpSpPr/>
          <p:nvPr/>
        </p:nvGrpSpPr>
        <p:grpSpPr>
          <a:xfrm>
            <a:off x="9144000" y="2891198"/>
            <a:ext cx="1120433" cy="562461"/>
            <a:chOff x="0" y="0"/>
            <a:chExt cx="1493911" cy="749948"/>
          </a:xfrm>
        </p:grpSpPr>
        <p:sp>
          <p:nvSpPr>
            <p:cNvPr id="10" name="AutoShape 10"/>
            <p:cNvSpPr/>
            <p:nvPr/>
          </p:nvSpPr>
          <p:spPr>
            <a:xfrm>
              <a:off x="4168" y="0"/>
              <a:ext cx="1489744" cy="78687"/>
            </a:xfrm>
            <a:prstGeom prst="rect">
              <a:avLst/>
            </a:prstGeom>
            <a:solidFill>
              <a:srgbClr val="B3140E"/>
            </a:solidFill>
          </p:spPr>
        </p:sp>
        <p:sp>
          <p:nvSpPr>
            <p:cNvPr id="11" name="AutoShape 11"/>
            <p:cNvSpPr/>
            <p:nvPr/>
          </p:nvSpPr>
          <p:spPr>
            <a:xfrm>
              <a:off x="0" y="673100"/>
              <a:ext cx="1493911" cy="76848"/>
            </a:xfrm>
            <a:prstGeom prst="rect">
              <a:avLst/>
            </a:prstGeom>
            <a:solidFill>
              <a:srgbClr val="B3140E"/>
            </a:solidFill>
          </p:spPr>
        </p:sp>
        <p:sp>
          <p:nvSpPr>
            <p:cNvPr id="12" name="AutoShape 12"/>
            <p:cNvSpPr/>
            <p:nvPr/>
          </p:nvSpPr>
          <p:spPr>
            <a:xfrm rot="-5400000">
              <a:off x="-335984" y="340152"/>
              <a:ext cx="749948" cy="69644"/>
            </a:xfrm>
            <a:prstGeom prst="rect">
              <a:avLst/>
            </a:prstGeom>
            <a:solidFill>
              <a:srgbClr val="B3140E"/>
            </a:solidFill>
          </p:spPr>
        </p:sp>
        <p:sp>
          <p:nvSpPr>
            <p:cNvPr id="13" name="AutoShape 13"/>
            <p:cNvSpPr/>
            <p:nvPr/>
          </p:nvSpPr>
          <p:spPr>
            <a:xfrm rot="-5400000">
              <a:off x="1084115" y="340152"/>
              <a:ext cx="749948" cy="69644"/>
            </a:xfrm>
            <a:prstGeom prst="rect">
              <a:avLst/>
            </a:prstGeom>
            <a:solidFill>
              <a:srgbClr val="B3140E"/>
            </a:solid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1920662" y="1148715"/>
            <a:ext cx="11624879" cy="85725"/>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7520810" y="1549952"/>
            <a:ext cx="10632526" cy="8163448"/>
          </a:xfrm>
          <a:prstGeom prst="rect">
            <a:avLst/>
          </a:prstGeom>
        </p:spPr>
      </p:pic>
      <p:grpSp>
        <p:nvGrpSpPr>
          <p:cNvPr id="4" name="Group 4"/>
          <p:cNvGrpSpPr/>
          <p:nvPr/>
        </p:nvGrpSpPr>
        <p:grpSpPr>
          <a:xfrm rot="-5400000">
            <a:off x="8336092" y="8595026"/>
            <a:ext cx="846618" cy="1889630"/>
            <a:chOff x="0" y="0"/>
            <a:chExt cx="914197" cy="2040464"/>
          </a:xfrm>
        </p:grpSpPr>
        <p:sp>
          <p:nvSpPr>
            <p:cNvPr id="5" name="Freeform 5"/>
            <p:cNvSpPr/>
            <p:nvPr/>
          </p:nvSpPr>
          <p:spPr>
            <a:xfrm>
              <a:off x="0" y="0"/>
              <a:ext cx="914197" cy="2040464"/>
            </a:xfrm>
            <a:custGeom>
              <a:avLst/>
              <a:gdLst/>
              <a:ahLst/>
              <a:cxnLst/>
              <a:rect l="l" t="t" r="r" b="b"/>
              <a:pathLst>
                <a:path w="914197" h="2040464">
                  <a:moveTo>
                    <a:pt x="914197" y="279400"/>
                  </a:moveTo>
                  <a:lnTo>
                    <a:pt x="914197" y="0"/>
                  </a:lnTo>
                  <a:lnTo>
                    <a:pt x="0" y="0"/>
                  </a:lnTo>
                  <a:lnTo>
                    <a:pt x="0" y="2040464"/>
                  </a:lnTo>
                  <a:lnTo>
                    <a:pt x="914197" y="2040464"/>
                  </a:lnTo>
                  <a:lnTo>
                    <a:pt x="914197" y="279400"/>
                  </a:lnTo>
                  <a:close/>
                  <a:moveTo>
                    <a:pt x="835457" y="279400"/>
                  </a:moveTo>
                  <a:lnTo>
                    <a:pt x="835457" y="1961724"/>
                  </a:lnTo>
                  <a:lnTo>
                    <a:pt x="78740" y="1961724"/>
                  </a:lnTo>
                  <a:lnTo>
                    <a:pt x="78740" y="78740"/>
                  </a:lnTo>
                  <a:lnTo>
                    <a:pt x="835457" y="78740"/>
                  </a:lnTo>
                  <a:lnTo>
                    <a:pt x="835457" y="279400"/>
                  </a:lnTo>
                  <a:close/>
                </a:path>
              </a:pathLst>
            </a:custGeom>
            <a:solidFill>
              <a:srgbClr val="B3140E"/>
            </a:solidFill>
          </p:spPr>
        </p:sp>
      </p:grpSp>
      <p:sp>
        <p:nvSpPr>
          <p:cNvPr id="6" name="TextBox 6"/>
          <p:cNvSpPr txBox="1"/>
          <p:nvPr/>
        </p:nvSpPr>
        <p:spPr>
          <a:xfrm>
            <a:off x="184954" y="271653"/>
            <a:ext cx="9810343" cy="757047"/>
          </a:xfrm>
          <a:prstGeom prst="rect">
            <a:avLst/>
          </a:prstGeom>
        </p:spPr>
        <p:txBody>
          <a:bodyPr lIns="0" tIns="0" rIns="0" bIns="0" rtlCol="0" anchor="t">
            <a:spAutoFit/>
          </a:bodyPr>
          <a:lstStyle/>
          <a:p>
            <a:pPr>
              <a:lnSpc>
                <a:spcPts val="5904"/>
              </a:lnSpc>
            </a:pPr>
            <a:r>
              <a:rPr lang="en-US" sz="4800" spc="288">
                <a:solidFill>
                  <a:srgbClr val="4D4A46"/>
                </a:solidFill>
                <a:latin typeface="Arial" panose="020B0604020202020204" pitchFamily="34" charset="0"/>
                <a:ea typeface="標楷體" panose="03000509000000000000" pitchFamily="65" charset="-120"/>
                <a:cs typeface="Arial" panose="020B0604020202020204" pitchFamily="34" charset="0"/>
              </a:rPr>
              <a:t>教師/助教帳號-Summary Report </a:t>
            </a:r>
          </a:p>
        </p:txBody>
      </p:sp>
      <p:sp>
        <p:nvSpPr>
          <p:cNvPr id="7" name="TextBox 7"/>
          <p:cNvSpPr txBox="1"/>
          <p:nvPr/>
        </p:nvSpPr>
        <p:spPr>
          <a:xfrm>
            <a:off x="184954" y="2649926"/>
            <a:ext cx="5842134" cy="648028"/>
          </a:xfrm>
          <a:prstGeom prst="rect">
            <a:avLst/>
          </a:prstGeom>
        </p:spPr>
        <p:txBody>
          <a:bodyPr lIns="0" tIns="0" rIns="0" bIns="0" rtlCol="0" anchor="t">
            <a:spAutoFit/>
          </a:bodyPr>
          <a:lstStyle/>
          <a:p>
            <a:pPr>
              <a:lnSpc>
                <a:spcPts val="5040"/>
              </a:lnSpc>
            </a:pPr>
            <a:r>
              <a:rPr lang="en-US" sz="4200" spc="126">
                <a:solidFill>
                  <a:srgbClr val="4D4A46"/>
                </a:solidFill>
                <a:latin typeface="Arial" panose="020B0604020202020204" pitchFamily="34" charset="0"/>
                <a:ea typeface="標楷體" panose="03000509000000000000" pitchFamily="65" charset="-120"/>
                <a:cs typeface="Arial" panose="020B0604020202020204" pitchFamily="34" charset="0"/>
              </a:rPr>
              <a:t>【Summary Report】</a:t>
            </a:r>
          </a:p>
        </p:txBody>
      </p:sp>
      <p:sp>
        <p:nvSpPr>
          <p:cNvPr id="8" name="TextBox 8"/>
          <p:cNvSpPr txBox="1"/>
          <p:nvPr/>
        </p:nvSpPr>
        <p:spPr>
          <a:xfrm>
            <a:off x="0" y="3689492"/>
            <a:ext cx="7315200" cy="3693319"/>
          </a:xfrm>
          <a:prstGeom prst="rect">
            <a:avLst/>
          </a:prstGeom>
        </p:spPr>
        <p:txBody>
          <a:bodyPr wrap="square" lIns="0" tIns="0" rIns="0" bIns="0" rtlCol="0" anchor="t">
            <a:spAutoFit/>
          </a:bodyPr>
          <a:lstStyle/>
          <a:p>
            <a:pPr marL="690880" lvl="1" indent="-345440">
              <a:buFont typeface="Arial"/>
              <a:buChar char="•"/>
            </a:pPr>
            <a:r>
              <a:rPr lang="en-US" sz="4800" spc="96" dirty="0" err="1">
                <a:solidFill>
                  <a:srgbClr val="4D4A46"/>
                </a:solidFill>
                <a:latin typeface="Arial" panose="020B0604020202020204" pitchFamily="34" charset="0"/>
                <a:ea typeface="標楷體" panose="03000509000000000000" pitchFamily="65" charset="-120"/>
                <a:cs typeface="Arial" panose="020B0604020202020204" pitchFamily="34" charset="0"/>
              </a:rPr>
              <a:t>進入Summary</a:t>
            </a:r>
            <a:r>
              <a:rPr lang="en-US" sz="4800" spc="96" dirty="0">
                <a:solidFill>
                  <a:srgbClr val="4D4A46"/>
                </a:solidFill>
                <a:latin typeface="Arial" panose="020B0604020202020204" pitchFamily="34" charset="0"/>
                <a:ea typeface="標楷體" panose="03000509000000000000" pitchFamily="65" charset="-120"/>
                <a:cs typeface="Arial" panose="020B0604020202020204" pitchFamily="34" charset="0"/>
              </a:rPr>
              <a:t> </a:t>
            </a:r>
            <a:r>
              <a:rPr lang="en-US" sz="4800" spc="96" dirty="0" err="1">
                <a:solidFill>
                  <a:srgbClr val="4D4A46"/>
                </a:solidFill>
                <a:latin typeface="Arial" panose="020B0604020202020204" pitchFamily="34" charset="0"/>
                <a:ea typeface="標楷體" panose="03000509000000000000" pitchFamily="65" charset="-120"/>
                <a:cs typeface="Arial" panose="020B0604020202020204" pitchFamily="34" charset="0"/>
              </a:rPr>
              <a:t>Report頁面後，下拉即可看見〔Summary</a:t>
            </a:r>
            <a:r>
              <a:rPr lang="en-US" sz="4800" spc="96" dirty="0">
                <a:solidFill>
                  <a:srgbClr val="4D4A46"/>
                </a:solidFill>
                <a:latin typeface="Arial" panose="020B0604020202020204" pitchFamily="34" charset="0"/>
                <a:ea typeface="標楷體" panose="03000509000000000000" pitchFamily="65" charset="-120"/>
                <a:cs typeface="Arial" panose="020B0604020202020204" pitchFamily="34" charset="0"/>
              </a:rPr>
              <a:t> Report </a:t>
            </a:r>
            <a:r>
              <a:rPr lang="en-US" sz="4800" spc="96" dirty="0" err="1">
                <a:solidFill>
                  <a:srgbClr val="4D4A46"/>
                </a:solidFill>
                <a:latin typeface="Arial" panose="020B0604020202020204" pitchFamily="34" charset="0"/>
                <a:ea typeface="標楷體" panose="03000509000000000000" pitchFamily="65" charset="-120"/>
                <a:cs typeface="Arial" panose="020B0604020202020204" pitchFamily="34" charset="0"/>
              </a:rPr>
              <a:t>匯出PDF</a:t>
            </a:r>
            <a:r>
              <a:rPr lang="en-US" sz="4800" spc="96"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4800" spc="96" dirty="0" err="1">
                <a:solidFill>
                  <a:srgbClr val="4D4A46"/>
                </a:solidFill>
                <a:latin typeface="Arial" panose="020B0604020202020204" pitchFamily="34" charset="0"/>
                <a:ea typeface="標楷體" panose="03000509000000000000" pitchFamily="65" charset="-120"/>
                <a:cs typeface="Arial" panose="020B0604020202020204" pitchFamily="34" charset="0"/>
              </a:rPr>
              <a:t>點選後即可匯出PDF檔</a:t>
            </a:r>
            <a:endParaRPr lang="en-US" sz="4800" spc="96"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sp>
        <p:nvSpPr>
          <p:cNvPr id="2" name="AutoShape 2"/>
          <p:cNvSpPr/>
          <p:nvPr/>
        </p:nvSpPr>
        <p:spPr>
          <a:xfrm>
            <a:off x="-831608" y="1431447"/>
            <a:ext cx="10710479" cy="47102"/>
          </a:xfrm>
          <a:prstGeom prst="rect">
            <a:avLst/>
          </a:prstGeom>
          <a:solidFill>
            <a:srgbClr val="E5D6C4"/>
          </a:solidFill>
        </p:spPr>
      </p:sp>
      <p:grpSp>
        <p:nvGrpSpPr>
          <p:cNvPr id="3" name="Group 3"/>
          <p:cNvGrpSpPr/>
          <p:nvPr/>
        </p:nvGrpSpPr>
        <p:grpSpPr>
          <a:xfrm>
            <a:off x="11670557" y="8604946"/>
            <a:ext cx="5169643" cy="1555871"/>
            <a:chOff x="0" y="-23383"/>
            <a:chExt cx="6892857" cy="2074495"/>
          </a:xfrm>
        </p:grpSpPr>
        <p:sp>
          <p:nvSpPr>
            <p:cNvPr id="4" name="AutoShape 4"/>
            <p:cNvSpPr/>
            <p:nvPr/>
          </p:nvSpPr>
          <p:spPr>
            <a:xfrm>
              <a:off x="0" y="0"/>
              <a:ext cx="6892857" cy="2051112"/>
            </a:xfrm>
            <a:prstGeom prst="rect">
              <a:avLst/>
            </a:prstGeom>
            <a:solidFill>
              <a:srgbClr val="E4D4C5"/>
            </a:solidFill>
          </p:spPr>
        </p:sp>
        <p:sp>
          <p:nvSpPr>
            <p:cNvPr id="5" name="TextBox 5"/>
            <p:cNvSpPr txBox="1"/>
            <p:nvPr/>
          </p:nvSpPr>
          <p:spPr>
            <a:xfrm>
              <a:off x="105943" y="-23383"/>
              <a:ext cx="6609114" cy="2051844"/>
            </a:xfrm>
            <a:prstGeom prst="rect">
              <a:avLst/>
            </a:prstGeom>
          </p:spPr>
          <p:txBody>
            <a:bodyPr lIns="0" tIns="0" rIns="0" bIns="0" rtlCol="0" anchor="t">
              <a:spAutoFit/>
            </a:bodyPr>
            <a:lstStyle/>
            <a:p>
              <a:pPr algn="just">
                <a:lnSpc>
                  <a:spcPts val="6018"/>
                </a:lnSpc>
              </a:pPr>
              <a:r>
                <a:rPr lang="en-US" sz="3715" spc="334">
                  <a:solidFill>
                    <a:srgbClr val="4D4A46"/>
                  </a:solidFill>
                  <a:latin typeface="Arial" panose="020B0604020202020204" pitchFamily="34" charset="0"/>
                  <a:ea typeface="標楷體" panose="03000509000000000000" pitchFamily="65" charset="-120"/>
                  <a:cs typeface="Arial" panose="020B0604020202020204" pitchFamily="34" charset="0"/>
                </a:rPr>
                <a:t>實際匯出之</a:t>
              </a:r>
            </a:p>
            <a:p>
              <a:pPr algn="just">
                <a:lnSpc>
                  <a:spcPts val="6018"/>
                </a:lnSpc>
              </a:pPr>
              <a:r>
                <a:rPr lang="en-US" sz="3715" spc="334">
                  <a:solidFill>
                    <a:srgbClr val="4D4A46"/>
                  </a:solidFill>
                  <a:latin typeface="Arial" panose="020B0604020202020204" pitchFamily="34" charset="0"/>
                  <a:ea typeface="標楷體" panose="03000509000000000000" pitchFamily="65" charset="-120"/>
                  <a:cs typeface="Arial" panose="020B0604020202020204" pitchFamily="34" charset="0"/>
                </a:rPr>
                <a:t>Summary Report檔</a:t>
              </a:r>
            </a:p>
          </p:txBody>
        </p:sp>
      </p:grpSp>
      <p:pic>
        <p:nvPicPr>
          <p:cNvPr id="6" name="Picture 6"/>
          <p:cNvPicPr>
            <a:picLocks noChangeAspect="1"/>
          </p:cNvPicPr>
          <p:nvPr/>
        </p:nvPicPr>
        <p:blipFill>
          <a:blip r:embed="rId3"/>
          <a:srcRect l="3762" t="2138" r="10101" b="682"/>
          <a:stretch>
            <a:fillRect/>
          </a:stretch>
        </p:blipFill>
        <p:spPr>
          <a:xfrm>
            <a:off x="1843037" y="1639482"/>
            <a:ext cx="5361189" cy="8387985"/>
          </a:xfrm>
          <a:prstGeom prst="rect">
            <a:avLst/>
          </a:prstGeom>
        </p:spPr>
      </p:pic>
      <p:pic>
        <p:nvPicPr>
          <p:cNvPr id="7" name="Picture 7"/>
          <p:cNvPicPr>
            <a:picLocks noChangeAspect="1"/>
          </p:cNvPicPr>
          <p:nvPr/>
        </p:nvPicPr>
        <p:blipFill>
          <a:blip r:embed="rId4"/>
          <a:srcRect l="1816" r="2952"/>
          <a:stretch>
            <a:fillRect/>
          </a:stretch>
        </p:blipFill>
        <p:spPr>
          <a:xfrm>
            <a:off x="10252106" y="1028700"/>
            <a:ext cx="6588094" cy="7464486"/>
          </a:xfrm>
          <a:prstGeom prst="rect">
            <a:avLst/>
          </a:prstGeom>
        </p:spPr>
      </p:pic>
      <p:sp>
        <p:nvSpPr>
          <p:cNvPr id="8" name="TextBox 8"/>
          <p:cNvSpPr txBox="1"/>
          <p:nvPr/>
        </p:nvSpPr>
        <p:spPr>
          <a:xfrm>
            <a:off x="104735" y="655877"/>
            <a:ext cx="9774136" cy="743793"/>
          </a:xfrm>
          <a:prstGeom prst="rect">
            <a:avLst/>
          </a:prstGeom>
        </p:spPr>
        <p:txBody>
          <a:bodyPr lIns="0" tIns="0" rIns="0" bIns="0" rtlCol="0" anchor="t">
            <a:spAutoFit/>
          </a:bodyPr>
          <a:lstStyle/>
          <a:p>
            <a:pPr>
              <a:lnSpc>
                <a:spcPts val="5759"/>
              </a:lnSpc>
            </a:pPr>
            <a:r>
              <a:rPr lang="en-US" sz="4800" spc="144">
                <a:solidFill>
                  <a:srgbClr val="E5D6C4"/>
                </a:solidFill>
                <a:latin typeface="Arial" panose="020B0604020202020204" pitchFamily="34" charset="0"/>
                <a:ea typeface="標楷體" panose="03000509000000000000" pitchFamily="65" charset="-120"/>
                <a:cs typeface="Arial" panose="020B0604020202020204" pitchFamily="34" charset="0"/>
              </a:rPr>
              <a:t>教師/助教帳號-Summary Report檔</a:t>
            </a:r>
          </a:p>
        </p:txBody>
      </p:sp>
      <p:grpSp>
        <p:nvGrpSpPr>
          <p:cNvPr id="9" name="Group 9"/>
          <p:cNvGrpSpPr/>
          <p:nvPr/>
        </p:nvGrpSpPr>
        <p:grpSpPr>
          <a:xfrm rot="-5400000">
            <a:off x="15089317" y="1395716"/>
            <a:ext cx="846618" cy="918080"/>
            <a:chOff x="0" y="0"/>
            <a:chExt cx="914197" cy="991363"/>
          </a:xfrm>
        </p:grpSpPr>
        <p:sp>
          <p:nvSpPr>
            <p:cNvPr id="10" name="Freeform 10"/>
            <p:cNvSpPr/>
            <p:nvPr/>
          </p:nvSpPr>
          <p:spPr>
            <a:xfrm>
              <a:off x="0" y="0"/>
              <a:ext cx="914197" cy="991363"/>
            </a:xfrm>
            <a:custGeom>
              <a:avLst/>
              <a:gdLst/>
              <a:ahLst/>
              <a:cxnLst/>
              <a:rect l="l" t="t" r="r" b="b"/>
              <a:pathLst>
                <a:path w="914197" h="991363">
                  <a:moveTo>
                    <a:pt x="914197" y="279400"/>
                  </a:moveTo>
                  <a:lnTo>
                    <a:pt x="914197" y="0"/>
                  </a:lnTo>
                  <a:lnTo>
                    <a:pt x="0" y="0"/>
                  </a:lnTo>
                  <a:lnTo>
                    <a:pt x="0" y="991363"/>
                  </a:lnTo>
                  <a:lnTo>
                    <a:pt x="914197" y="991363"/>
                  </a:lnTo>
                  <a:lnTo>
                    <a:pt x="914197" y="279400"/>
                  </a:lnTo>
                  <a:close/>
                  <a:moveTo>
                    <a:pt x="835457" y="279400"/>
                  </a:moveTo>
                  <a:lnTo>
                    <a:pt x="835457" y="912623"/>
                  </a:lnTo>
                  <a:lnTo>
                    <a:pt x="78740" y="912623"/>
                  </a:lnTo>
                  <a:lnTo>
                    <a:pt x="78740" y="78740"/>
                  </a:lnTo>
                  <a:lnTo>
                    <a:pt x="835457" y="78740"/>
                  </a:lnTo>
                  <a:lnTo>
                    <a:pt x="835457" y="279400"/>
                  </a:lnTo>
                  <a:close/>
                </a:path>
              </a:pathLst>
            </a:custGeom>
            <a:solidFill>
              <a:srgbClr val="B3140E"/>
            </a:solidFill>
          </p:spPr>
        </p:sp>
      </p:grpSp>
      <p:grpSp>
        <p:nvGrpSpPr>
          <p:cNvPr id="11" name="Group 11"/>
          <p:cNvGrpSpPr/>
          <p:nvPr/>
        </p:nvGrpSpPr>
        <p:grpSpPr>
          <a:xfrm rot="-5400000">
            <a:off x="14803567" y="2957816"/>
            <a:ext cx="1418118" cy="918080"/>
            <a:chOff x="0" y="0"/>
            <a:chExt cx="1531315" cy="991363"/>
          </a:xfrm>
        </p:grpSpPr>
        <p:sp>
          <p:nvSpPr>
            <p:cNvPr id="12" name="Freeform 12"/>
            <p:cNvSpPr/>
            <p:nvPr/>
          </p:nvSpPr>
          <p:spPr>
            <a:xfrm>
              <a:off x="0" y="0"/>
              <a:ext cx="1531315" cy="991363"/>
            </a:xfrm>
            <a:custGeom>
              <a:avLst/>
              <a:gdLst/>
              <a:ahLst/>
              <a:cxnLst/>
              <a:rect l="l" t="t" r="r" b="b"/>
              <a:pathLst>
                <a:path w="1531315" h="991363">
                  <a:moveTo>
                    <a:pt x="1531315" y="279400"/>
                  </a:moveTo>
                  <a:lnTo>
                    <a:pt x="1531315" y="0"/>
                  </a:lnTo>
                  <a:lnTo>
                    <a:pt x="0" y="0"/>
                  </a:lnTo>
                  <a:lnTo>
                    <a:pt x="0" y="991363"/>
                  </a:lnTo>
                  <a:lnTo>
                    <a:pt x="1531315" y="991363"/>
                  </a:lnTo>
                  <a:lnTo>
                    <a:pt x="1531315" y="279400"/>
                  </a:lnTo>
                  <a:close/>
                  <a:moveTo>
                    <a:pt x="1452575" y="279400"/>
                  </a:moveTo>
                  <a:lnTo>
                    <a:pt x="1452575" y="912623"/>
                  </a:lnTo>
                  <a:lnTo>
                    <a:pt x="78740" y="912623"/>
                  </a:lnTo>
                  <a:lnTo>
                    <a:pt x="78740" y="78740"/>
                  </a:lnTo>
                  <a:lnTo>
                    <a:pt x="1452575" y="78740"/>
                  </a:lnTo>
                  <a:lnTo>
                    <a:pt x="1452575" y="279400"/>
                  </a:lnTo>
                  <a:close/>
                </a:path>
              </a:pathLst>
            </a:custGeom>
            <a:solidFill>
              <a:srgbClr val="B3140E"/>
            </a:solidFill>
          </p:spPr>
        </p:sp>
      </p:grpSp>
      <p:grpSp>
        <p:nvGrpSpPr>
          <p:cNvPr id="13" name="Group 13"/>
          <p:cNvGrpSpPr/>
          <p:nvPr/>
        </p:nvGrpSpPr>
        <p:grpSpPr>
          <a:xfrm rot="-5400000">
            <a:off x="10416733" y="4751100"/>
            <a:ext cx="2122968" cy="1451480"/>
            <a:chOff x="0" y="0"/>
            <a:chExt cx="2292427" cy="1567340"/>
          </a:xfrm>
        </p:grpSpPr>
        <p:sp>
          <p:nvSpPr>
            <p:cNvPr id="14" name="Freeform 14"/>
            <p:cNvSpPr/>
            <p:nvPr/>
          </p:nvSpPr>
          <p:spPr>
            <a:xfrm>
              <a:off x="0" y="0"/>
              <a:ext cx="2292427" cy="1567340"/>
            </a:xfrm>
            <a:custGeom>
              <a:avLst/>
              <a:gdLst/>
              <a:ahLst/>
              <a:cxnLst/>
              <a:rect l="l" t="t" r="r" b="b"/>
              <a:pathLst>
                <a:path w="2292427" h="1567340">
                  <a:moveTo>
                    <a:pt x="2292427" y="279400"/>
                  </a:moveTo>
                  <a:lnTo>
                    <a:pt x="2292427" y="0"/>
                  </a:lnTo>
                  <a:lnTo>
                    <a:pt x="0" y="0"/>
                  </a:lnTo>
                  <a:lnTo>
                    <a:pt x="0" y="1567340"/>
                  </a:lnTo>
                  <a:lnTo>
                    <a:pt x="2292427" y="1567340"/>
                  </a:lnTo>
                  <a:lnTo>
                    <a:pt x="2292427" y="279400"/>
                  </a:lnTo>
                  <a:close/>
                  <a:moveTo>
                    <a:pt x="2213687" y="279400"/>
                  </a:moveTo>
                  <a:lnTo>
                    <a:pt x="2213687" y="1488600"/>
                  </a:lnTo>
                  <a:lnTo>
                    <a:pt x="78740" y="1488600"/>
                  </a:lnTo>
                  <a:lnTo>
                    <a:pt x="78740" y="78740"/>
                  </a:lnTo>
                  <a:lnTo>
                    <a:pt x="2213687" y="78740"/>
                  </a:lnTo>
                  <a:lnTo>
                    <a:pt x="2213687" y="279400"/>
                  </a:lnTo>
                  <a:close/>
                </a:path>
              </a:pathLst>
            </a:custGeom>
            <a:solidFill>
              <a:srgbClr val="B3140E"/>
            </a:solidFill>
          </p:spPr>
        </p:sp>
      </p:grpSp>
      <p:sp>
        <p:nvSpPr>
          <p:cNvPr id="15" name="AutoShape 15"/>
          <p:cNvSpPr/>
          <p:nvPr/>
        </p:nvSpPr>
        <p:spPr>
          <a:xfrm>
            <a:off x="4991803" y="3356963"/>
            <a:ext cx="5131543" cy="1058393"/>
          </a:xfrm>
          <a:prstGeom prst="rect">
            <a:avLst/>
          </a:prstGeom>
          <a:solidFill>
            <a:srgbClr val="E4D4C5"/>
          </a:solidFill>
        </p:spPr>
      </p:sp>
      <p:sp>
        <p:nvSpPr>
          <p:cNvPr id="16" name="TextBox 16"/>
          <p:cNvSpPr txBox="1"/>
          <p:nvPr/>
        </p:nvSpPr>
        <p:spPr>
          <a:xfrm>
            <a:off x="5098207" y="3501701"/>
            <a:ext cx="5153899" cy="655051"/>
          </a:xfrm>
          <a:prstGeom prst="rect">
            <a:avLst/>
          </a:prstGeom>
        </p:spPr>
        <p:txBody>
          <a:bodyPr lIns="0" tIns="0" rIns="0" bIns="0" rtlCol="0" anchor="t">
            <a:spAutoFit/>
          </a:bodyPr>
          <a:lstStyle/>
          <a:p>
            <a:pPr algn="just">
              <a:lnSpc>
                <a:spcPts val="5832"/>
              </a:lnSpc>
            </a:pPr>
            <a:r>
              <a:rPr lang="en-US" sz="3200" spc="324" dirty="0" err="1">
                <a:solidFill>
                  <a:srgbClr val="4D4A46"/>
                </a:solidFill>
                <a:latin typeface="Arial" panose="020B0604020202020204" pitchFamily="34" charset="0"/>
                <a:ea typeface="標楷體" panose="03000509000000000000" pitchFamily="65" charset="-120"/>
                <a:cs typeface="Arial" panose="020B0604020202020204" pitchFamily="34" charset="0"/>
              </a:rPr>
              <a:t>三者皆要等於修課人數</a:t>
            </a:r>
            <a:r>
              <a:rPr lang="en-US" sz="3200" spc="324" dirty="0">
                <a:solidFill>
                  <a:srgbClr val="4D4A46"/>
                </a:solidFill>
                <a:latin typeface="Arial" panose="020B0604020202020204" pitchFamily="34" charset="0"/>
                <a:ea typeface="標楷體" panose="03000509000000000000" pitchFamily="65" charset="-120"/>
                <a:cs typeface="Arial" panose="020B0604020202020204" pitchFamily="34" charset="0"/>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209876" y="499504"/>
            <a:ext cx="11004620" cy="1058393"/>
          </a:xfrm>
          <a:prstGeom prst="rect">
            <a:avLst/>
          </a:prstGeom>
          <a:solidFill>
            <a:srgbClr val="4D4A46"/>
          </a:solidFill>
        </p:spPr>
      </p:sp>
      <p:pic>
        <p:nvPicPr>
          <p:cNvPr id="3" name="Picture 3"/>
          <p:cNvPicPr>
            <a:picLocks noChangeAspect="1"/>
          </p:cNvPicPr>
          <p:nvPr/>
        </p:nvPicPr>
        <p:blipFill>
          <a:blip r:embed="rId3"/>
          <a:srcRect/>
          <a:stretch>
            <a:fillRect/>
          </a:stretch>
        </p:blipFill>
        <p:spPr>
          <a:xfrm>
            <a:off x="209876" y="1743997"/>
            <a:ext cx="15682933" cy="623481"/>
          </a:xfrm>
          <a:prstGeom prst="rect">
            <a:avLst/>
          </a:prstGeom>
        </p:spPr>
      </p:pic>
      <p:pic>
        <p:nvPicPr>
          <p:cNvPr id="4" name="Picture 4"/>
          <p:cNvPicPr>
            <a:picLocks noChangeAspect="1"/>
          </p:cNvPicPr>
          <p:nvPr/>
        </p:nvPicPr>
        <p:blipFill>
          <a:blip r:embed="rId4"/>
          <a:srcRect r="24962" b="4150"/>
          <a:stretch>
            <a:fillRect/>
          </a:stretch>
        </p:blipFill>
        <p:spPr>
          <a:xfrm>
            <a:off x="209876" y="2541380"/>
            <a:ext cx="8149264" cy="6839486"/>
          </a:xfrm>
          <a:prstGeom prst="rect">
            <a:avLst/>
          </a:prstGeom>
        </p:spPr>
      </p:pic>
      <p:grpSp>
        <p:nvGrpSpPr>
          <p:cNvPr id="5" name="Group 5"/>
          <p:cNvGrpSpPr/>
          <p:nvPr/>
        </p:nvGrpSpPr>
        <p:grpSpPr>
          <a:xfrm rot="-5400000">
            <a:off x="1804788" y="4037897"/>
            <a:ext cx="3748057" cy="6937880"/>
            <a:chOff x="0" y="0"/>
            <a:chExt cx="4047233" cy="7491675"/>
          </a:xfrm>
        </p:grpSpPr>
        <p:sp>
          <p:nvSpPr>
            <p:cNvPr id="6" name="Freeform 6"/>
            <p:cNvSpPr/>
            <p:nvPr/>
          </p:nvSpPr>
          <p:spPr>
            <a:xfrm>
              <a:off x="0" y="0"/>
              <a:ext cx="4047233" cy="7491674"/>
            </a:xfrm>
            <a:custGeom>
              <a:avLst/>
              <a:gdLst/>
              <a:ahLst/>
              <a:cxnLst/>
              <a:rect l="l" t="t" r="r" b="b"/>
              <a:pathLst>
                <a:path w="4047233" h="7491674">
                  <a:moveTo>
                    <a:pt x="4047233" y="279400"/>
                  </a:moveTo>
                  <a:lnTo>
                    <a:pt x="4047233" y="0"/>
                  </a:lnTo>
                  <a:lnTo>
                    <a:pt x="0" y="0"/>
                  </a:lnTo>
                  <a:lnTo>
                    <a:pt x="0" y="7491674"/>
                  </a:lnTo>
                  <a:lnTo>
                    <a:pt x="4047233" y="7491674"/>
                  </a:lnTo>
                  <a:lnTo>
                    <a:pt x="4047233" y="279400"/>
                  </a:lnTo>
                  <a:close/>
                  <a:moveTo>
                    <a:pt x="3968493" y="279400"/>
                  </a:moveTo>
                  <a:lnTo>
                    <a:pt x="3968493" y="7412934"/>
                  </a:lnTo>
                  <a:lnTo>
                    <a:pt x="78740" y="7412934"/>
                  </a:lnTo>
                  <a:lnTo>
                    <a:pt x="78740" y="78740"/>
                  </a:lnTo>
                  <a:lnTo>
                    <a:pt x="3968493" y="78740"/>
                  </a:lnTo>
                  <a:lnTo>
                    <a:pt x="3968493" y="279400"/>
                  </a:lnTo>
                  <a:close/>
                </a:path>
              </a:pathLst>
            </a:custGeom>
            <a:solidFill>
              <a:srgbClr val="B3140E"/>
            </a:solidFill>
          </p:spPr>
        </p:sp>
      </p:grpSp>
      <p:pic>
        <p:nvPicPr>
          <p:cNvPr id="7" name="Picture 7"/>
          <p:cNvPicPr>
            <a:picLocks noChangeAspect="1"/>
          </p:cNvPicPr>
          <p:nvPr/>
        </p:nvPicPr>
        <p:blipFill>
          <a:blip r:embed="rId5"/>
          <a:srcRect r="32042"/>
          <a:stretch>
            <a:fillRect/>
          </a:stretch>
        </p:blipFill>
        <p:spPr>
          <a:xfrm>
            <a:off x="9144000" y="2541380"/>
            <a:ext cx="9009577" cy="6839486"/>
          </a:xfrm>
          <a:prstGeom prst="rect">
            <a:avLst/>
          </a:prstGeom>
        </p:spPr>
      </p:pic>
      <p:sp>
        <p:nvSpPr>
          <p:cNvPr id="8" name="TextBox 8"/>
          <p:cNvSpPr txBox="1"/>
          <p:nvPr/>
        </p:nvSpPr>
        <p:spPr>
          <a:xfrm>
            <a:off x="209876" y="593408"/>
            <a:ext cx="11119387" cy="872034"/>
          </a:xfrm>
          <a:prstGeom prst="rect">
            <a:avLst/>
          </a:prstGeom>
        </p:spPr>
        <p:txBody>
          <a:bodyPr lIns="0" tIns="0" rIns="0" bIns="0" rtlCol="0" anchor="t">
            <a:spAutoFit/>
          </a:bodyPr>
          <a:lstStyle/>
          <a:p>
            <a:pPr>
              <a:lnSpc>
                <a:spcPts val="6765"/>
              </a:lnSpc>
            </a:pPr>
            <a:r>
              <a:rPr lang="en-US" sz="5500" spc="330">
                <a:solidFill>
                  <a:srgbClr val="E5D6C4"/>
                </a:solidFill>
                <a:latin typeface="Arial" panose="020B0604020202020204" pitchFamily="34" charset="0"/>
                <a:ea typeface="標楷體" panose="03000509000000000000" pitchFamily="65" charset="-120"/>
                <a:cs typeface="Arial" panose="020B0604020202020204" pitchFamily="34" charset="0"/>
              </a:rPr>
              <a:t>教師/助教帳號-Closing the Loop </a:t>
            </a:r>
          </a:p>
        </p:txBody>
      </p:sp>
      <p:grpSp>
        <p:nvGrpSpPr>
          <p:cNvPr id="9" name="Group 9"/>
          <p:cNvGrpSpPr/>
          <p:nvPr/>
        </p:nvGrpSpPr>
        <p:grpSpPr>
          <a:xfrm rot="-5400000">
            <a:off x="10504032" y="996622"/>
            <a:ext cx="846618" cy="2118230"/>
            <a:chOff x="0" y="0"/>
            <a:chExt cx="914197" cy="2287311"/>
          </a:xfrm>
        </p:grpSpPr>
        <p:sp>
          <p:nvSpPr>
            <p:cNvPr id="10" name="Freeform 10"/>
            <p:cNvSpPr/>
            <p:nvPr/>
          </p:nvSpPr>
          <p:spPr>
            <a:xfrm>
              <a:off x="0" y="0"/>
              <a:ext cx="914197" cy="2287311"/>
            </a:xfrm>
            <a:custGeom>
              <a:avLst/>
              <a:gdLst/>
              <a:ahLst/>
              <a:cxnLst/>
              <a:rect l="l" t="t" r="r" b="b"/>
              <a:pathLst>
                <a:path w="914197" h="2287311">
                  <a:moveTo>
                    <a:pt x="914197" y="279400"/>
                  </a:moveTo>
                  <a:lnTo>
                    <a:pt x="914197" y="0"/>
                  </a:lnTo>
                  <a:lnTo>
                    <a:pt x="0" y="0"/>
                  </a:lnTo>
                  <a:lnTo>
                    <a:pt x="0" y="2287311"/>
                  </a:lnTo>
                  <a:lnTo>
                    <a:pt x="914197" y="2287311"/>
                  </a:lnTo>
                  <a:lnTo>
                    <a:pt x="914197" y="279400"/>
                  </a:lnTo>
                  <a:close/>
                  <a:moveTo>
                    <a:pt x="835457" y="279400"/>
                  </a:moveTo>
                  <a:lnTo>
                    <a:pt x="835457" y="2208571"/>
                  </a:lnTo>
                  <a:lnTo>
                    <a:pt x="78740" y="2208571"/>
                  </a:lnTo>
                  <a:lnTo>
                    <a:pt x="78740" y="78740"/>
                  </a:lnTo>
                  <a:lnTo>
                    <a:pt x="835457" y="78740"/>
                  </a:lnTo>
                  <a:lnTo>
                    <a:pt x="835457" y="279400"/>
                  </a:lnTo>
                  <a:close/>
                </a:path>
              </a:pathLst>
            </a:custGeom>
            <a:solidFill>
              <a:srgbClr val="B3140E"/>
            </a:solidFill>
          </p:spPr>
        </p:sp>
      </p:grpSp>
      <p:sp>
        <p:nvSpPr>
          <p:cNvPr id="11" name="AutoShape 11"/>
          <p:cNvSpPr/>
          <p:nvPr/>
        </p:nvSpPr>
        <p:spPr>
          <a:xfrm>
            <a:off x="9541021" y="6248270"/>
            <a:ext cx="2772642" cy="83415"/>
          </a:xfrm>
          <a:prstGeom prst="rect">
            <a:avLst/>
          </a:prstGeom>
          <a:solidFill>
            <a:srgbClr val="B3140E"/>
          </a:solidFill>
        </p:spPr>
      </p:sp>
      <p:sp>
        <p:nvSpPr>
          <p:cNvPr id="12" name="TextBox 12"/>
          <p:cNvSpPr txBox="1"/>
          <p:nvPr/>
        </p:nvSpPr>
        <p:spPr>
          <a:xfrm>
            <a:off x="2445312" y="9542920"/>
            <a:ext cx="3193487" cy="500137"/>
          </a:xfrm>
          <a:prstGeom prst="rect">
            <a:avLst/>
          </a:prstGeom>
        </p:spPr>
        <p:txBody>
          <a:bodyPr wrap="square" lIns="0" tIns="0" rIns="0" bIns="0" rtlCol="0" anchor="t">
            <a:spAutoFit/>
          </a:bodyPr>
          <a:lstStyle/>
          <a:p>
            <a:pPr>
              <a:lnSpc>
                <a:spcPts val="3936"/>
              </a:lnSpc>
            </a:pPr>
            <a:r>
              <a:rPr lang="en-US" sz="3200" spc="192" dirty="0" err="1">
                <a:solidFill>
                  <a:srgbClr val="4D4A46"/>
                </a:solidFill>
                <a:latin typeface="Arial" panose="020B0604020202020204" pitchFamily="34" charset="0"/>
                <a:ea typeface="標楷體" panose="03000509000000000000" pitchFamily="65" charset="-120"/>
                <a:cs typeface="Arial" panose="020B0604020202020204" pitchFamily="34" charset="0"/>
              </a:rPr>
              <a:t>教師報告填入</a:t>
            </a:r>
            <a:endParaRPr lang="en-US" sz="3200" spc="192"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
        <p:nvSpPr>
          <p:cNvPr id="13" name="TextBox 13"/>
          <p:cNvSpPr txBox="1"/>
          <p:nvPr/>
        </p:nvSpPr>
        <p:spPr>
          <a:xfrm>
            <a:off x="11138936" y="9542920"/>
            <a:ext cx="5472664" cy="500137"/>
          </a:xfrm>
          <a:prstGeom prst="rect">
            <a:avLst/>
          </a:prstGeom>
        </p:spPr>
        <p:txBody>
          <a:bodyPr wrap="square" lIns="0" tIns="0" rIns="0" bIns="0" rtlCol="0" anchor="t">
            <a:spAutoFit/>
          </a:bodyPr>
          <a:lstStyle/>
          <a:p>
            <a:pPr>
              <a:lnSpc>
                <a:spcPts val="3936"/>
              </a:lnSpc>
            </a:pPr>
            <a:r>
              <a:rPr lang="en-US" sz="3200" spc="192" dirty="0" err="1">
                <a:solidFill>
                  <a:srgbClr val="4D4A46"/>
                </a:solidFill>
                <a:latin typeface="Arial" panose="020B0604020202020204" pitchFamily="34" charset="0"/>
                <a:ea typeface="標楷體" panose="03000509000000000000" pitchFamily="65" charset="-120"/>
                <a:cs typeface="Arial" panose="020B0604020202020204" pitchFamily="34" charset="0"/>
              </a:rPr>
              <a:t>依項目選擇各系項一一匯出</a:t>
            </a:r>
            <a:endParaRPr lang="en-US" sz="3200" spc="192"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209876" y="499504"/>
            <a:ext cx="10000924" cy="1058393"/>
          </a:xfrm>
          <a:prstGeom prst="rect">
            <a:avLst/>
          </a:prstGeom>
          <a:solidFill>
            <a:srgbClr val="4D4A46"/>
          </a:solidFill>
        </p:spPr>
      </p:sp>
      <p:sp>
        <p:nvSpPr>
          <p:cNvPr id="3" name="TextBox 3"/>
          <p:cNvSpPr txBox="1"/>
          <p:nvPr/>
        </p:nvSpPr>
        <p:spPr>
          <a:xfrm>
            <a:off x="209876" y="593408"/>
            <a:ext cx="10915324" cy="872034"/>
          </a:xfrm>
          <a:prstGeom prst="rect">
            <a:avLst/>
          </a:prstGeom>
        </p:spPr>
        <p:txBody>
          <a:bodyPr wrap="square" lIns="0" tIns="0" rIns="0" bIns="0" rtlCol="0" anchor="t">
            <a:spAutoFit/>
          </a:bodyPr>
          <a:lstStyle/>
          <a:p>
            <a:pPr>
              <a:lnSpc>
                <a:spcPts val="6765"/>
              </a:lnSpc>
            </a:pPr>
            <a:r>
              <a:rPr lang="en-US" sz="5500" spc="330" dirty="0" err="1">
                <a:solidFill>
                  <a:srgbClr val="E5D6C4"/>
                </a:solidFill>
                <a:latin typeface="Arial" panose="020B0604020202020204" pitchFamily="34" charset="0"/>
                <a:ea typeface="標楷體" panose="03000509000000000000" pitchFamily="65" charset="-120"/>
                <a:cs typeface="Arial" panose="020B0604020202020204" pitchFamily="34" charset="0"/>
              </a:rPr>
              <a:t>教師</a:t>
            </a:r>
            <a:r>
              <a:rPr lang="en-US" sz="5500" spc="330" dirty="0">
                <a:solidFill>
                  <a:srgbClr val="E5D6C4"/>
                </a:solidFill>
                <a:latin typeface="Arial" panose="020B0604020202020204" pitchFamily="34" charset="0"/>
                <a:ea typeface="標楷體" panose="03000509000000000000" pitchFamily="65" charset="-120"/>
                <a:cs typeface="Arial" panose="020B0604020202020204" pitchFamily="34" charset="0"/>
              </a:rPr>
              <a:t>/</a:t>
            </a:r>
            <a:r>
              <a:rPr lang="en-US" sz="5500" spc="330" dirty="0" err="1">
                <a:solidFill>
                  <a:srgbClr val="E5D6C4"/>
                </a:solidFill>
                <a:latin typeface="Arial" panose="020B0604020202020204" pitchFamily="34" charset="0"/>
                <a:ea typeface="標楷體" panose="03000509000000000000" pitchFamily="65" charset="-120"/>
                <a:cs typeface="Arial" panose="020B0604020202020204" pitchFamily="34" charset="0"/>
              </a:rPr>
              <a:t>助教帳號-公佈欄&amp;電子報</a:t>
            </a:r>
            <a:r>
              <a:rPr lang="en-US" sz="5500" spc="330" dirty="0">
                <a:solidFill>
                  <a:srgbClr val="E5D6C4"/>
                </a:solidFill>
                <a:latin typeface="Arial" panose="020B0604020202020204" pitchFamily="34" charset="0"/>
                <a:ea typeface="標楷體" panose="03000509000000000000" pitchFamily="65" charset="-120"/>
                <a:cs typeface="Arial" panose="020B0604020202020204" pitchFamily="34" charset="0"/>
              </a:rPr>
              <a:t> </a:t>
            </a:r>
          </a:p>
        </p:txBody>
      </p:sp>
      <p:pic>
        <p:nvPicPr>
          <p:cNvPr id="4" name="Picture 4"/>
          <p:cNvPicPr>
            <a:picLocks noChangeAspect="1"/>
          </p:cNvPicPr>
          <p:nvPr/>
        </p:nvPicPr>
        <p:blipFill>
          <a:blip r:embed="rId3"/>
          <a:srcRect/>
          <a:stretch>
            <a:fillRect/>
          </a:stretch>
        </p:blipFill>
        <p:spPr>
          <a:xfrm>
            <a:off x="209876" y="1855566"/>
            <a:ext cx="15682933" cy="623481"/>
          </a:xfrm>
          <a:prstGeom prst="rect">
            <a:avLst/>
          </a:prstGeom>
        </p:spPr>
      </p:pic>
      <p:grpSp>
        <p:nvGrpSpPr>
          <p:cNvPr id="5" name="Group 5"/>
          <p:cNvGrpSpPr/>
          <p:nvPr/>
        </p:nvGrpSpPr>
        <p:grpSpPr>
          <a:xfrm rot="-5400000">
            <a:off x="13079150" y="1600124"/>
            <a:ext cx="846618" cy="1134366"/>
            <a:chOff x="0" y="0"/>
            <a:chExt cx="914197" cy="1224913"/>
          </a:xfrm>
        </p:grpSpPr>
        <p:sp>
          <p:nvSpPr>
            <p:cNvPr id="6" name="Freeform 6"/>
            <p:cNvSpPr/>
            <p:nvPr/>
          </p:nvSpPr>
          <p:spPr>
            <a:xfrm>
              <a:off x="0" y="0"/>
              <a:ext cx="914197" cy="1224913"/>
            </a:xfrm>
            <a:custGeom>
              <a:avLst/>
              <a:gdLst/>
              <a:ahLst/>
              <a:cxnLst/>
              <a:rect l="l" t="t" r="r" b="b"/>
              <a:pathLst>
                <a:path w="914197" h="1224913">
                  <a:moveTo>
                    <a:pt x="914197" y="279400"/>
                  </a:moveTo>
                  <a:lnTo>
                    <a:pt x="914197" y="0"/>
                  </a:lnTo>
                  <a:lnTo>
                    <a:pt x="0" y="0"/>
                  </a:lnTo>
                  <a:lnTo>
                    <a:pt x="0" y="1224913"/>
                  </a:lnTo>
                  <a:lnTo>
                    <a:pt x="914197" y="1224913"/>
                  </a:lnTo>
                  <a:lnTo>
                    <a:pt x="914197" y="279400"/>
                  </a:lnTo>
                  <a:close/>
                  <a:moveTo>
                    <a:pt x="835457" y="279400"/>
                  </a:moveTo>
                  <a:lnTo>
                    <a:pt x="835457" y="1146172"/>
                  </a:lnTo>
                  <a:lnTo>
                    <a:pt x="78740" y="1146172"/>
                  </a:lnTo>
                  <a:lnTo>
                    <a:pt x="78740" y="78740"/>
                  </a:lnTo>
                  <a:lnTo>
                    <a:pt x="835457" y="78740"/>
                  </a:lnTo>
                  <a:lnTo>
                    <a:pt x="835457" y="279400"/>
                  </a:lnTo>
                  <a:close/>
                </a:path>
              </a:pathLst>
            </a:custGeom>
            <a:solidFill>
              <a:srgbClr val="B3140E"/>
            </a:solidFill>
          </p:spPr>
        </p:sp>
      </p:grpSp>
      <p:grpSp>
        <p:nvGrpSpPr>
          <p:cNvPr id="7" name="Group 7"/>
          <p:cNvGrpSpPr/>
          <p:nvPr/>
        </p:nvGrpSpPr>
        <p:grpSpPr>
          <a:xfrm rot="-5400000">
            <a:off x="14213515" y="1600124"/>
            <a:ext cx="846618" cy="1134366"/>
            <a:chOff x="0" y="0"/>
            <a:chExt cx="914197" cy="1224913"/>
          </a:xfrm>
        </p:grpSpPr>
        <p:sp>
          <p:nvSpPr>
            <p:cNvPr id="8" name="Freeform 8"/>
            <p:cNvSpPr/>
            <p:nvPr/>
          </p:nvSpPr>
          <p:spPr>
            <a:xfrm>
              <a:off x="0" y="0"/>
              <a:ext cx="914197" cy="1224913"/>
            </a:xfrm>
            <a:custGeom>
              <a:avLst/>
              <a:gdLst/>
              <a:ahLst/>
              <a:cxnLst/>
              <a:rect l="l" t="t" r="r" b="b"/>
              <a:pathLst>
                <a:path w="914197" h="1224913">
                  <a:moveTo>
                    <a:pt x="914197" y="279400"/>
                  </a:moveTo>
                  <a:lnTo>
                    <a:pt x="914197" y="0"/>
                  </a:lnTo>
                  <a:lnTo>
                    <a:pt x="0" y="0"/>
                  </a:lnTo>
                  <a:lnTo>
                    <a:pt x="0" y="1224913"/>
                  </a:lnTo>
                  <a:lnTo>
                    <a:pt x="914197" y="1224913"/>
                  </a:lnTo>
                  <a:lnTo>
                    <a:pt x="914197" y="279400"/>
                  </a:lnTo>
                  <a:close/>
                  <a:moveTo>
                    <a:pt x="835457" y="279400"/>
                  </a:moveTo>
                  <a:lnTo>
                    <a:pt x="835457" y="1146172"/>
                  </a:lnTo>
                  <a:lnTo>
                    <a:pt x="78740" y="1146172"/>
                  </a:lnTo>
                  <a:lnTo>
                    <a:pt x="78740" y="78740"/>
                  </a:lnTo>
                  <a:lnTo>
                    <a:pt x="835457" y="78740"/>
                  </a:lnTo>
                  <a:lnTo>
                    <a:pt x="835457" y="279400"/>
                  </a:lnTo>
                  <a:close/>
                </a:path>
              </a:pathLst>
            </a:custGeom>
            <a:solidFill>
              <a:srgbClr val="B3140E"/>
            </a:solidFill>
          </p:spPr>
        </p:sp>
      </p:grpSp>
      <p:sp>
        <p:nvSpPr>
          <p:cNvPr id="9" name="TextBox 9"/>
          <p:cNvSpPr txBox="1"/>
          <p:nvPr/>
        </p:nvSpPr>
        <p:spPr>
          <a:xfrm>
            <a:off x="1028699" y="2783276"/>
            <a:ext cx="3276605" cy="743793"/>
          </a:xfrm>
          <a:prstGeom prst="rect">
            <a:avLst/>
          </a:prstGeom>
        </p:spPr>
        <p:txBody>
          <a:bodyPr wrap="square" lIns="0" tIns="0" rIns="0" bIns="0" rtlCol="0" anchor="t">
            <a:spAutoFit/>
          </a:bodyPr>
          <a:lstStyle/>
          <a:p>
            <a:pPr>
              <a:lnSpc>
                <a:spcPts val="5760"/>
              </a:lnSpc>
            </a:pPr>
            <a:r>
              <a:rPr lang="en-US" sz="4800" spc="144"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4800" spc="144" dirty="0" err="1">
                <a:solidFill>
                  <a:srgbClr val="4D4A46"/>
                </a:solidFill>
                <a:latin typeface="Arial" panose="020B0604020202020204" pitchFamily="34" charset="0"/>
                <a:ea typeface="標楷體" panose="03000509000000000000" pitchFamily="65" charset="-120"/>
                <a:cs typeface="Arial" panose="020B0604020202020204" pitchFamily="34" charset="0"/>
              </a:rPr>
              <a:t>公佈欄</a:t>
            </a:r>
            <a:r>
              <a:rPr lang="en-US" sz="4800" spc="144" dirty="0">
                <a:solidFill>
                  <a:srgbClr val="4D4A46"/>
                </a:solidFill>
                <a:latin typeface="Arial" panose="020B0604020202020204" pitchFamily="34" charset="0"/>
                <a:ea typeface="標楷體" panose="03000509000000000000" pitchFamily="65" charset="-120"/>
                <a:cs typeface="Arial" panose="020B0604020202020204" pitchFamily="34" charset="0"/>
              </a:rPr>
              <a:t>】</a:t>
            </a:r>
          </a:p>
        </p:txBody>
      </p:sp>
      <p:sp>
        <p:nvSpPr>
          <p:cNvPr id="10" name="TextBox 10"/>
          <p:cNvSpPr txBox="1"/>
          <p:nvPr/>
        </p:nvSpPr>
        <p:spPr>
          <a:xfrm>
            <a:off x="876300" y="3973922"/>
            <a:ext cx="7581900" cy="3206006"/>
          </a:xfrm>
          <a:prstGeom prst="rect">
            <a:avLst/>
          </a:prstGeom>
        </p:spPr>
        <p:txBody>
          <a:bodyPr wrap="square" lIns="0" tIns="0" rIns="0" bIns="0" rtlCol="0" anchor="t">
            <a:spAutoFit/>
          </a:bodyPr>
          <a:lstStyle/>
          <a:p>
            <a:pPr marL="777240" lvl="1" indent="-388620" algn="just">
              <a:lnSpc>
                <a:spcPts val="4968"/>
              </a:lnSpc>
              <a:buFont typeface="Arial"/>
              <a:buChar char="•"/>
            </a:pPr>
            <a:r>
              <a:rPr lang="en-US" sz="3600" spc="108" dirty="0" err="1">
                <a:solidFill>
                  <a:srgbClr val="4D4A46"/>
                </a:solidFill>
                <a:latin typeface="Arial" panose="020B0604020202020204" pitchFamily="34" charset="0"/>
                <a:ea typeface="標楷體" panose="03000509000000000000" pitchFamily="65" charset="-120"/>
                <a:cs typeface="Arial" panose="020B0604020202020204" pitchFamily="34" charset="0"/>
              </a:rPr>
              <a:t>點選【新增】後，輸入想要公布給學生的課程相關資訊，記得輸入完畢後再點【確定新增】即可</a:t>
            </a:r>
            <a:r>
              <a:rPr lang="en-US" sz="3600" spc="108" dirty="0">
                <a:solidFill>
                  <a:srgbClr val="4D4A46"/>
                </a:solidFill>
                <a:latin typeface="Arial" panose="020B0604020202020204" pitchFamily="34" charset="0"/>
                <a:ea typeface="標楷體" panose="03000509000000000000" pitchFamily="65" charset="-120"/>
                <a:cs typeface="Arial" panose="020B0604020202020204" pitchFamily="34" charset="0"/>
              </a:rPr>
              <a:t> </a:t>
            </a:r>
          </a:p>
          <a:p>
            <a:pPr algn="just">
              <a:lnSpc>
                <a:spcPts val="4968"/>
              </a:lnSpc>
            </a:pPr>
            <a:endParaRPr lang="en-US" sz="3600" spc="108" dirty="0">
              <a:solidFill>
                <a:srgbClr val="4D4A46"/>
              </a:solidFill>
              <a:latin typeface="Arial" panose="020B0604020202020204" pitchFamily="34" charset="0"/>
              <a:ea typeface="標楷體" panose="03000509000000000000" pitchFamily="65" charset="-120"/>
              <a:cs typeface="Arial" panose="020B0604020202020204" pitchFamily="34" charset="0"/>
            </a:endParaRPr>
          </a:p>
          <a:p>
            <a:pPr marL="777240" lvl="1" indent="-388620" algn="just">
              <a:lnSpc>
                <a:spcPts val="4968"/>
              </a:lnSpc>
              <a:buFont typeface="Arial"/>
              <a:buChar char="•"/>
            </a:pPr>
            <a:r>
              <a:rPr lang="en-US" sz="3600" spc="108"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3600" spc="108" dirty="0" err="1">
                <a:solidFill>
                  <a:srgbClr val="4D4A46"/>
                </a:solidFill>
                <a:latin typeface="Arial" panose="020B0604020202020204" pitchFamily="34" charset="0"/>
                <a:ea typeface="標楷體" panose="03000509000000000000" pitchFamily="65" charset="-120"/>
                <a:cs typeface="Arial" panose="020B0604020202020204" pitchFamily="34" charset="0"/>
              </a:rPr>
              <a:t>為必填欄位</a:t>
            </a:r>
            <a:endParaRPr lang="en-US" sz="3600" spc="108"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
        <p:nvSpPr>
          <p:cNvPr id="11" name="TextBox 11"/>
          <p:cNvSpPr txBox="1"/>
          <p:nvPr/>
        </p:nvSpPr>
        <p:spPr>
          <a:xfrm>
            <a:off x="9843362" y="2783276"/>
            <a:ext cx="3415437" cy="743793"/>
          </a:xfrm>
          <a:prstGeom prst="rect">
            <a:avLst/>
          </a:prstGeom>
        </p:spPr>
        <p:txBody>
          <a:bodyPr wrap="square" lIns="0" tIns="0" rIns="0" bIns="0" rtlCol="0" anchor="t">
            <a:spAutoFit/>
          </a:bodyPr>
          <a:lstStyle/>
          <a:p>
            <a:pPr>
              <a:lnSpc>
                <a:spcPts val="5760"/>
              </a:lnSpc>
            </a:pPr>
            <a:r>
              <a:rPr lang="en-US" sz="4800" spc="144"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4800" spc="144" dirty="0" err="1">
                <a:solidFill>
                  <a:srgbClr val="4D4A46"/>
                </a:solidFill>
                <a:latin typeface="Arial" panose="020B0604020202020204" pitchFamily="34" charset="0"/>
                <a:ea typeface="標楷體" panose="03000509000000000000" pitchFamily="65" charset="-120"/>
                <a:cs typeface="Arial" panose="020B0604020202020204" pitchFamily="34" charset="0"/>
              </a:rPr>
              <a:t>電子報</a:t>
            </a:r>
            <a:r>
              <a:rPr lang="en-US" sz="4800" spc="144" dirty="0">
                <a:solidFill>
                  <a:srgbClr val="4D4A46"/>
                </a:solidFill>
                <a:latin typeface="Arial" panose="020B0604020202020204" pitchFamily="34" charset="0"/>
                <a:ea typeface="標楷體" panose="03000509000000000000" pitchFamily="65" charset="-120"/>
                <a:cs typeface="Arial" panose="020B0604020202020204" pitchFamily="34" charset="0"/>
              </a:rPr>
              <a:t>】</a:t>
            </a:r>
          </a:p>
        </p:txBody>
      </p:sp>
      <p:grpSp>
        <p:nvGrpSpPr>
          <p:cNvPr id="12" name="Group 12"/>
          <p:cNvGrpSpPr/>
          <p:nvPr/>
        </p:nvGrpSpPr>
        <p:grpSpPr>
          <a:xfrm>
            <a:off x="9794490" y="3678954"/>
            <a:ext cx="7883910" cy="3847207"/>
            <a:chOff x="0" y="-76200"/>
            <a:chExt cx="9887916" cy="5129609"/>
          </a:xfrm>
        </p:grpSpPr>
        <p:sp>
          <p:nvSpPr>
            <p:cNvPr id="13" name="TextBox 13"/>
            <p:cNvSpPr txBox="1"/>
            <p:nvPr/>
          </p:nvSpPr>
          <p:spPr>
            <a:xfrm>
              <a:off x="0" y="-76200"/>
              <a:ext cx="9887916" cy="5129609"/>
            </a:xfrm>
            <a:prstGeom prst="rect">
              <a:avLst/>
            </a:prstGeom>
          </p:spPr>
          <p:txBody>
            <a:bodyPr lIns="0" tIns="0" rIns="0" bIns="0" rtlCol="0" anchor="t">
              <a:spAutoFit/>
            </a:bodyPr>
            <a:lstStyle/>
            <a:p>
              <a:pPr marL="777240" lvl="1" indent="-388620" algn="just">
                <a:lnSpc>
                  <a:spcPts val="4967"/>
                </a:lnSpc>
                <a:buFont typeface="Arial"/>
                <a:buChar char="•"/>
              </a:pPr>
              <a:r>
                <a:rPr lang="en-US" sz="3600" spc="108" dirty="0" err="1">
                  <a:solidFill>
                    <a:srgbClr val="4D4A46"/>
                  </a:solidFill>
                  <a:latin typeface="Arial" panose="020B0604020202020204" pitchFamily="34" charset="0"/>
                  <a:ea typeface="標楷體" panose="03000509000000000000" pitchFamily="65" charset="-120"/>
                  <a:cs typeface="Arial" panose="020B0604020202020204" pitchFamily="34" charset="0"/>
                </a:rPr>
                <a:t>點選【新增】後，輸入想要公布給學生的課程相關資訊，記得輸入完畢後再點【確定新增</a:t>
              </a:r>
              <a:r>
                <a:rPr lang="en-US" sz="3600" spc="108" dirty="0">
                  <a:solidFill>
                    <a:srgbClr val="4D4A46"/>
                  </a:solidFill>
                  <a:latin typeface="Arial" panose="020B0604020202020204" pitchFamily="34" charset="0"/>
                  <a:ea typeface="標楷體" panose="03000509000000000000" pitchFamily="65" charset="-120"/>
                  <a:cs typeface="Arial" panose="020B0604020202020204" pitchFamily="34" charset="0"/>
                </a:rPr>
                <a:t>】　  </a:t>
              </a:r>
              <a:r>
                <a:rPr lang="en-US" sz="3600" spc="108" dirty="0" err="1">
                  <a:solidFill>
                    <a:srgbClr val="4D4A46"/>
                  </a:solidFill>
                  <a:latin typeface="Arial" panose="020B0604020202020204" pitchFamily="34" charset="0"/>
                  <a:ea typeface="標楷體" panose="03000509000000000000" pitchFamily="65" charset="-120"/>
                  <a:cs typeface="Arial" panose="020B0604020202020204" pitchFamily="34" charset="0"/>
                </a:rPr>
                <a:t>回列表【發送</a:t>
              </a:r>
              <a:r>
                <a:rPr lang="en-US" sz="3600" spc="108" dirty="0">
                  <a:solidFill>
                    <a:srgbClr val="4D4A46"/>
                  </a:solidFill>
                  <a:latin typeface="Arial" panose="020B0604020202020204" pitchFamily="34" charset="0"/>
                  <a:ea typeface="標楷體" panose="03000509000000000000" pitchFamily="65" charset="-120"/>
                  <a:cs typeface="Arial" panose="020B0604020202020204" pitchFamily="34" charset="0"/>
                </a:rPr>
                <a:t>】　  【</a:t>
              </a:r>
              <a:r>
                <a:rPr lang="en-US" sz="3600" spc="108" dirty="0" err="1">
                  <a:solidFill>
                    <a:srgbClr val="4D4A46"/>
                  </a:solidFill>
                  <a:latin typeface="Arial" panose="020B0604020202020204" pitchFamily="34" charset="0"/>
                  <a:ea typeface="標楷體" panose="03000509000000000000" pitchFamily="65" charset="-120"/>
                  <a:cs typeface="Arial" panose="020B0604020202020204" pitchFamily="34" charset="0"/>
                </a:rPr>
                <a:t>確定發送</a:t>
              </a:r>
              <a:r>
                <a:rPr lang="en-US" sz="3600" spc="108" dirty="0">
                  <a:solidFill>
                    <a:srgbClr val="4D4A46"/>
                  </a:solidFill>
                  <a:latin typeface="Arial" panose="020B0604020202020204" pitchFamily="34" charset="0"/>
                  <a:ea typeface="標楷體" panose="03000509000000000000" pitchFamily="65" charset="-120"/>
                  <a:cs typeface="Arial" panose="020B0604020202020204" pitchFamily="34" charset="0"/>
                </a:rPr>
                <a:t>】</a:t>
              </a:r>
            </a:p>
            <a:p>
              <a:pPr algn="just">
                <a:lnSpc>
                  <a:spcPts val="4968"/>
                </a:lnSpc>
              </a:pPr>
              <a:endParaRPr lang="en-US" sz="3600" spc="108" dirty="0">
                <a:solidFill>
                  <a:srgbClr val="4D4A46"/>
                </a:solidFill>
                <a:latin typeface="Arial" panose="020B0604020202020204" pitchFamily="34" charset="0"/>
                <a:ea typeface="標楷體" panose="03000509000000000000" pitchFamily="65" charset="-120"/>
                <a:cs typeface="Arial" panose="020B0604020202020204" pitchFamily="34" charset="0"/>
              </a:endParaRPr>
            </a:p>
            <a:p>
              <a:pPr marL="777240" lvl="1" indent="-388620" algn="just">
                <a:lnSpc>
                  <a:spcPts val="4968"/>
                </a:lnSpc>
                <a:buFont typeface="Arial"/>
                <a:buChar char="•"/>
              </a:pPr>
              <a:r>
                <a:rPr lang="en-US" sz="3600" spc="108"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3600" spc="108" dirty="0" err="1">
                  <a:solidFill>
                    <a:srgbClr val="4D4A46"/>
                  </a:solidFill>
                  <a:latin typeface="Arial" panose="020B0604020202020204" pitchFamily="34" charset="0"/>
                  <a:ea typeface="標楷體" panose="03000509000000000000" pitchFamily="65" charset="-120"/>
                  <a:cs typeface="Arial" panose="020B0604020202020204" pitchFamily="34" charset="0"/>
                </a:rPr>
                <a:t>為必填欄位</a:t>
              </a:r>
              <a:endParaRPr lang="en-US" sz="3600" spc="108"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Picture 14"/>
            <p:cNvPicPr>
              <a:picLocks noChangeAspect="1"/>
            </p:cNvPicPr>
            <p:nvPr/>
          </p:nvPicPr>
          <p:blipFill>
            <a:blip r:embed="rId4"/>
            <a:srcRect/>
            <a:stretch>
              <a:fillRect/>
            </a:stretch>
          </p:blipFill>
          <p:spPr>
            <a:xfrm>
              <a:off x="6979100" y="1673328"/>
              <a:ext cx="662939" cy="662940"/>
            </a:xfrm>
            <a:prstGeom prst="rect">
              <a:avLst/>
            </a:prstGeom>
          </p:spPr>
        </p:pic>
        <p:pic>
          <p:nvPicPr>
            <p:cNvPr id="15" name="Picture 15"/>
            <p:cNvPicPr>
              <a:picLocks noChangeAspect="1"/>
            </p:cNvPicPr>
            <p:nvPr/>
          </p:nvPicPr>
          <p:blipFill>
            <a:blip r:embed="rId4"/>
            <a:srcRect/>
            <a:stretch>
              <a:fillRect/>
            </a:stretch>
          </p:blipFill>
          <p:spPr>
            <a:xfrm>
              <a:off x="3459611" y="2570719"/>
              <a:ext cx="662940" cy="662940"/>
            </a:xfrm>
            <a:prstGeom prst="rect">
              <a:avLst/>
            </a:prstGeom>
          </p:spPr>
        </p:pic>
      </p:grpSp>
      <p:grpSp>
        <p:nvGrpSpPr>
          <p:cNvPr id="16" name="Group 16"/>
          <p:cNvGrpSpPr/>
          <p:nvPr/>
        </p:nvGrpSpPr>
        <p:grpSpPr>
          <a:xfrm>
            <a:off x="2400300" y="8199907"/>
            <a:ext cx="13487400" cy="1610843"/>
            <a:chOff x="0" y="0"/>
            <a:chExt cx="17983200" cy="2147791"/>
          </a:xfrm>
        </p:grpSpPr>
        <p:sp>
          <p:nvSpPr>
            <p:cNvPr id="17" name="AutoShape 17"/>
            <p:cNvSpPr/>
            <p:nvPr/>
          </p:nvSpPr>
          <p:spPr>
            <a:xfrm>
              <a:off x="0" y="0"/>
              <a:ext cx="17983200" cy="2147791"/>
            </a:xfrm>
            <a:prstGeom prst="rect">
              <a:avLst/>
            </a:prstGeom>
            <a:solidFill>
              <a:srgbClr val="4D4A46"/>
            </a:solidFill>
          </p:spPr>
        </p:sp>
        <p:sp>
          <p:nvSpPr>
            <p:cNvPr id="18" name="TextBox 18"/>
            <p:cNvSpPr txBox="1"/>
            <p:nvPr/>
          </p:nvSpPr>
          <p:spPr>
            <a:xfrm>
              <a:off x="355601" y="538585"/>
              <a:ext cx="2366332" cy="889132"/>
            </a:xfrm>
            <a:prstGeom prst="rect">
              <a:avLst/>
            </a:prstGeom>
          </p:spPr>
          <p:txBody>
            <a:bodyPr wrap="square" lIns="0" tIns="0" rIns="0" bIns="0" rtlCol="0" anchor="t">
              <a:spAutoFit/>
            </a:bodyPr>
            <a:lstStyle/>
            <a:p>
              <a:pPr>
                <a:lnSpc>
                  <a:spcPts val="5166"/>
                </a:lnSpc>
              </a:pPr>
              <a:r>
                <a:rPr lang="en-US" sz="4200" spc="252" dirty="0" err="1">
                  <a:solidFill>
                    <a:srgbClr val="E5D6C4"/>
                  </a:solidFill>
                  <a:latin typeface="Arial" panose="020B0604020202020204" pitchFamily="34" charset="0"/>
                  <a:ea typeface="標楷體" panose="03000509000000000000" pitchFamily="65" charset="-120"/>
                  <a:cs typeface="Arial" panose="020B0604020202020204" pitchFamily="34" charset="0"/>
                </a:rPr>
                <a:t>注意</a:t>
              </a:r>
              <a:r>
                <a:rPr lang="en-US" sz="4200" spc="252" dirty="0">
                  <a:solidFill>
                    <a:srgbClr val="E5D6C4"/>
                  </a:solidFill>
                  <a:latin typeface="Arial" panose="020B0604020202020204" pitchFamily="34" charset="0"/>
                  <a:ea typeface="標楷體" panose="03000509000000000000" pitchFamily="65" charset="-120"/>
                  <a:cs typeface="Arial" panose="020B0604020202020204" pitchFamily="34" charset="0"/>
                </a:rPr>
                <a:t>：</a:t>
              </a:r>
            </a:p>
          </p:txBody>
        </p:sp>
        <p:sp>
          <p:nvSpPr>
            <p:cNvPr id="19" name="TextBox 19"/>
            <p:cNvSpPr txBox="1"/>
            <p:nvPr/>
          </p:nvSpPr>
          <p:spPr>
            <a:xfrm>
              <a:off x="2540006" y="236330"/>
              <a:ext cx="15239988" cy="1493647"/>
            </a:xfrm>
            <a:prstGeom prst="rect">
              <a:avLst/>
            </a:prstGeom>
          </p:spPr>
          <p:txBody>
            <a:bodyPr lIns="0" tIns="0" rIns="0" bIns="0" rtlCol="0" anchor="t">
              <a:spAutoFit/>
            </a:bodyPr>
            <a:lstStyle/>
            <a:p>
              <a:pPr>
                <a:lnSpc>
                  <a:spcPts val="4428"/>
                </a:lnSpc>
              </a:pPr>
              <a:r>
                <a:rPr lang="en-US" sz="3600" spc="215">
                  <a:solidFill>
                    <a:srgbClr val="E5D6C4"/>
                  </a:solidFill>
                  <a:latin typeface="Arial" panose="020B0604020202020204" pitchFamily="34" charset="0"/>
                  <a:ea typeface="標楷體" panose="03000509000000000000" pitchFamily="65" charset="-120"/>
                  <a:cs typeface="Arial" panose="020B0604020202020204" pitchFamily="34" charset="0"/>
                </a:rPr>
                <a:t>公佈欄和電子報的差別在於，電子報可以藉由E-Mail發佈給該堂所有修課學生，告知該課程相關資訊</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TextBox 2"/>
          <p:cNvSpPr txBox="1"/>
          <p:nvPr/>
        </p:nvSpPr>
        <p:spPr>
          <a:xfrm>
            <a:off x="1028700" y="464451"/>
            <a:ext cx="10277539" cy="1013098"/>
          </a:xfrm>
          <a:prstGeom prst="rect">
            <a:avLst/>
          </a:prstGeom>
        </p:spPr>
        <p:txBody>
          <a:bodyPr lIns="0" tIns="0" rIns="0" bIns="0" rtlCol="0" anchor="t">
            <a:spAutoFit/>
          </a:bodyPr>
          <a:lstStyle/>
          <a:p>
            <a:pPr>
              <a:lnSpc>
                <a:spcPts val="7872"/>
              </a:lnSpc>
            </a:pPr>
            <a:r>
              <a:rPr lang="en-US" sz="6400" spc="384" dirty="0" err="1">
                <a:solidFill>
                  <a:srgbClr val="4D4A46"/>
                </a:solidFill>
                <a:latin typeface="標楷體" panose="03000509000000000000" pitchFamily="65" charset="-120"/>
                <a:ea typeface="標楷體" panose="03000509000000000000" pitchFamily="65" charset="-120"/>
              </a:rPr>
              <a:t>教學多元評估</a:t>
            </a:r>
            <a:endParaRPr lang="en-US" sz="6400" spc="384" dirty="0">
              <a:solidFill>
                <a:srgbClr val="4D4A46"/>
              </a:solidFill>
              <a:latin typeface="標楷體" panose="03000509000000000000" pitchFamily="65" charset="-120"/>
              <a:ea typeface="標楷體" panose="03000509000000000000" pitchFamily="65" charset="-120"/>
            </a:endParaRPr>
          </a:p>
        </p:txBody>
      </p:sp>
      <p:sp>
        <p:nvSpPr>
          <p:cNvPr id="3" name="TextBox 3"/>
          <p:cNvSpPr txBox="1"/>
          <p:nvPr/>
        </p:nvSpPr>
        <p:spPr>
          <a:xfrm>
            <a:off x="1176306" y="1748416"/>
            <a:ext cx="15935389" cy="666849"/>
          </a:xfrm>
          <a:prstGeom prst="rect">
            <a:avLst/>
          </a:prstGeom>
        </p:spPr>
        <p:txBody>
          <a:bodyPr lIns="0" tIns="0" rIns="0" bIns="0" rtlCol="0" anchor="t">
            <a:spAutoFit/>
          </a:bodyPr>
          <a:lstStyle/>
          <a:p>
            <a:pPr>
              <a:lnSpc>
                <a:spcPts val="5166"/>
              </a:lnSpc>
            </a:pPr>
            <a:r>
              <a:rPr lang="en-US" sz="4200" spc="252" dirty="0" err="1">
                <a:solidFill>
                  <a:srgbClr val="4D4A46"/>
                </a:solidFill>
                <a:latin typeface="標楷體" panose="03000509000000000000" pitchFamily="65" charset="-120"/>
                <a:ea typeface="標楷體" panose="03000509000000000000" pitchFamily="65" charset="-120"/>
              </a:rPr>
              <a:t>為配合</a:t>
            </a:r>
            <a:r>
              <a:rPr lang="en-US" sz="4200" spc="252" dirty="0" err="1">
                <a:solidFill>
                  <a:srgbClr val="4D4A46"/>
                </a:solidFill>
                <a:latin typeface="標楷體" panose="03000509000000000000" pitchFamily="65" charset="-120"/>
                <a:ea typeface="標楷體" panose="03000509000000000000" pitchFamily="65" charset="-120"/>
                <a:cs typeface="Arial" panose="020B0604020202020204" pitchFamily="34" charset="0"/>
              </a:rPr>
              <a:t>AACSB</a:t>
            </a:r>
            <a:r>
              <a:rPr lang="en-US" sz="4200" spc="252" dirty="0" err="1">
                <a:solidFill>
                  <a:srgbClr val="4D4A46"/>
                </a:solidFill>
                <a:latin typeface="標楷體" panose="03000509000000000000" pitchFamily="65" charset="-120"/>
                <a:ea typeface="標楷體" panose="03000509000000000000" pitchFamily="65" charset="-120"/>
              </a:rPr>
              <a:t>的認證標準，由本院自定的一套抽樣教學評鑑制度</a:t>
            </a:r>
            <a:endParaRPr lang="en-US" sz="4200" spc="252" dirty="0">
              <a:solidFill>
                <a:srgbClr val="4D4A46"/>
              </a:solidFill>
              <a:latin typeface="標楷體" panose="03000509000000000000" pitchFamily="65" charset="-120"/>
              <a:ea typeface="標楷體" panose="03000509000000000000" pitchFamily="65" charset="-120"/>
            </a:endParaRPr>
          </a:p>
        </p:txBody>
      </p:sp>
      <p:sp>
        <p:nvSpPr>
          <p:cNvPr id="4" name="TextBox 4"/>
          <p:cNvSpPr txBox="1"/>
          <p:nvPr/>
        </p:nvSpPr>
        <p:spPr>
          <a:xfrm>
            <a:off x="1176306" y="3280680"/>
            <a:ext cx="444234" cy="827086"/>
          </a:xfrm>
          <a:prstGeom prst="rect">
            <a:avLst/>
          </a:prstGeom>
        </p:spPr>
        <p:txBody>
          <a:bodyPr lIns="0" tIns="0" rIns="0" bIns="0" rtlCol="0" anchor="t">
            <a:spAutoFit/>
          </a:bodyPr>
          <a:lstStyle/>
          <a:p>
            <a:pPr algn="r">
              <a:lnSpc>
                <a:spcPts val="6888"/>
              </a:lnSpc>
            </a:pPr>
            <a:r>
              <a:rPr lang="en-US" sz="5600" spc="336" dirty="0">
                <a:solidFill>
                  <a:srgbClr val="4D4A46"/>
                </a:solidFill>
                <a:latin typeface="Arial" panose="020B0604020202020204" pitchFamily="34" charset="0"/>
                <a:ea typeface="標楷體" panose="03000509000000000000" pitchFamily="65" charset="-120"/>
                <a:cs typeface="Arial" panose="020B0604020202020204" pitchFamily="34" charset="0"/>
              </a:rPr>
              <a:t>1</a:t>
            </a:r>
          </a:p>
        </p:txBody>
      </p:sp>
      <p:sp>
        <p:nvSpPr>
          <p:cNvPr id="5" name="AutoShape 5"/>
          <p:cNvSpPr/>
          <p:nvPr/>
        </p:nvSpPr>
        <p:spPr>
          <a:xfrm rot="-5400000">
            <a:off x="1214204" y="3673701"/>
            <a:ext cx="1508956" cy="105154"/>
          </a:xfrm>
          <a:prstGeom prst="rect">
            <a:avLst/>
          </a:prstGeom>
          <a:solidFill>
            <a:srgbClr val="4D4A46"/>
          </a:solidFill>
        </p:spPr>
      </p:sp>
      <p:sp>
        <p:nvSpPr>
          <p:cNvPr id="6" name="TextBox 6"/>
          <p:cNvSpPr txBox="1"/>
          <p:nvPr/>
        </p:nvSpPr>
        <p:spPr>
          <a:xfrm>
            <a:off x="2253426" y="2908267"/>
            <a:ext cx="4966322" cy="872034"/>
          </a:xfrm>
          <a:prstGeom prst="rect">
            <a:avLst/>
          </a:prstGeom>
        </p:spPr>
        <p:txBody>
          <a:bodyPr lIns="0" tIns="0" rIns="0" bIns="0" rtlCol="0" anchor="t">
            <a:spAutoFit/>
          </a:bodyPr>
          <a:lstStyle/>
          <a:p>
            <a:pPr algn="just">
              <a:lnSpc>
                <a:spcPts val="6804"/>
              </a:lnSpc>
            </a:pPr>
            <a:r>
              <a:rPr lang="en-US" sz="4200" spc="378" dirty="0" err="1">
                <a:solidFill>
                  <a:srgbClr val="4D4A46"/>
                </a:solidFill>
                <a:latin typeface="標楷體" panose="03000509000000000000" pitchFamily="65" charset="-120"/>
                <a:ea typeface="標楷體" panose="03000509000000000000" pitchFamily="65" charset="-120"/>
              </a:rPr>
              <a:t>策略管理與創新</a:t>
            </a:r>
            <a:endParaRPr lang="en-US" sz="4200" spc="378" dirty="0">
              <a:solidFill>
                <a:srgbClr val="4D4A46"/>
              </a:solidFill>
              <a:latin typeface="標楷體" panose="03000509000000000000" pitchFamily="65" charset="-120"/>
              <a:ea typeface="標楷體" panose="03000509000000000000" pitchFamily="65" charset="-120"/>
            </a:endParaRPr>
          </a:p>
        </p:txBody>
      </p:sp>
      <p:sp>
        <p:nvSpPr>
          <p:cNvPr id="7" name="TextBox 7"/>
          <p:cNvSpPr txBox="1"/>
          <p:nvPr/>
        </p:nvSpPr>
        <p:spPr>
          <a:xfrm>
            <a:off x="2253426" y="3545303"/>
            <a:ext cx="10453284" cy="776623"/>
          </a:xfrm>
          <a:prstGeom prst="rect">
            <a:avLst/>
          </a:prstGeom>
        </p:spPr>
        <p:txBody>
          <a:bodyPr lIns="0" tIns="0" rIns="0" bIns="0" rtlCol="0" anchor="t">
            <a:spAutoFit/>
          </a:bodyPr>
          <a:lstStyle/>
          <a:p>
            <a:pPr algn="just">
              <a:lnSpc>
                <a:spcPts val="6804"/>
              </a:lnSpc>
            </a:pPr>
            <a:r>
              <a:rPr lang="en-US" sz="4200" spc="378" dirty="0">
                <a:solidFill>
                  <a:srgbClr val="4D4A46"/>
                </a:solidFill>
                <a:latin typeface="Arial" panose="020B0604020202020204" pitchFamily="34" charset="0"/>
                <a:ea typeface="標楷體" panose="03000509000000000000" pitchFamily="65" charset="-120"/>
                <a:cs typeface="Arial" panose="020B0604020202020204" pitchFamily="34" charset="0"/>
              </a:rPr>
              <a:t>Strategic Management &amp; Innovation</a:t>
            </a:r>
          </a:p>
        </p:txBody>
      </p:sp>
      <p:sp>
        <p:nvSpPr>
          <p:cNvPr id="8" name="TextBox 8"/>
          <p:cNvSpPr txBox="1"/>
          <p:nvPr/>
        </p:nvSpPr>
        <p:spPr>
          <a:xfrm>
            <a:off x="1176306" y="5129195"/>
            <a:ext cx="444234" cy="827086"/>
          </a:xfrm>
          <a:prstGeom prst="rect">
            <a:avLst/>
          </a:prstGeom>
        </p:spPr>
        <p:txBody>
          <a:bodyPr lIns="0" tIns="0" rIns="0" bIns="0" rtlCol="0" anchor="t">
            <a:spAutoFit/>
          </a:bodyPr>
          <a:lstStyle/>
          <a:p>
            <a:pPr algn="r">
              <a:lnSpc>
                <a:spcPts val="6888"/>
              </a:lnSpc>
            </a:pPr>
            <a:r>
              <a:rPr lang="en-US" sz="5600" spc="336" dirty="0">
                <a:solidFill>
                  <a:srgbClr val="4D4A46"/>
                </a:solidFill>
                <a:latin typeface="Arial" panose="020B0604020202020204" pitchFamily="34" charset="0"/>
                <a:ea typeface="標楷體" panose="03000509000000000000" pitchFamily="65" charset="-120"/>
                <a:cs typeface="Arial" panose="020B0604020202020204" pitchFamily="34" charset="0"/>
              </a:rPr>
              <a:t>2</a:t>
            </a:r>
          </a:p>
        </p:txBody>
      </p:sp>
      <p:sp>
        <p:nvSpPr>
          <p:cNvPr id="9" name="AutoShape 9"/>
          <p:cNvSpPr/>
          <p:nvPr/>
        </p:nvSpPr>
        <p:spPr>
          <a:xfrm rot="-5400000">
            <a:off x="1214204" y="5517708"/>
            <a:ext cx="1508956" cy="105154"/>
          </a:xfrm>
          <a:prstGeom prst="rect">
            <a:avLst/>
          </a:prstGeom>
          <a:solidFill>
            <a:srgbClr val="4D4A46"/>
          </a:solidFill>
        </p:spPr>
      </p:sp>
      <p:sp>
        <p:nvSpPr>
          <p:cNvPr id="10" name="TextBox 10"/>
          <p:cNvSpPr txBox="1"/>
          <p:nvPr/>
        </p:nvSpPr>
        <p:spPr>
          <a:xfrm>
            <a:off x="2253426" y="4777526"/>
            <a:ext cx="4966322" cy="872034"/>
          </a:xfrm>
          <a:prstGeom prst="rect">
            <a:avLst/>
          </a:prstGeom>
        </p:spPr>
        <p:txBody>
          <a:bodyPr lIns="0" tIns="0" rIns="0" bIns="0" rtlCol="0" anchor="t">
            <a:spAutoFit/>
          </a:bodyPr>
          <a:lstStyle/>
          <a:p>
            <a:pPr algn="just">
              <a:lnSpc>
                <a:spcPts val="6804"/>
              </a:lnSpc>
            </a:pPr>
            <a:r>
              <a:rPr lang="en-US" sz="4200" spc="378" dirty="0" err="1">
                <a:solidFill>
                  <a:srgbClr val="4D4A46"/>
                </a:solidFill>
                <a:latin typeface="標楷體" panose="03000509000000000000" pitchFamily="65" charset="-120"/>
                <a:ea typeface="標楷體" panose="03000509000000000000" pitchFamily="65" charset="-120"/>
              </a:rPr>
              <a:t>參與者</a:t>
            </a:r>
            <a:endParaRPr lang="en-US" sz="4200" spc="378" dirty="0">
              <a:solidFill>
                <a:srgbClr val="4D4A46"/>
              </a:solidFill>
              <a:latin typeface="標楷體" panose="03000509000000000000" pitchFamily="65" charset="-120"/>
              <a:ea typeface="標楷體" panose="03000509000000000000" pitchFamily="65" charset="-120"/>
            </a:endParaRPr>
          </a:p>
        </p:txBody>
      </p:sp>
      <p:sp>
        <p:nvSpPr>
          <p:cNvPr id="11" name="TextBox 11"/>
          <p:cNvSpPr txBox="1"/>
          <p:nvPr/>
        </p:nvSpPr>
        <p:spPr>
          <a:xfrm>
            <a:off x="2253426" y="5414562"/>
            <a:ext cx="4528374" cy="776623"/>
          </a:xfrm>
          <a:prstGeom prst="rect">
            <a:avLst/>
          </a:prstGeom>
        </p:spPr>
        <p:txBody>
          <a:bodyPr wrap="square" lIns="0" tIns="0" rIns="0" bIns="0" rtlCol="0" anchor="t">
            <a:spAutoFit/>
          </a:bodyPr>
          <a:lstStyle/>
          <a:p>
            <a:pPr algn="just">
              <a:lnSpc>
                <a:spcPts val="6804"/>
              </a:lnSpc>
            </a:pPr>
            <a:r>
              <a:rPr lang="en-US" sz="4200" spc="378" dirty="0">
                <a:solidFill>
                  <a:srgbClr val="4D4A46"/>
                </a:solidFill>
                <a:latin typeface="Arial" panose="020B0604020202020204" pitchFamily="34" charset="0"/>
                <a:ea typeface="標楷體" panose="03000509000000000000" pitchFamily="65" charset="-120"/>
                <a:cs typeface="Arial" panose="020B0604020202020204" pitchFamily="34" charset="0"/>
              </a:rPr>
              <a:t>Participants</a:t>
            </a:r>
          </a:p>
        </p:txBody>
      </p:sp>
      <p:sp>
        <p:nvSpPr>
          <p:cNvPr id="12" name="TextBox 12"/>
          <p:cNvSpPr txBox="1"/>
          <p:nvPr/>
        </p:nvSpPr>
        <p:spPr>
          <a:xfrm>
            <a:off x="1176306" y="6970948"/>
            <a:ext cx="444234" cy="827086"/>
          </a:xfrm>
          <a:prstGeom prst="rect">
            <a:avLst/>
          </a:prstGeom>
        </p:spPr>
        <p:txBody>
          <a:bodyPr lIns="0" tIns="0" rIns="0" bIns="0" rtlCol="0" anchor="t">
            <a:spAutoFit/>
          </a:bodyPr>
          <a:lstStyle/>
          <a:p>
            <a:pPr algn="r">
              <a:lnSpc>
                <a:spcPts val="6888"/>
              </a:lnSpc>
            </a:pPr>
            <a:r>
              <a:rPr lang="en-US" sz="5600" spc="336" dirty="0">
                <a:solidFill>
                  <a:srgbClr val="4D4A46"/>
                </a:solidFill>
                <a:latin typeface="Arial" panose="020B0604020202020204" pitchFamily="34" charset="0"/>
                <a:ea typeface="標楷體" panose="03000509000000000000" pitchFamily="65" charset="-120"/>
                <a:cs typeface="Arial" panose="020B0604020202020204" pitchFamily="34" charset="0"/>
              </a:rPr>
              <a:t>3</a:t>
            </a:r>
          </a:p>
        </p:txBody>
      </p:sp>
      <p:sp>
        <p:nvSpPr>
          <p:cNvPr id="13" name="AutoShape 13"/>
          <p:cNvSpPr/>
          <p:nvPr/>
        </p:nvSpPr>
        <p:spPr>
          <a:xfrm rot="-5400000">
            <a:off x="1214204" y="7361716"/>
            <a:ext cx="1508956" cy="105154"/>
          </a:xfrm>
          <a:prstGeom prst="rect">
            <a:avLst/>
          </a:prstGeom>
          <a:solidFill>
            <a:srgbClr val="4D4A46"/>
          </a:solidFill>
        </p:spPr>
      </p:sp>
      <p:sp>
        <p:nvSpPr>
          <p:cNvPr id="14" name="TextBox 14"/>
          <p:cNvSpPr txBox="1"/>
          <p:nvPr/>
        </p:nvSpPr>
        <p:spPr>
          <a:xfrm>
            <a:off x="2253426" y="6587276"/>
            <a:ext cx="4966322" cy="872034"/>
          </a:xfrm>
          <a:prstGeom prst="rect">
            <a:avLst/>
          </a:prstGeom>
        </p:spPr>
        <p:txBody>
          <a:bodyPr lIns="0" tIns="0" rIns="0" bIns="0" rtlCol="0" anchor="t">
            <a:spAutoFit/>
          </a:bodyPr>
          <a:lstStyle/>
          <a:p>
            <a:pPr algn="just">
              <a:lnSpc>
                <a:spcPts val="6804"/>
              </a:lnSpc>
            </a:pPr>
            <a:r>
              <a:rPr lang="en-US" sz="4200" spc="378" dirty="0" err="1">
                <a:solidFill>
                  <a:srgbClr val="4D4A46"/>
                </a:solidFill>
                <a:latin typeface="標楷體" panose="03000509000000000000" pitchFamily="65" charset="-120"/>
                <a:ea typeface="標楷體" panose="03000509000000000000" pitchFamily="65" charset="-120"/>
              </a:rPr>
              <a:t>學習與教學</a:t>
            </a:r>
            <a:endParaRPr lang="en-US" sz="4200" spc="378" dirty="0">
              <a:solidFill>
                <a:srgbClr val="4D4A46"/>
              </a:solidFill>
              <a:latin typeface="標楷體" panose="03000509000000000000" pitchFamily="65" charset="-120"/>
              <a:ea typeface="標楷體" panose="03000509000000000000" pitchFamily="65" charset="-120"/>
            </a:endParaRPr>
          </a:p>
        </p:txBody>
      </p:sp>
      <p:sp>
        <p:nvSpPr>
          <p:cNvPr id="15" name="TextBox 15"/>
          <p:cNvSpPr txBox="1"/>
          <p:nvPr/>
        </p:nvSpPr>
        <p:spPr>
          <a:xfrm>
            <a:off x="2253426" y="7224312"/>
            <a:ext cx="6030637" cy="776623"/>
          </a:xfrm>
          <a:prstGeom prst="rect">
            <a:avLst/>
          </a:prstGeom>
        </p:spPr>
        <p:txBody>
          <a:bodyPr lIns="0" tIns="0" rIns="0" bIns="0" rtlCol="0" anchor="t">
            <a:spAutoFit/>
          </a:bodyPr>
          <a:lstStyle/>
          <a:p>
            <a:pPr algn="just">
              <a:lnSpc>
                <a:spcPts val="6804"/>
              </a:lnSpc>
            </a:pPr>
            <a:r>
              <a:rPr lang="en-US" sz="4200" spc="378" dirty="0">
                <a:solidFill>
                  <a:srgbClr val="4D4A46"/>
                </a:solidFill>
                <a:latin typeface="Arial" panose="020B0604020202020204" pitchFamily="34" charset="0"/>
                <a:ea typeface="標楷體" panose="03000509000000000000" pitchFamily="65" charset="-120"/>
                <a:cs typeface="Arial" panose="020B0604020202020204" pitchFamily="34" charset="0"/>
              </a:rPr>
              <a:t>Learning &amp; Teaching</a:t>
            </a:r>
          </a:p>
        </p:txBody>
      </p:sp>
      <p:sp>
        <p:nvSpPr>
          <p:cNvPr id="16" name="TextBox 16"/>
          <p:cNvSpPr txBox="1"/>
          <p:nvPr/>
        </p:nvSpPr>
        <p:spPr>
          <a:xfrm>
            <a:off x="1176306" y="8812702"/>
            <a:ext cx="444234" cy="827086"/>
          </a:xfrm>
          <a:prstGeom prst="rect">
            <a:avLst/>
          </a:prstGeom>
        </p:spPr>
        <p:txBody>
          <a:bodyPr lIns="0" tIns="0" rIns="0" bIns="0" rtlCol="0" anchor="t">
            <a:spAutoFit/>
          </a:bodyPr>
          <a:lstStyle/>
          <a:p>
            <a:pPr algn="r">
              <a:lnSpc>
                <a:spcPts val="6888"/>
              </a:lnSpc>
            </a:pPr>
            <a:r>
              <a:rPr lang="en-US" sz="5600" spc="336" dirty="0">
                <a:solidFill>
                  <a:srgbClr val="4D4A46"/>
                </a:solidFill>
                <a:latin typeface="Arial" panose="020B0604020202020204" pitchFamily="34" charset="0"/>
                <a:ea typeface="標楷體" panose="03000509000000000000" pitchFamily="65" charset="-120"/>
                <a:cs typeface="Arial" panose="020B0604020202020204" pitchFamily="34" charset="0"/>
              </a:rPr>
              <a:t>4</a:t>
            </a:r>
          </a:p>
        </p:txBody>
      </p:sp>
      <p:sp>
        <p:nvSpPr>
          <p:cNvPr id="17" name="AutoShape 17"/>
          <p:cNvSpPr/>
          <p:nvPr/>
        </p:nvSpPr>
        <p:spPr>
          <a:xfrm rot="-5400000">
            <a:off x="1214204" y="9205723"/>
            <a:ext cx="1508956" cy="105154"/>
          </a:xfrm>
          <a:prstGeom prst="rect">
            <a:avLst/>
          </a:prstGeom>
          <a:solidFill>
            <a:srgbClr val="4D4A46"/>
          </a:solidFill>
        </p:spPr>
      </p:sp>
      <p:sp>
        <p:nvSpPr>
          <p:cNvPr id="18" name="TextBox 18"/>
          <p:cNvSpPr txBox="1"/>
          <p:nvPr/>
        </p:nvSpPr>
        <p:spPr>
          <a:xfrm>
            <a:off x="2253426" y="8440289"/>
            <a:ext cx="4966322" cy="872034"/>
          </a:xfrm>
          <a:prstGeom prst="rect">
            <a:avLst/>
          </a:prstGeom>
        </p:spPr>
        <p:txBody>
          <a:bodyPr lIns="0" tIns="0" rIns="0" bIns="0" rtlCol="0" anchor="t">
            <a:spAutoFit/>
          </a:bodyPr>
          <a:lstStyle/>
          <a:p>
            <a:pPr algn="just">
              <a:lnSpc>
                <a:spcPts val="6804"/>
              </a:lnSpc>
            </a:pPr>
            <a:r>
              <a:rPr lang="en-US" sz="4200" spc="378">
                <a:solidFill>
                  <a:srgbClr val="4D4A46"/>
                </a:solidFill>
                <a:latin typeface="標楷體" panose="03000509000000000000" pitchFamily="65" charset="-120"/>
                <a:ea typeface="標楷體" panose="03000509000000000000" pitchFamily="65" charset="-120"/>
              </a:rPr>
              <a:t>學術與專業投入</a:t>
            </a:r>
          </a:p>
        </p:txBody>
      </p:sp>
      <p:sp>
        <p:nvSpPr>
          <p:cNvPr id="19" name="TextBox 19"/>
          <p:cNvSpPr txBox="1"/>
          <p:nvPr/>
        </p:nvSpPr>
        <p:spPr>
          <a:xfrm>
            <a:off x="2253426" y="9077325"/>
            <a:ext cx="11326537" cy="776623"/>
          </a:xfrm>
          <a:prstGeom prst="rect">
            <a:avLst/>
          </a:prstGeom>
        </p:spPr>
        <p:txBody>
          <a:bodyPr lIns="0" tIns="0" rIns="0" bIns="0" rtlCol="0" anchor="t">
            <a:spAutoFit/>
          </a:bodyPr>
          <a:lstStyle/>
          <a:p>
            <a:pPr algn="just">
              <a:lnSpc>
                <a:spcPts val="6804"/>
              </a:lnSpc>
            </a:pPr>
            <a:r>
              <a:rPr lang="en-US" sz="4200" spc="378" dirty="0">
                <a:solidFill>
                  <a:srgbClr val="4D4A46"/>
                </a:solidFill>
                <a:latin typeface="Arial" panose="020B0604020202020204" pitchFamily="34" charset="0"/>
                <a:ea typeface="標楷體" panose="03000509000000000000" pitchFamily="65" charset="-120"/>
                <a:cs typeface="Arial" panose="020B0604020202020204" pitchFamily="34" charset="0"/>
              </a:rPr>
              <a:t>Academic &amp; Professional Engagement</a:t>
            </a:r>
          </a:p>
        </p:txBody>
      </p:sp>
      <p:grpSp>
        <p:nvGrpSpPr>
          <p:cNvPr id="20" name="Group 20"/>
          <p:cNvGrpSpPr/>
          <p:nvPr/>
        </p:nvGrpSpPr>
        <p:grpSpPr>
          <a:xfrm>
            <a:off x="8993071" y="6659815"/>
            <a:ext cx="6704129" cy="1382509"/>
            <a:chOff x="0" y="0"/>
            <a:chExt cx="1002277" cy="221814"/>
          </a:xfrm>
        </p:grpSpPr>
        <p:sp>
          <p:nvSpPr>
            <p:cNvPr id="21" name="Freeform 21"/>
            <p:cNvSpPr/>
            <p:nvPr/>
          </p:nvSpPr>
          <p:spPr>
            <a:xfrm>
              <a:off x="0" y="0"/>
              <a:ext cx="1002277" cy="221814"/>
            </a:xfrm>
            <a:custGeom>
              <a:avLst/>
              <a:gdLst/>
              <a:ahLst/>
              <a:cxnLst/>
              <a:rect l="l" t="t" r="r" b="b"/>
              <a:pathLst>
                <a:path w="1002277" h="221814">
                  <a:moveTo>
                    <a:pt x="0" y="0"/>
                  </a:moveTo>
                  <a:lnTo>
                    <a:pt x="1002277" y="0"/>
                  </a:lnTo>
                  <a:lnTo>
                    <a:pt x="1002277" y="221814"/>
                  </a:lnTo>
                  <a:lnTo>
                    <a:pt x="0" y="221814"/>
                  </a:lnTo>
                  <a:close/>
                </a:path>
              </a:pathLst>
            </a:custGeom>
            <a:solidFill>
              <a:srgbClr val="986F43"/>
            </a:solidFill>
          </p:spPr>
        </p:sp>
      </p:grpSp>
      <p:sp>
        <p:nvSpPr>
          <p:cNvPr id="22" name="TextBox 22"/>
          <p:cNvSpPr txBox="1"/>
          <p:nvPr/>
        </p:nvSpPr>
        <p:spPr>
          <a:xfrm>
            <a:off x="9287237" y="6778514"/>
            <a:ext cx="6790963" cy="1154162"/>
          </a:xfrm>
          <a:prstGeom prst="rect">
            <a:avLst/>
          </a:prstGeom>
        </p:spPr>
        <p:txBody>
          <a:bodyPr wrap="square" lIns="0" tIns="0" rIns="0" bIns="0" rtlCol="0" anchor="t">
            <a:spAutoFit/>
          </a:bodyPr>
          <a:lstStyle/>
          <a:p>
            <a:pPr>
              <a:lnSpc>
                <a:spcPts val="4480"/>
              </a:lnSpc>
            </a:pPr>
            <a:r>
              <a:rPr lang="en-US" sz="3200" dirty="0" err="1">
                <a:solidFill>
                  <a:srgbClr val="FFFFFF"/>
                </a:solidFill>
                <a:latin typeface="標楷體" panose="03000509000000000000" pitchFamily="65" charset="-120"/>
                <a:ea typeface="標楷體" panose="03000509000000000000" pitchFamily="65" charset="-120"/>
              </a:rPr>
              <a:t>保證學生確實學到五大核心能力</a:t>
            </a:r>
            <a:endParaRPr lang="en-US" sz="3200" dirty="0">
              <a:solidFill>
                <a:srgbClr val="FFFFFF"/>
              </a:solidFill>
              <a:latin typeface="標楷體" panose="03000509000000000000" pitchFamily="65" charset="-120"/>
              <a:ea typeface="標楷體" panose="03000509000000000000" pitchFamily="65" charset="-120"/>
            </a:endParaRPr>
          </a:p>
          <a:p>
            <a:pPr>
              <a:lnSpc>
                <a:spcPts val="4480"/>
              </a:lnSpc>
            </a:pPr>
            <a:r>
              <a:rPr lang="en-US" sz="3200" dirty="0">
                <a:solidFill>
                  <a:srgbClr val="FFFFFF"/>
                </a:solidFill>
                <a:latin typeface="Arial" panose="020B0604020202020204" pitchFamily="34" charset="0"/>
                <a:ea typeface="標楷體" panose="03000509000000000000" pitchFamily="65" charset="-120"/>
                <a:cs typeface="Arial" panose="020B0604020202020204" pitchFamily="34" charset="0"/>
              </a:rPr>
              <a:t>COMMU,CPSI,LEAD/ETHIC,VSP</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AutoShape 2"/>
          <p:cNvSpPr/>
          <p:nvPr/>
        </p:nvSpPr>
        <p:spPr>
          <a:xfrm>
            <a:off x="209876" y="386550"/>
            <a:ext cx="4185187" cy="1058393"/>
          </a:xfrm>
          <a:prstGeom prst="rect">
            <a:avLst/>
          </a:prstGeom>
          <a:solidFill>
            <a:srgbClr val="4D4A46"/>
          </a:solidFill>
        </p:spPr>
      </p:sp>
      <p:pic>
        <p:nvPicPr>
          <p:cNvPr id="3" name="Picture 3"/>
          <p:cNvPicPr>
            <a:picLocks noChangeAspect="1"/>
          </p:cNvPicPr>
          <p:nvPr/>
        </p:nvPicPr>
        <p:blipFill>
          <a:blip r:embed="rId3"/>
          <a:srcRect t="13019" b="24930"/>
          <a:stretch>
            <a:fillRect/>
          </a:stretch>
        </p:blipFill>
        <p:spPr>
          <a:xfrm>
            <a:off x="942975" y="2350770"/>
            <a:ext cx="16402050" cy="742950"/>
          </a:xfrm>
          <a:prstGeom prst="rect">
            <a:avLst/>
          </a:prstGeom>
        </p:spPr>
      </p:pic>
      <p:sp>
        <p:nvSpPr>
          <p:cNvPr id="4" name="TextBox 4"/>
          <p:cNvSpPr txBox="1"/>
          <p:nvPr/>
        </p:nvSpPr>
        <p:spPr>
          <a:xfrm>
            <a:off x="209876" y="480454"/>
            <a:ext cx="4185187" cy="1744067"/>
          </a:xfrm>
          <a:prstGeom prst="rect">
            <a:avLst/>
          </a:prstGeom>
        </p:spPr>
        <p:txBody>
          <a:bodyPr lIns="0" tIns="0" rIns="0" bIns="0" rtlCol="0" anchor="t">
            <a:spAutoFit/>
          </a:bodyPr>
          <a:lstStyle/>
          <a:p>
            <a:pPr>
              <a:lnSpc>
                <a:spcPts val="6765"/>
              </a:lnSpc>
            </a:pPr>
            <a:r>
              <a:rPr lang="en-US" sz="5500" spc="330">
                <a:solidFill>
                  <a:srgbClr val="E5D6C4"/>
                </a:solidFill>
                <a:latin typeface="Arial" panose="020B0604020202020204" pitchFamily="34" charset="0"/>
                <a:ea typeface="標楷體" panose="03000509000000000000" pitchFamily="65" charset="-120"/>
                <a:cs typeface="Arial" panose="020B0604020202020204" pitchFamily="34" charset="0"/>
              </a:rPr>
              <a:t>學生帳號登入</a:t>
            </a:r>
          </a:p>
        </p:txBody>
      </p:sp>
      <p:grpSp>
        <p:nvGrpSpPr>
          <p:cNvPr id="5" name="Group 5"/>
          <p:cNvGrpSpPr/>
          <p:nvPr/>
        </p:nvGrpSpPr>
        <p:grpSpPr>
          <a:xfrm rot="-5400000">
            <a:off x="2104445" y="1715007"/>
            <a:ext cx="846618" cy="2014476"/>
            <a:chOff x="0" y="0"/>
            <a:chExt cx="914197" cy="2175275"/>
          </a:xfrm>
        </p:grpSpPr>
        <p:sp>
          <p:nvSpPr>
            <p:cNvPr id="6" name="Freeform 6"/>
            <p:cNvSpPr/>
            <p:nvPr/>
          </p:nvSpPr>
          <p:spPr>
            <a:xfrm>
              <a:off x="0" y="0"/>
              <a:ext cx="914197" cy="2175275"/>
            </a:xfrm>
            <a:custGeom>
              <a:avLst/>
              <a:gdLst/>
              <a:ahLst/>
              <a:cxnLst/>
              <a:rect l="l" t="t" r="r" b="b"/>
              <a:pathLst>
                <a:path w="914197" h="2175275">
                  <a:moveTo>
                    <a:pt x="914197" y="279400"/>
                  </a:moveTo>
                  <a:lnTo>
                    <a:pt x="914197" y="0"/>
                  </a:lnTo>
                  <a:lnTo>
                    <a:pt x="0" y="0"/>
                  </a:lnTo>
                  <a:lnTo>
                    <a:pt x="0" y="2175275"/>
                  </a:lnTo>
                  <a:lnTo>
                    <a:pt x="914197" y="2175275"/>
                  </a:lnTo>
                  <a:lnTo>
                    <a:pt x="914197" y="279400"/>
                  </a:lnTo>
                  <a:close/>
                  <a:moveTo>
                    <a:pt x="835457" y="279400"/>
                  </a:moveTo>
                  <a:lnTo>
                    <a:pt x="835457" y="2096534"/>
                  </a:lnTo>
                  <a:lnTo>
                    <a:pt x="78740" y="2096534"/>
                  </a:lnTo>
                  <a:lnTo>
                    <a:pt x="78740" y="78740"/>
                  </a:lnTo>
                  <a:lnTo>
                    <a:pt x="835457" y="78740"/>
                  </a:lnTo>
                  <a:lnTo>
                    <a:pt x="835457" y="279400"/>
                  </a:lnTo>
                  <a:close/>
                </a:path>
              </a:pathLst>
            </a:custGeom>
            <a:solidFill>
              <a:srgbClr val="B3140E"/>
            </a:solidFill>
          </p:spPr>
        </p:sp>
      </p:grpSp>
      <p:grpSp>
        <p:nvGrpSpPr>
          <p:cNvPr id="7" name="Group 7"/>
          <p:cNvGrpSpPr/>
          <p:nvPr/>
        </p:nvGrpSpPr>
        <p:grpSpPr>
          <a:xfrm rot="-5400000">
            <a:off x="4052005" y="1781923"/>
            <a:ext cx="846618" cy="1880644"/>
            <a:chOff x="0" y="0"/>
            <a:chExt cx="914197" cy="2030760"/>
          </a:xfrm>
        </p:grpSpPr>
        <p:sp>
          <p:nvSpPr>
            <p:cNvPr id="8" name="Freeform 8"/>
            <p:cNvSpPr/>
            <p:nvPr/>
          </p:nvSpPr>
          <p:spPr>
            <a:xfrm>
              <a:off x="0" y="0"/>
              <a:ext cx="914197" cy="2030760"/>
            </a:xfrm>
            <a:custGeom>
              <a:avLst/>
              <a:gdLst/>
              <a:ahLst/>
              <a:cxnLst/>
              <a:rect l="l" t="t" r="r" b="b"/>
              <a:pathLst>
                <a:path w="914197" h="2030760">
                  <a:moveTo>
                    <a:pt x="914197" y="279400"/>
                  </a:moveTo>
                  <a:lnTo>
                    <a:pt x="914197" y="0"/>
                  </a:lnTo>
                  <a:lnTo>
                    <a:pt x="0" y="0"/>
                  </a:lnTo>
                  <a:lnTo>
                    <a:pt x="0" y="2030760"/>
                  </a:lnTo>
                  <a:lnTo>
                    <a:pt x="914197" y="2030760"/>
                  </a:lnTo>
                  <a:lnTo>
                    <a:pt x="914197" y="279400"/>
                  </a:lnTo>
                  <a:close/>
                  <a:moveTo>
                    <a:pt x="835457" y="279400"/>
                  </a:moveTo>
                  <a:lnTo>
                    <a:pt x="835457" y="1952020"/>
                  </a:lnTo>
                  <a:lnTo>
                    <a:pt x="78740" y="1952020"/>
                  </a:lnTo>
                  <a:lnTo>
                    <a:pt x="78740" y="78740"/>
                  </a:lnTo>
                  <a:lnTo>
                    <a:pt x="835457" y="78740"/>
                  </a:lnTo>
                  <a:lnTo>
                    <a:pt x="835457" y="279400"/>
                  </a:lnTo>
                  <a:close/>
                </a:path>
              </a:pathLst>
            </a:custGeom>
            <a:solidFill>
              <a:srgbClr val="B3140E"/>
            </a:solidFill>
          </p:spPr>
        </p:sp>
      </p:grpSp>
      <p:grpSp>
        <p:nvGrpSpPr>
          <p:cNvPr id="9" name="Group 9"/>
          <p:cNvGrpSpPr/>
          <p:nvPr/>
        </p:nvGrpSpPr>
        <p:grpSpPr>
          <a:xfrm rot="-5400000">
            <a:off x="6202750" y="1511822"/>
            <a:ext cx="846618" cy="2420846"/>
            <a:chOff x="0" y="0"/>
            <a:chExt cx="914197" cy="2614082"/>
          </a:xfrm>
        </p:grpSpPr>
        <p:sp>
          <p:nvSpPr>
            <p:cNvPr id="10" name="Freeform 10"/>
            <p:cNvSpPr/>
            <p:nvPr/>
          </p:nvSpPr>
          <p:spPr>
            <a:xfrm>
              <a:off x="0" y="0"/>
              <a:ext cx="914197" cy="2614082"/>
            </a:xfrm>
            <a:custGeom>
              <a:avLst/>
              <a:gdLst/>
              <a:ahLst/>
              <a:cxnLst/>
              <a:rect l="l" t="t" r="r" b="b"/>
              <a:pathLst>
                <a:path w="914197" h="2614082">
                  <a:moveTo>
                    <a:pt x="914197" y="279400"/>
                  </a:moveTo>
                  <a:lnTo>
                    <a:pt x="914197" y="0"/>
                  </a:lnTo>
                  <a:lnTo>
                    <a:pt x="0" y="0"/>
                  </a:lnTo>
                  <a:lnTo>
                    <a:pt x="0" y="2614082"/>
                  </a:lnTo>
                  <a:lnTo>
                    <a:pt x="914197" y="2614082"/>
                  </a:lnTo>
                  <a:lnTo>
                    <a:pt x="914197" y="279400"/>
                  </a:lnTo>
                  <a:close/>
                  <a:moveTo>
                    <a:pt x="835457" y="279400"/>
                  </a:moveTo>
                  <a:lnTo>
                    <a:pt x="835457" y="2535342"/>
                  </a:lnTo>
                  <a:lnTo>
                    <a:pt x="78740" y="2535342"/>
                  </a:lnTo>
                  <a:lnTo>
                    <a:pt x="78740" y="78740"/>
                  </a:lnTo>
                  <a:lnTo>
                    <a:pt x="835457" y="78740"/>
                  </a:lnTo>
                  <a:lnTo>
                    <a:pt x="835457" y="279400"/>
                  </a:lnTo>
                  <a:close/>
                </a:path>
              </a:pathLst>
            </a:custGeom>
            <a:solidFill>
              <a:srgbClr val="B3140E"/>
            </a:solidFill>
          </p:spPr>
        </p:sp>
      </p:grpSp>
      <p:grpSp>
        <p:nvGrpSpPr>
          <p:cNvPr id="11" name="Group 11"/>
          <p:cNvGrpSpPr/>
          <p:nvPr/>
        </p:nvGrpSpPr>
        <p:grpSpPr>
          <a:xfrm rot="-5400000">
            <a:off x="8470955" y="1664463"/>
            <a:ext cx="846618" cy="2115564"/>
            <a:chOff x="0" y="0"/>
            <a:chExt cx="914197" cy="2284433"/>
          </a:xfrm>
        </p:grpSpPr>
        <p:sp>
          <p:nvSpPr>
            <p:cNvPr id="12" name="Freeform 12"/>
            <p:cNvSpPr/>
            <p:nvPr/>
          </p:nvSpPr>
          <p:spPr>
            <a:xfrm>
              <a:off x="0" y="0"/>
              <a:ext cx="914197" cy="2284433"/>
            </a:xfrm>
            <a:custGeom>
              <a:avLst/>
              <a:gdLst/>
              <a:ahLst/>
              <a:cxnLst/>
              <a:rect l="l" t="t" r="r" b="b"/>
              <a:pathLst>
                <a:path w="914197" h="2284433">
                  <a:moveTo>
                    <a:pt x="914197" y="279400"/>
                  </a:moveTo>
                  <a:lnTo>
                    <a:pt x="914197" y="0"/>
                  </a:lnTo>
                  <a:lnTo>
                    <a:pt x="0" y="0"/>
                  </a:lnTo>
                  <a:lnTo>
                    <a:pt x="0" y="2284433"/>
                  </a:lnTo>
                  <a:lnTo>
                    <a:pt x="914197" y="2284433"/>
                  </a:lnTo>
                  <a:lnTo>
                    <a:pt x="914197" y="279400"/>
                  </a:lnTo>
                  <a:close/>
                  <a:moveTo>
                    <a:pt x="835457" y="279400"/>
                  </a:moveTo>
                  <a:lnTo>
                    <a:pt x="835457" y="2205692"/>
                  </a:lnTo>
                  <a:lnTo>
                    <a:pt x="78740" y="2205692"/>
                  </a:lnTo>
                  <a:lnTo>
                    <a:pt x="78740" y="78740"/>
                  </a:lnTo>
                  <a:lnTo>
                    <a:pt x="835457" y="78740"/>
                  </a:lnTo>
                  <a:lnTo>
                    <a:pt x="835457" y="279400"/>
                  </a:lnTo>
                  <a:close/>
                </a:path>
              </a:pathLst>
            </a:custGeom>
            <a:solidFill>
              <a:srgbClr val="B3140E"/>
            </a:solidFill>
          </p:spPr>
        </p:sp>
      </p:grpSp>
      <p:grpSp>
        <p:nvGrpSpPr>
          <p:cNvPr id="13" name="Group 13"/>
          <p:cNvGrpSpPr/>
          <p:nvPr/>
        </p:nvGrpSpPr>
        <p:grpSpPr>
          <a:xfrm rot="-5400000">
            <a:off x="10516925" y="1734057"/>
            <a:ext cx="846618" cy="1976376"/>
            <a:chOff x="0" y="0"/>
            <a:chExt cx="914197" cy="2134133"/>
          </a:xfrm>
        </p:grpSpPr>
        <p:sp>
          <p:nvSpPr>
            <p:cNvPr id="14" name="Freeform 14"/>
            <p:cNvSpPr/>
            <p:nvPr/>
          </p:nvSpPr>
          <p:spPr>
            <a:xfrm>
              <a:off x="0" y="0"/>
              <a:ext cx="914197" cy="2134133"/>
            </a:xfrm>
            <a:custGeom>
              <a:avLst/>
              <a:gdLst/>
              <a:ahLst/>
              <a:cxnLst/>
              <a:rect l="l" t="t" r="r" b="b"/>
              <a:pathLst>
                <a:path w="914197" h="2134133">
                  <a:moveTo>
                    <a:pt x="914197" y="279400"/>
                  </a:moveTo>
                  <a:lnTo>
                    <a:pt x="914197" y="0"/>
                  </a:lnTo>
                  <a:lnTo>
                    <a:pt x="0" y="0"/>
                  </a:lnTo>
                  <a:lnTo>
                    <a:pt x="0" y="2134133"/>
                  </a:lnTo>
                  <a:lnTo>
                    <a:pt x="914197" y="2134133"/>
                  </a:lnTo>
                  <a:lnTo>
                    <a:pt x="914197" y="279400"/>
                  </a:lnTo>
                  <a:close/>
                  <a:moveTo>
                    <a:pt x="835457" y="279400"/>
                  </a:moveTo>
                  <a:lnTo>
                    <a:pt x="835457" y="2055393"/>
                  </a:lnTo>
                  <a:lnTo>
                    <a:pt x="78740" y="2055393"/>
                  </a:lnTo>
                  <a:lnTo>
                    <a:pt x="78740" y="78740"/>
                  </a:lnTo>
                  <a:lnTo>
                    <a:pt x="835457" y="78740"/>
                  </a:lnTo>
                  <a:lnTo>
                    <a:pt x="835457" y="279400"/>
                  </a:lnTo>
                  <a:close/>
                </a:path>
              </a:pathLst>
            </a:custGeom>
            <a:solidFill>
              <a:srgbClr val="B3140E"/>
            </a:solidFill>
          </p:spPr>
        </p:sp>
      </p:grpSp>
      <p:grpSp>
        <p:nvGrpSpPr>
          <p:cNvPr id="15" name="Group 15"/>
          <p:cNvGrpSpPr/>
          <p:nvPr/>
        </p:nvGrpSpPr>
        <p:grpSpPr>
          <a:xfrm rot="-5400000">
            <a:off x="12709073" y="1518285"/>
            <a:ext cx="846618" cy="2407920"/>
            <a:chOff x="0" y="0"/>
            <a:chExt cx="914197" cy="2600124"/>
          </a:xfrm>
        </p:grpSpPr>
        <p:sp>
          <p:nvSpPr>
            <p:cNvPr id="16" name="Freeform 16"/>
            <p:cNvSpPr/>
            <p:nvPr/>
          </p:nvSpPr>
          <p:spPr>
            <a:xfrm>
              <a:off x="0" y="0"/>
              <a:ext cx="914197" cy="2600124"/>
            </a:xfrm>
            <a:custGeom>
              <a:avLst/>
              <a:gdLst/>
              <a:ahLst/>
              <a:cxnLst/>
              <a:rect l="l" t="t" r="r" b="b"/>
              <a:pathLst>
                <a:path w="914197" h="2600124">
                  <a:moveTo>
                    <a:pt x="914197" y="279400"/>
                  </a:moveTo>
                  <a:lnTo>
                    <a:pt x="914197" y="0"/>
                  </a:lnTo>
                  <a:lnTo>
                    <a:pt x="0" y="0"/>
                  </a:lnTo>
                  <a:lnTo>
                    <a:pt x="0" y="2600124"/>
                  </a:lnTo>
                  <a:lnTo>
                    <a:pt x="914197" y="2600124"/>
                  </a:lnTo>
                  <a:lnTo>
                    <a:pt x="914197" y="279400"/>
                  </a:lnTo>
                  <a:close/>
                  <a:moveTo>
                    <a:pt x="835457" y="279400"/>
                  </a:moveTo>
                  <a:lnTo>
                    <a:pt x="835457" y="2521384"/>
                  </a:lnTo>
                  <a:lnTo>
                    <a:pt x="78740" y="2521384"/>
                  </a:lnTo>
                  <a:lnTo>
                    <a:pt x="78740" y="78740"/>
                  </a:lnTo>
                  <a:lnTo>
                    <a:pt x="835457" y="78740"/>
                  </a:lnTo>
                  <a:lnTo>
                    <a:pt x="835457" y="279400"/>
                  </a:lnTo>
                  <a:close/>
                </a:path>
              </a:pathLst>
            </a:custGeom>
            <a:solidFill>
              <a:srgbClr val="B3140E"/>
            </a:solidFill>
          </p:spPr>
        </p:sp>
      </p:grpSp>
      <p:grpSp>
        <p:nvGrpSpPr>
          <p:cNvPr id="17" name="Group 17"/>
          <p:cNvGrpSpPr/>
          <p:nvPr/>
        </p:nvGrpSpPr>
        <p:grpSpPr>
          <a:xfrm rot="-5400000">
            <a:off x="15128423" y="1506855"/>
            <a:ext cx="846618" cy="2430780"/>
            <a:chOff x="0" y="0"/>
            <a:chExt cx="914197" cy="2624809"/>
          </a:xfrm>
        </p:grpSpPr>
        <p:sp>
          <p:nvSpPr>
            <p:cNvPr id="18" name="Freeform 18"/>
            <p:cNvSpPr/>
            <p:nvPr/>
          </p:nvSpPr>
          <p:spPr>
            <a:xfrm>
              <a:off x="0" y="0"/>
              <a:ext cx="914197" cy="2624809"/>
            </a:xfrm>
            <a:custGeom>
              <a:avLst/>
              <a:gdLst/>
              <a:ahLst/>
              <a:cxnLst/>
              <a:rect l="l" t="t" r="r" b="b"/>
              <a:pathLst>
                <a:path w="914197" h="2624809">
                  <a:moveTo>
                    <a:pt x="914197" y="279400"/>
                  </a:moveTo>
                  <a:lnTo>
                    <a:pt x="914197" y="0"/>
                  </a:lnTo>
                  <a:lnTo>
                    <a:pt x="0" y="0"/>
                  </a:lnTo>
                  <a:lnTo>
                    <a:pt x="0" y="2624809"/>
                  </a:lnTo>
                  <a:lnTo>
                    <a:pt x="914197" y="2624809"/>
                  </a:lnTo>
                  <a:lnTo>
                    <a:pt x="914197" y="279400"/>
                  </a:lnTo>
                  <a:close/>
                  <a:moveTo>
                    <a:pt x="835457" y="279400"/>
                  </a:moveTo>
                  <a:lnTo>
                    <a:pt x="835457" y="2546069"/>
                  </a:lnTo>
                  <a:lnTo>
                    <a:pt x="78740" y="2546069"/>
                  </a:lnTo>
                  <a:lnTo>
                    <a:pt x="78740" y="78740"/>
                  </a:lnTo>
                  <a:lnTo>
                    <a:pt x="835457" y="78740"/>
                  </a:lnTo>
                  <a:lnTo>
                    <a:pt x="835457" y="279400"/>
                  </a:lnTo>
                  <a:close/>
                </a:path>
              </a:pathLst>
            </a:custGeom>
            <a:solidFill>
              <a:srgbClr val="B3140E"/>
            </a:solidFill>
          </p:spPr>
        </p:sp>
      </p:grpSp>
      <p:grpSp>
        <p:nvGrpSpPr>
          <p:cNvPr id="19" name="Group 19"/>
          <p:cNvGrpSpPr/>
          <p:nvPr/>
        </p:nvGrpSpPr>
        <p:grpSpPr>
          <a:xfrm>
            <a:off x="2931205" y="1735843"/>
            <a:ext cx="603787" cy="563093"/>
            <a:chOff x="0" y="0"/>
            <a:chExt cx="805049" cy="750791"/>
          </a:xfrm>
        </p:grpSpPr>
        <p:sp>
          <p:nvSpPr>
            <p:cNvPr id="20" name="AutoShape 20"/>
            <p:cNvSpPr/>
            <p:nvPr/>
          </p:nvSpPr>
          <p:spPr>
            <a:xfrm>
              <a:off x="0" y="0"/>
              <a:ext cx="805049" cy="750791"/>
            </a:xfrm>
            <a:prstGeom prst="rect">
              <a:avLst/>
            </a:prstGeom>
            <a:solidFill>
              <a:srgbClr val="4D4A46"/>
            </a:solidFill>
          </p:spPr>
        </p:sp>
        <p:sp>
          <p:nvSpPr>
            <p:cNvPr id="21" name="TextBox 21"/>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1</a:t>
              </a:r>
            </a:p>
          </p:txBody>
        </p:sp>
      </p:grpSp>
      <p:grpSp>
        <p:nvGrpSpPr>
          <p:cNvPr id="22" name="Group 22"/>
          <p:cNvGrpSpPr/>
          <p:nvPr/>
        </p:nvGrpSpPr>
        <p:grpSpPr>
          <a:xfrm>
            <a:off x="4811849" y="1735843"/>
            <a:ext cx="603787" cy="563093"/>
            <a:chOff x="0" y="0"/>
            <a:chExt cx="805049" cy="750791"/>
          </a:xfrm>
        </p:grpSpPr>
        <p:sp>
          <p:nvSpPr>
            <p:cNvPr id="23" name="AutoShape 23"/>
            <p:cNvSpPr/>
            <p:nvPr/>
          </p:nvSpPr>
          <p:spPr>
            <a:xfrm>
              <a:off x="0" y="0"/>
              <a:ext cx="805049" cy="750791"/>
            </a:xfrm>
            <a:prstGeom prst="rect">
              <a:avLst/>
            </a:prstGeom>
            <a:solidFill>
              <a:srgbClr val="4D4A46"/>
            </a:solidFill>
          </p:spPr>
        </p:sp>
        <p:sp>
          <p:nvSpPr>
            <p:cNvPr id="24" name="TextBox 24"/>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2</a:t>
              </a:r>
            </a:p>
          </p:txBody>
        </p:sp>
      </p:grpSp>
      <p:grpSp>
        <p:nvGrpSpPr>
          <p:cNvPr id="25" name="Group 25"/>
          <p:cNvGrpSpPr/>
          <p:nvPr/>
        </p:nvGrpSpPr>
        <p:grpSpPr>
          <a:xfrm>
            <a:off x="7232695" y="1735843"/>
            <a:ext cx="603787" cy="563093"/>
            <a:chOff x="0" y="0"/>
            <a:chExt cx="805049" cy="750791"/>
          </a:xfrm>
        </p:grpSpPr>
        <p:sp>
          <p:nvSpPr>
            <p:cNvPr id="26" name="AutoShape 26"/>
            <p:cNvSpPr/>
            <p:nvPr/>
          </p:nvSpPr>
          <p:spPr>
            <a:xfrm>
              <a:off x="0" y="0"/>
              <a:ext cx="805049" cy="750791"/>
            </a:xfrm>
            <a:prstGeom prst="rect">
              <a:avLst/>
            </a:prstGeom>
            <a:solidFill>
              <a:srgbClr val="4D4A46"/>
            </a:solidFill>
          </p:spPr>
        </p:sp>
        <p:sp>
          <p:nvSpPr>
            <p:cNvPr id="27" name="TextBox 27"/>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3</a:t>
              </a:r>
            </a:p>
          </p:txBody>
        </p:sp>
      </p:grpSp>
      <p:grpSp>
        <p:nvGrpSpPr>
          <p:cNvPr id="28" name="Group 28"/>
          <p:cNvGrpSpPr/>
          <p:nvPr/>
        </p:nvGrpSpPr>
        <p:grpSpPr>
          <a:xfrm>
            <a:off x="9348260" y="1735843"/>
            <a:ext cx="603787" cy="563093"/>
            <a:chOff x="0" y="0"/>
            <a:chExt cx="805049" cy="750791"/>
          </a:xfrm>
        </p:grpSpPr>
        <p:sp>
          <p:nvSpPr>
            <p:cNvPr id="29" name="AutoShape 29"/>
            <p:cNvSpPr/>
            <p:nvPr/>
          </p:nvSpPr>
          <p:spPr>
            <a:xfrm>
              <a:off x="0" y="0"/>
              <a:ext cx="805049" cy="750791"/>
            </a:xfrm>
            <a:prstGeom prst="rect">
              <a:avLst/>
            </a:prstGeom>
            <a:solidFill>
              <a:srgbClr val="4D4A46"/>
            </a:solidFill>
          </p:spPr>
        </p:sp>
        <p:sp>
          <p:nvSpPr>
            <p:cNvPr id="30" name="TextBox 30"/>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4</a:t>
              </a:r>
            </a:p>
          </p:txBody>
        </p:sp>
      </p:grpSp>
      <p:grpSp>
        <p:nvGrpSpPr>
          <p:cNvPr id="31" name="Group 31"/>
          <p:cNvGrpSpPr/>
          <p:nvPr/>
        </p:nvGrpSpPr>
        <p:grpSpPr>
          <a:xfrm>
            <a:off x="11324635" y="1735843"/>
            <a:ext cx="603787" cy="563093"/>
            <a:chOff x="0" y="0"/>
            <a:chExt cx="805049" cy="750791"/>
          </a:xfrm>
        </p:grpSpPr>
        <p:sp>
          <p:nvSpPr>
            <p:cNvPr id="32" name="AutoShape 32"/>
            <p:cNvSpPr/>
            <p:nvPr/>
          </p:nvSpPr>
          <p:spPr>
            <a:xfrm>
              <a:off x="0" y="0"/>
              <a:ext cx="805049" cy="750791"/>
            </a:xfrm>
            <a:prstGeom prst="rect">
              <a:avLst/>
            </a:prstGeom>
            <a:solidFill>
              <a:srgbClr val="4D4A46"/>
            </a:solidFill>
          </p:spPr>
        </p:sp>
        <p:sp>
          <p:nvSpPr>
            <p:cNvPr id="33" name="TextBox 33"/>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5</a:t>
              </a:r>
            </a:p>
          </p:txBody>
        </p:sp>
      </p:grpSp>
      <p:grpSp>
        <p:nvGrpSpPr>
          <p:cNvPr id="34" name="Group 34"/>
          <p:cNvGrpSpPr/>
          <p:nvPr/>
        </p:nvGrpSpPr>
        <p:grpSpPr>
          <a:xfrm>
            <a:off x="13732555" y="1735843"/>
            <a:ext cx="603787" cy="563093"/>
            <a:chOff x="0" y="0"/>
            <a:chExt cx="805049" cy="750791"/>
          </a:xfrm>
        </p:grpSpPr>
        <p:sp>
          <p:nvSpPr>
            <p:cNvPr id="35" name="AutoShape 35"/>
            <p:cNvSpPr/>
            <p:nvPr/>
          </p:nvSpPr>
          <p:spPr>
            <a:xfrm>
              <a:off x="0" y="0"/>
              <a:ext cx="805049" cy="750791"/>
            </a:xfrm>
            <a:prstGeom prst="rect">
              <a:avLst/>
            </a:prstGeom>
            <a:solidFill>
              <a:srgbClr val="4D4A46"/>
            </a:solidFill>
          </p:spPr>
        </p:sp>
        <p:sp>
          <p:nvSpPr>
            <p:cNvPr id="36" name="TextBox 36"/>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6</a:t>
              </a:r>
            </a:p>
          </p:txBody>
        </p:sp>
      </p:grpSp>
      <p:grpSp>
        <p:nvGrpSpPr>
          <p:cNvPr id="37" name="Group 37"/>
          <p:cNvGrpSpPr/>
          <p:nvPr/>
        </p:nvGrpSpPr>
        <p:grpSpPr>
          <a:xfrm>
            <a:off x="16163335" y="1735843"/>
            <a:ext cx="603787" cy="563093"/>
            <a:chOff x="0" y="0"/>
            <a:chExt cx="805049" cy="750791"/>
          </a:xfrm>
        </p:grpSpPr>
        <p:sp>
          <p:nvSpPr>
            <p:cNvPr id="38" name="AutoShape 38"/>
            <p:cNvSpPr/>
            <p:nvPr/>
          </p:nvSpPr>
          <p:spPr>
            <a:xfrm>
              <a:off x="0" y="0"/>
              <a:ext cx="805049" cy="750791"/>
            </a:xfrm>
            <a:prstGeom prst="rect">
              <a:avLst/>
            </a:prstGeom>
            <a:solidFill>
              <a:srgbClr val="4D4A46"/>
            </a:solidFill>
          </p:spPr>
        </p:sp>
        <p:sp>
          <p:nvSpPr>
            <p:cNvPr id="39" name="TextBox 39"/>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7</a:t>
              </a:r>
            </a:p>
          </p:txBody>
        </p:sp>
      </p:grpSp>
      <p:grpSp>
        <p:nvGrpSpPr>
          <p:cNvPr id="40" name="Group 40"/>
          <p:cNvGrpSpPr/>
          <p:nvPr/>
        </p:nvGrpSpPr>
        <p:grpSpPr>
          <a:xfrm>
            <a:off x="1520516" y="3659893"/>
            <a:ext cx="603787" cy="563093"/>
            <a:chOff x="0" y="0"/>
            <a:chExt cx="805049" cy="750791"/>
          </a:xfrm>
        </p:grpSpPr>
        <p:sp>
          <p:nvSpPr>
            <p:cNvPr id="41" name="AutoShape 41"/>
            <p:cNvSpPr/>
            <p:nvPr/>
          </p:nvSpPr>
          <p:spPr>
            <a:xfrm>
              <a:off x="0" y="0"/>
              <a:ext cx="805049" cy="750791"/>
            </a:xfrm>
            <a:prstGeom prst="rect">
              <a:avLst/>
            </a:prstGeom>
            <a:solidFill>
              <a:srgbClr val="4D4A46"/>
            </a:solidFill>
          </p:spPr>
        </p:sp>
        <p:sp>
          <p:nvSpPr>
            <p:cNvPr id="42" name="TextBox 42"/>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1</a:t>
              </a:r>
            </a:p>
          </p:txBody>
        </p:sp>
      </p:grpSp>
      <p:grpSp>
        <p:nvGrpSpPr>
          <p:cNvPr id="43" name="Group 43"/>
          <p:cNvGrpSpPr/>
          <p:nvPr/>
        </p:nvGrpSpPr>
        <p:grpSpPr>
          <a:xfrm>
            <a:off x="1520516" y="4546036"/>
            <a:ext cx="603787" cy="563093"/>
            <a:chOff x="0" y="0"/>
            <a:chExt cx="805049" cy="750791"/>
          </a:xfrm>
        </p:grpSpPr>
        <p:sp>
          <p:nvSpPr>
            <p:cNvPr id="44" name="AutoShape 44"/>
            <p:cNvSpPr/>
            <p:nvPr/>
          </p:nvSpPr>
          <p:spPr>
            <a:xfrm>
              <a:off x="0" y="0"/>
              <a:ext cx="805049" cy="750791"/>
            </a:xfrm>
            <a:prstGeom prst="rect">
              <a:avLst/>
            </a:prstGeom>
            <a:solidFill>
              <a:srgbClr val="4D4A46"/>
            </a:solidFill>
          </p:spPr>
        </p:sp>
        <p:sp>
          <p:nvSpPr>
            <p:cNvPr id="45" name="TextBox 45"/>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2</a:t>
              </a:r>
            </a:p>
          </p:txBody>
        </p:sp>
      </p:grpSp>
      <p:grpSp>
        <p:nvGrpSpPr>
          <p:cNvPr id="46" name="Group 46"/>
          <p:cNvGrpSpPr/>
          <p:nvPr/>
        </p:nvGrpSpPr>
        <p:grpSpPr>
          <a:xfrm>
            <a:off x="1520516" y="5432180"/>
            <a:ext cx="603787" cy="563093"/>
            <a:chOff x="0" y="0"/>
            <a:chExt cx="805049" cy="750791"/>
          </a:xfrm>
        </p:grpSpPr>
        <p:sp>
          <p:nvSpPr>
            <p:cNvPr id="47" name="AutoShape 47"/>
            <p:cNvSpPr/>
            <p:nvPr/>
          </p:nvSpPr>
          <p:spPr>
            <a:xfrm>
              <a:off x="0" y="0"/>
              <a:ext cx="805049" cy="750791"/>
            </a:xfrm>
            <a:prstGeom prst="rect">
              <a:avLst/>
            </a:prstGeom>
            <a:solidFill>
              <a:srgbClr val="4D4A46"/>
            </a:solidFill>
          </p:spPr>
        </p:sp>
        <p:sp>
          <p:nvSpPr>
            <p:cNvPr id="48" name="TextBox 48"/>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3</a:t>
              </a:r>
            </a:p>
          </p:txBody>
        </p:sp>
      </p:grpSp>
      <p:grpSp>
        <p:nvGrpSpPr>
          <p:cNvPr id="49" name="Group 49"/>
          <p:cNvGrpSpPr/>
          <p:nvPr/>
        </p:nvGrpSpPr>
        <p:grpSpPr>
          <a:xfrm>
            <a:off x="1520516" y="6318323"/>
            <a:ext cx="603787" cy="563093"/>
            <a:chOff x="0" y="0"/>
            <a:chExt cx="805049" cy="750791"/>
          </a:xfrm>
        </p:grpSpPr>
        <p:sp>
          <p:nvSpPr>
            <p:cNvPr id="50" name="AutoShape 50"/>
            <p:cNvSpPr/>
            <p:nvPr/>
          </p:nvSpPr>
          <p:spPr>
            <a:xfrm>
              <a:off x="0" y="0"/>
              <a:ext cx="805049" cy="750791"/>
            </a:xfrm>
            <a:prstGeom prst="rect">
              <a:avLst/>
            </a:prstGeom>
            <a:solidFill>
              <a:srgbClr val="4D4A46"/>
            </a:solidFill>
          </p:spPr>
        </p:sp>
        <p:sp>
          <p:nvSpPr>
            <p:cNvPr id="51" name="TextBox 51"/>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4</a:t>
              </a:r>
            </a:p>
          </p:txBody>
        </p:sp>
      </p:grpSp>
      <p:grpSp>
        <p:nvGrpSpPr>
          <p:cNvPr id="52" name="Group 52"/>
          <p:cNvGrpSpPr/>
          <p:nvPr/>
        </p:nvGrpSpPr>
        <p:grpSpPr>
          <a:xfrm>
            <a:off x="1520516" y="7204467"/>
            <a:ext cx="603787" cy="563093"/>
            <a:chOff x="0" y="0"/>
            <a:chExt cx="805049" cy="750791"/>
          </a:xfrm>
        </p:grpSpPr>
        <p:sp>
          <p:nvSpPr>
            <p:cNvPr id="53" name="AutoShape 53"/>
            <p:cNvSpPr/>
            <p:nvPr/>
          </p:nvSpPr>
          <p:spPr>
            <a:xfrm>
              <a:off x="0" y="0"/>
              <a:ext cx="805049" cy="750791"/>
            </a:xfrm>
            <a:prstGeom prst="rect">
              <a:avLst/>
            </a:prstGeom>
            <a:solidFill>
              <a:srgbClr val="4D4A46"/>
            </a:solidFill>
          </p:spPr>
        </p:sp>
        <p:sp>
          <p:nvSpPr>
            <p:cNvPr id="54" name="TextBox 54"/>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5</a:t>
              </a:r>
            </a:p>
          </p:txBody>
        </p:sp>
      </p:grpSp>
      <p:grpSp>
        <p:nvGrpSpPr>
          <p:cNvPr id="55" name="Group 55"/>
          <p:cNvGrpSpPr/>
          <p:nvPr/>
        </p:nvGrpSpPr>
        <p:grpSpPr>
          <a:xfrm>
            <a:off x="1520516" y="8090610"/>
            <a:ext cx="603787" cy="563093"/>
            <a:chOff x="0" y="0"/>
            <a:chExt cx="805049" cy="750791"/>
          </a:xfrm>
        </p:grpSpPr>
        <p:sp>
          <p:nvSpPr>
            <p:cNvPr id="56" name="AutoShape 56"/>
            <p:cNvSpPr/>
            <p:nvPr/>
          </p:nvSpPr>
          <p:spPr>
            <a:xfrm>
              <a:off x="0" y="0"/>
              <a:ext cx="805049" cy="750791"/>
            </a:xfrm>
            <a:prstGeom prst="rect">
              <a:avLst/>
            </a:prstGeom>
            <a:solidFill>
              <a:srgbClr val="4D4A46"/>
            </a:solidFill>
          </p:spPr>
        </p:sp>
        <p:sp>
          <p:nvSpPr>
            <p:cNvPr id="57" name="TextBox 57"/>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6</a:t>
              </a:r>
            </a:p>
          </p:txBody>
        </p:sp>
      </p:grpSp>
      <p:grpSp>
        <p:nvGrpSpPr>
          <p:cNvPr id="58" name="Group 58"/>
          <p:cNvGrpSpPr/>
          <p:nvPr/>
        </p:nvGrpSpPr>
        <p:grpSpPr>
          <a:xfrm>
            <a:off x="1520516" y="8976754"/>
            <a:ext cx="603787" cy="563093"/>
            <a:chOff x="0" y="0"/>
            <a:chExt cx="805049" cy="750791"/>
          </a:xfrm>
        </p:grpSpPr>
        <p:sp>
          <p:nvSpPr>
            <p:cNvPr id="59" name="AutoShape 59"/>
            <p:cNvSpPr/>
            <p:nvPr/>
          </p:nvSpPr>
          <p:spPr>
            <a:xfrm>
              <a:off x="0" y="0"/>
              <a:ext cx="805049" cy="750791"/>
            </a:xfrm>
            <a:prstGeom prst="rect">
              <a:avLst/>
            </a:prstGeom>
            <a:solidFill>
              <a:srgbClr val="4D4A46"/>
            </a:solidFill>
          </p:spPr>
        </p:sp>
        <p:sp>
          <p:nvSpPr>
            <p:cNvPr id="60" name="TextBox 60"/>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7</a:t>
              </a:r>
            </a:p>
          </p:txBody>
        </p:sp>
      </p:grpSp>
      <p:sp>
        <p:nvSpPr>
          <p:cNvPr id="61" name="TextBox 61"/>
          <p:cNvSpPr txBox="1"/>
          <p:nvPr/>
        </p:nvSpPr>
        <p:spPr>
          <a:xfrm>
            <a:off x="2380689" y="3497968"/>
            <a:ext cx="5706349" cy="743793"/>
          </a:xfrm>
          <a:prstGeom prst="rect">
            <a:avLst/>
          </a:prstGeom>
        </p:spPr>
        <p:txBody>
          <a:bodyPr wrap="square" lIns="0" tIns="0" rIns="0" bIns="0" rtlCol="0" anchor="t">
            <a:spAutoFit/>
          </a:bodyPr>
          <a:lstStyle/>
          <a:p>
            <a:pPr algn="just">
              <a:lnSpc>
                <a:spcPts val="5832"/>
              </a:lnSpc>
            </a:pPr>
            <a:r>
              <a:rPr lang="en-US" sz="3600" spc="324" dirty="0" err="1">
                <a:solidFill>
                  <a:srgbClr val="4D4A46"/>
                </a:solidFill>
                <a:latin typeface="Arial" panose="020B0604020202020204" pitchFamily="34" charset="0"/>
                <a:ea typeface="標楷體" panose="03000509000000000000" pitchFamily="65" charset="-120"/>
                <a:cs typeface="Arial" panose="020B0604020202020204" pitchFamily="34" charset="0"/>
              </a:rPr>
              <a:t>查詢課程基本資訊</a:t>
            </a:r>
            <a:endParaRPr lang="en-US" sz="3600" spc="324"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
        <p:nvSpPr>
          <p:cNvPr id="62" name="TextBox 62"/>
          <p:cNvSpPr txBox="1"/>
          <p:nvPr/>
        </p:nvSpPr>
        <p:spPr>
          <a:xfrm>
            <a:off x="2380689" y="4384111"/>
            <a:ext cx="7142767" cy="743793"/>
          </a:xfrm>
          <a:prstGeom prst="rect">
            <a:avLst/>
          </a:prstGeom>
        </p:spPr>
        <p:txBody>
          <a:bodyPr wrap="square" lIns="0" tIns="0" rIns="0" bIns="0" rtlCol="0" anchor="t">
            <a:spAutoFit/>
          </a:bodyPr>
          <a:lstStyle/>
          <a:p>
            <a:pPr algn="just">
              <a:lnSpc>
                <a:spcPts val="5832"/>
              </a:lnSpc>
            </a:pPr>
            <a:r>
              <a:rPr lang="en-US" sz="3600" spc="324" dirty="0" err="1">
                <a:solidFill>
                  <a:srgbClr val="4D4A46"/>
                </a:solidFill>
                <a:latin typeface="Arial" panose="020B0604020202020204" pitchFamily="34" charset="0"/>
                <a:ea typeface="標楷體" panose="03000509000000000000" pitchFamily="65" charset="-120"/>
                <a:cs typeface="Arial" panose="020B0604020202020204" pitchFamily="34" charset="0"/>
              </a:rPr>
              <a:t>公佈欄</a:t>
            </a:r>
            <a:r>
              <a:rPr lang="en-US" sz="3600" spc="324"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3600" spc="324" dirty="0" err="1">
                <a:solidFill>
                  <a:srgbClr val="4D4A46"/>
                </a:solidFill>
                <a:latin typeface="Arial" panose="020B0604020202020204" pitchFamily="34" charset="0"/>
                <a:ea typeface="標楷體" panose="03000509000000000000" pitchFamily="65" charset="-120"/>
                <a:cs typeface="Arial" panose="020B0604020202020204" pitchFamily="34" charset="0"/>
              </a:rPr>
              <a:t>查詢課程公佈資訊</a:t>
            </a:r>
            <a:r>
              <a:rPr lang="en-US" sz="3600" spc="324" dirty="0">
                <a:solidFill>
                  <a:srgbClr val="4D4A46"/>
                </a:solidFill>
                <a:latin typeface="Arial" panose="020B0604020202020204" pitchFamily="34" charset="0"/>
                <a:ea typeface="標楷體" panose="03000509000000000000" pitchFamily="65" charset="-120"/>
                <a:cs typeface="Arial" panose="020B0604020202020204" pitchFamily="34" charset="0"/>
              </a:rPr>
              <a:t>)</a:t>
            </a:r>
          </a:p>
        </p:txBody>
      </p:sp>
      <p:sp>
        <p:nvSpPr>
          <p:cNvPr id="63" name="TextBox 63"/>
          <p:cNvSpPr txBox="1"/>
          <p:nvPr/>
        </p:nvSpPr>
        <p:spPr>
          <a:xfrm>
            <a:off x="2380689" y="5270255"/>
            <a:ext cx="3034946" cy="743793"/>
          </a:xfrm>
          <a:prstGeom prst="rect">
            <a:avLst/>
          </a:prstGeom>
        </p:spPr>
        <p:txBody>
          <a:bodyPr lIns="0" tIns="0" rIns="0" bIns="0" rtlCol="0" anchor="t">
            <a:spAutoFit/>
          </a:bodyPr>
          <a:lstStyle/>
          <a:p>
            <a:pPr algn="just">
              <a:lnSpc>
                <a:spcPts val="5832"/>
              </a:lnSpc>
            </a:pPr>
            <a:r>
              <a:rPr lang="en-US" sz="3600" spc="324" dirty="0" err="1">
                <a:solidFill>
                  <a:srgbClr val="4D4A46"/>
                </a:solidFill>
                <a:latin typeface="Arial" panose="020B0604020202020204" pitchFamily="34" charset="0"/>
                <a:ea typeface="標楷體" panose="03000509000000000000" pitchFamily="65" charset="-120"/>
                <a:cs typeface="Arial" panose="020B0604020202020204" pitchFamily="34" charset="0"/>
              </a:rPr>
              <a:t>下載課程教材</a:t>
            </a:r>
            <a:endParaRPr lang="en-US" sz="3600" spc="324"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
        <p:nvSpPr>
          <p:cNvPr id="64" name="TextBox 64"/>
          <p:cNvSpPr txBox="1"/>
          <p:nvPr/>
        </p:nvSpPr>
        <p:spPr>
          <a:xfrm>
            <a:off x="2380689" y="6156398"/>
            <a:ext cx="3034946" cy="743793"/>
          </a:xfrm>
          <a:prstGeom prst="rect">
            <a:avLst/>
          </a:prstGeom>
        </p:spPr>
        <p:txBody>
          <a:bodyPr lIns="0" tIns="0" rIns="0" bIns="0" rtlCol="0" anchor="t">
            <a:spAutoFit/>
          </a:bodyPr>
          <a:lstStyle/>
          <a:p>
            <a:pPr algn="just">
              <a:lnSpc>
                <a:spcPts val="5832"/>
              </a:lnSpc>
            </a:pPr>
            <a:r>
              <a:rPr lang="en-US" sz="3600" spc="324">
                <a:solidFill>
                  <a:srgbClr val="4D4A46"/>
                </a:solidFill>
                <a:latin typeface="Arial" panose="020B0604020202020204" pitchFamily="34" charset="0"/>
                <a:ea typeface="標楷體" panose="03000509000000000000" pitchFamily="65" charset="-120"/>
                <a:cs typeface="Arial" panose="020B0604020202020204" pitchFamily="34" charset="0"/>
              </a:rPr>
              <a:t>上傳課程作業</a:t>
            </a:r>
          </a:p>
        </p:txBody>
      </p:sp>
      <p:sp>
        <p:nvSpPr>
          <p:cNvPr id="65" name="TextBox 65"/>
          <p:cNvSpPr txBox="1"/>
          <p:nvPr/>
        </p:nvSpPr>
        <p:spPr>
          <a:xfrm>
            <a:off x="2380689" y="7042542"/>
            <a:ext cx="8439711" cy="743793"/>
          </a:xfrm>
          <a:prstGeom prst="rect">
            <a:avLst/>
          </a:prstGeom>
        </p:spPr>
        <p:txBody>
          <a:bodyPr wrap="square" lIns="0" tIns="0" rIns="0" bIns="0" rtlCol="0" anchor="t">
            <a:spAutoFit/>
          </a:bodyPr>
          <a:lstStyle/>
          <a:p>
            <a:pPr algn="just">
              <a:lnSpc>
                <a:spcPts val="5832"/>
              </a:lnSpc>
            </a:pPr>
            <a:r>
              <a:rPr lang="en-US" sz="3600" spc="324" dirty="0" err="1">
                <a:solidFill>
                  <a:srgbClr val="4D4A46"/>
                </a:solidFill>
                <a:latin typeface="Arial" panose="020B0604020202020204" pitchFamily="34" charset="0"/>
                <a:ea typeface="標楷體" panose="03000509000000000000" pitchFamily="65" charset="-120"/>
                <a:cs typeface="Arial" panose="020B0604020202020204" pitchFamily="34" charset="0"/>
              </a:rPr>
              <a:t>學期成績</a:t>
            </a:r>
            <a:r>
              <a:rPr lang="en-US" sz="3600" spc="324"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3600" spc="324" dirty="0" err="1">
                <a:solidFill>
                  <a:srgbClr val="4D4A46"/>
                </a:solidFill>
                <a:latin typeface="Arial" panose="020B0604020202020204" pitchFamily="34" charset="0"/>
                <a:ea typeface="標楷體" panose="03000509000000000000" pitchFamily="65" charset="-120"/>
                <a:cs typeface="Arial" panose="020B0604020202020204" pitchFamily="34" charset="0"/>
              </a:rPr>
              <a:t>學生僅能查詢自己的分數</a:t>
            </a:r>
            <a:r>
              <a:rPr lang="en-US" sz="3600" spc="324" dirty="0">
                <a:solidFill>
                  <a:srgbClr val="4D4A46"/>
                </a:solidFill>
                <a:latin typeface="Arial" panose="020B0604020202020204" pitchFamily="34" charset="0"/>
                <a:ea typeface="標楷體" panose="03000509000000000000" pitchFamily="65" charset="-120"/>
                <a:cs typeface="Arial" panose="020B0604020202020204" pitchFamily="34" charset="0"/>
              </a:rPr>
              <a:t>)</a:t>
            </a:r>
          </a:p>
        </p:txBody>
      </p:sp>
      <p:sp>
        <p:nvSpPr>
          <p:cNvPr id="66" name="TextBox 66"/>
          <p:cNvSpPr txBox="1"/>
          <p:nvPr/>
        </p:nvSpPr>
        <p:spPr>
          <a:xfrm>
            <a:off x="2302468" y="7928685"/>
            <a:ext cx="14842531" cy="743793"/>
          </a:xfrm>
          <a:prstGeom prst="rect">
            <a:avLst/>
          </a:prstGeom>
        </p:spPr>
        <p:txBody>
          <a:bodyPr wrap="square" lIns="0" tIns="0" rIns="0" bIns="0" rtlCol="0" anchor="t">
            <a:spAutoFit/>
          </a:bodyPr>
          <a:lstStyle/>
          <a:p>
            <a:pPr algn="just">
              <a:lnSpc>
                <a:spcPts val="5832"/>
              </a:lnSpc>
            </a:pPr>
            <a:r>
              <a:rPr lang="en-US" sz="3600" spc="324" dirty="0" err="1">
                <a:solidFill>
                  <a:srgbClr val="4D4A46"/>
                </a:solidFill>
                <a:latin typeface="Arial" panose="020B0604020202020204" pitchFamily="34" charset="0"/>
                <a:ea typeface="標楷體" panose="03000509000000000000" pitchFamily="65" charset="-120"/>
                <a:cs typeface="Arial" panose="020B0604020202020204" pitchFamily="34" charset="0"/>
              </a:rPr>
              <a:t>自我評分表</a:t>
            </a:r>
            <a:r>
              <a:rPr lang="en-US" sz="3600" spc="324" dirty="0">
                <a:solidFill>
                  <a:srgbClr val="4D4A46"/>
                </a:solidFill>
                <a:latin typeface="Arial" panose="020B0604020202020204" pitchFamily="34" charset="0"/>
                <a:ea typeface="標楷體" panose="03000509000000000000" pitchFamily="65" charset="-120"/>
                <a:cs typeface="Arial" panose="020B0604020202020204" pitchFamily="34" charset="0"/>
              </a:rPr>
              <a:t>(</a:t>
            </a:r>
            <a:r>
              <a:rPr lang="en-US" sz="3600" spc="324" dirty="0" err="1">
                <a:solidFill>
                  <a:srgbClr val="4D4A46"/>
                </a:solidFill>
                <a:latin typeface="Arial" panose="020B0604020202020204" pitchFamily="34" charset="0"/>
                <a:ea typeface="標楷體" panose="03000509000000000000" pitchFamily="65" charset="-120"/>
                <a:cs typeface="Arial" panose="020B0604020202020204" pitchFamily="34" charset="0"/>
              </a:rPr>
              <a:t>修課同學可線上回饋學習重點狀況之五分指標</a:t>
            </a:r>
            <a:r>
              <a:rPr lang="en-US" sz="3600" spc="324" dirty="0">
                <a:solidFill>
                  <a:srgbClr val="4D4A46"/>
                </a:solidFill>
                <a:latin typeface="Arial" panose="020B0604020202020204" pitchFamily="34" charset="0"/>
                <a:ea typeface="標楷體" panose="03000509000000000000" pitchFamily="65" charset="-120"/>
                <a:cs typeface="Arial" panose="020B0604020202020204" pitchFamily="34" charset="0"/>
              </a:rPr>
              <a:t>)</a:t>
            </a:r>
          </a:p>
        </p:txBody>
      </p:sp>
      <p:sp>
        <p:nvSpPr>
          <p:cNvPr id="67" name="TextBox 67"/>
          <p:cNvSpPr txBox="1"/>
          <p:nvPr/>
        </p:nvSpPr>
        <p:spPr>
          <a:xfrm>
            <a:off x="2380689" y="8814829"/>
            <a:ext cx="12033872" cy="743793"/>
          </a:xfrm>
          <a:prstGeom prst="rect">
            <a:avLst/>
          </a:prstGeom>
        </p:spPr>
        <p:txBody>
          <a:bodyPr lIns="0" tIns="0" rIns="0" bIns="0" rtlCol="0" anchor="t">
            <a:spAutoFit/>
          </a:bodyPr>
          <a:lstStyle/>
          <a:p>
            <a:pPr algn="just">
              <a:lnSpc>
                <a:spcPts val="5832"/>
              </a:lnSpc>
            </a:pPr>
            <a:r>
              <a:rPr lang="en-US" sz="3600" spc="324">
                <a:solidFill>
                  <a:srgbClr val="4D4A46"/>
                </a:solidFill>
                <a:latin typeface="Arial" panose="020B0604020202020204" pitchFamily="34" charset="0"/>
                <a:ea typeface="標楷體" panose="03000509000000000000" pitchFamily="65" charset="-120"/>
                <a:cs typeface="Arial" panose="020B0604020202020204" pitchFamily="34" charset="0"/>
              </a:rPr>
              <a:t>學習目標成績(學生查詢學系目標的分數)</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4717"/>
          <a:stretch>
            <a:fillRect/>
          </a:stretch>
        </p:blipFill>
        <p:spPr>
          <a:xfrm>
            <a:off x="475166" y="1554464"/>
            <a:ext cx="17363793" cy="3107072"/>
          </a:xfrm>
          <a:prstGeom prst="rect">
            <a:avLst/>
          </a:prstGeom>
        </p:spPr>
      </p:pic>
      <p:grpSp>
        <p:nvGrpSpPr>
          <p:cNvPr id="3" name="Group 3"/>
          <p:cNvGrpSpPr/>
          <p:nvPr/>
        </p:nvGrpSpPr>
        <p:grpSpPr>
          <a:xfrm rot="-5400000">
            <a:off x="4263776" y="-188287"/>
            <a:ext cx="1040530" cy="8643876"/>
            <a:chOff x="0" y="0"/>
            <a:chExt cx="1123587" cy="9333845"/>
          </a:xfrm>
        </p:grpSpPr>
        <p:sp>
          <p:nvSpPr>
            <p:cNvPr id="4" name="Freeform 4"/>
            <p:cNvSpPr/>
            <p:nvPr/>
          </p:nvSpPr>
          <p:spPr>
            <a:xfrm>
              <a:off x="0" y="0"/>
              <a:ext cx="1123587" cy="9333845"/>
            </a:xfrm>
            <a:custGeom>
              <a:avLst/>
              <a:gdLst/>
              <a:ahLst/>
              <a:cxnLst/>
              <a:rect l="l" t="t" r="r" b="b"/>
              <a:pathLst>
                <a:path w="1123587" h="9333845">
                  <a:moveTo>
                    <a:pt x="1123587" y="279400"/>
                  </a:moveTo>
                  <a:lnTo>
                    <a:pt x="1123587" y="0"/>
                  </a:lnTo>
                  <a:lnTo>
                    <a:pt x="0" y="0"/>
                  </a:lnTo>
                  <a:lnTo>
                    <a:pt x="0" y="9333845"/>
                  </a:lnTo>
                  <a:lnTo>
                    <a:pt x="1123587" y="9333845"/>
                  </a:lnTo>
                  <a:lnTo>
                    <a:pt x="1123587" y="279400"/>
                  </a:lnTo>
                  <a:close/>
                  <a:moveTo>
                    <a:pt x="1044847" y="279400"/>
                  </a:moveTo>
                  <a:lnTo>
                    <a:pt x="1044847" y="9255105"/>
                  </a:lnTo>
                  <a:lnTo>
                    <a:pt x="78740" y="9255105"/>
                  </a:lnTo>
                  <a:lnTo>
                    <a:pt x="78740" y="78740"/>
                  </a:lnTo>
                  <a:lnTo>
                    <a:pt x="1044847" y="78740"/>
                  </a:lnTo>
                  <a:lnTo>
                    <a:pt x="1044847" y="279400"/>
                  </a:lnTo>
                  <a:close/>
                </a:path>
              </a:pathLst>
            </a:custGeom>
            <a:solidFill>
              <a:srgbClr val="E5D6C4"/>
            </a:solidFill>
          </p:spPr>
        </p:sp>
      </p:grpSp>
      <p:sp>
        <p:nvSpPr>
          <p:cNvPr id="5" name="AutoShape 5"/>
          <p:cNvSpPr/>
          <p:nvPr/>
        </p:nvSpPr>
        <p:spPr>
          <a:xfrm>
            <a:off x="-297229" y="1139173"/>
            <a:ext cx="5966051" cy="47549"/>
          </a:xfrm>
          <a:prstGeom prst="rect">
            <a:avLst/>
          </a:prstGeom>
          <a:solidFill>
            <a:srgbClr val="E5D6C4"/>
          </a:solidFill>
        </p:spPr>
      </p:sp>
      <p:sp>
        <p:nvSpPr>
          <p:cNvPr id="6" name="TextBox 6"/>
          <p:cNvSpPr txBox="1"/>
          <p:nvPr/>
        </p:nvSpPr>
        <p:spPr>
          <a:xfrm>
            <a:off x="276184" y="403052"/>
            <a:ext cx="5667415" cy="743793"/>
          </a:xfrm>
          <a:prstGeom prst="rect">
            <a:avLst/>
          </a:prstGeom>
        </p:spPr>
        <p:txBody>
          <a:bodyPr wrap="square" lIns="0" tIns="0" rIns="0" bIns="0" rtlCol="0" anchor="t">
            <a:spAutoFit/>
          </a:bodyPr>
          <a:lstStyle/>
          <a:p>
            <a:pPr>
              <a:lnSpc>
                <a:spcPts val="5759"/>
              </a:lnSpc>
            </a:pPr>
            <a:r>
              <a:rPr lang="en-US" sz="4800" spc="144" dirty="0" err="1">
                <a:solidFill>
                  <a:srgbClr val="E5D6C4"/>
                </a:solidFill>
                <a:latin typeface="Arial" panose="020B0604020202020204" pitchFamily="34" charset="0"/>
                <a:ea typeface="標楷體" panose="03000509000000000000" pitchFamily="65" charset="-120"/>
                <a:cs typeface="Arial" panose="020B0604020202020204" pitchFamily="34" charset="0"/>
              </a:rPr>
              <a:t>系所辦公室帳號登入</a:t>
            </a:r>
            <a:endParaRPr lang="en-US" sz="4800" spc="144" dirty="0">
              <a:solidFill>
                <a:srgbClr val="E5D6C4"/>
              </a:solidFill>
              <a:latin typeface="Arial" panose="020B0604020202020204" pitchFamily="34" charset="0"/>
              <a:ea typeface="標楷體" panose="03000509000000000000" pitchFamily="65" charset="-120"/>
              <a:cs typeface="Arial" panose="020B0604020202020204" pitchFamily="34" charset="0"/>
            </a:endParaRPr>
          </a:p>
        </p:txBody>
      </p:sp>
      <p:grpSp>
        <p:nvGrpSpPr>
          <p:cNvPr id="7" name="Group 7"/>
          <p:cNvGrpSpPr/>
          <p:nvPr/>
        </p:nvGrpSpPr>
        <p:grpSpPr>
          <a:xfrm rot="-5400000">
            <a:off x="765197" y="1508147"/>
            <a:ext cx="777255" cy="854651"/>
            <a:chOff x="0" y="0"/>
            <a:chExt cx="914197" cy="922871"/>
          </a:xfrm>
        </p:grpSpPr>
        <p:sp>
          <p:nvSpPr>
            <p:cNvPr id="8" name="Freeform 8"/>
            <p:cNvSpPr/>
            <p:nvPr/>
          </p:nvSpPr>
          <p:spPr>
            <a:xfrm>
              <a:off x="0" y="0"/>
              <a:ext cx="914197" cy="922871"/>
            </a:xfrm>
            <a:custGeom>
              <a:avLst/>
              <a:gdLst/>
              <a:ahLst/>
              <a:cxnLst/>
              <a:rect l="l" t="t" r="r" b="b"/>
              <a:pathLst>
                <a:path w="914197" h="922871">
                  <a:moveTo>
                    <a:pt x="914197" y="279400"/>
                  </a:moveTo>
                  <a:lnTo>
                    <a:pt x="914197" y="0"/>
                  </a:lnTo>
                  <a:lnTo>
                    <a:pt x="0" y="0"/>
                  </a:lnTo>
                  <a:lnTo>
                    <a:pt x="0" y="922871"/>
                  </a:lnTo>
                  <a:lnTo>
                    <a:pt x="914197" y="922871"/>
                  </a:lnTo>
                  <a:lnTo>
                    <a:pt x="914197" y="279400"/>
                  </a:lnTo>
                  <a:close/>
                  <a:moveTo>
                    <a:pt x="835457" y="279400"/>
                  </a:moveTo>
                  <a:lnTo>
                    <a:pt x="835457" y="844131"/>
                  </a:lnTo>
                  <a:lnTo>
                    <a:pt x="78740" y="844131"/>
                  </a:lnTo>
                  <a:lnTo>
                    <a:pt x="78740" y="78740"/>
                  </a:lnTo>
                  <a:lnTo>
                    <a:pt x="835457" y="78740"/>
                  </a:lnTo>
                  <a:lnTo>
                    <a:pt x="835457" y="279400"/>
                  </a:lnTo>
                  <a:close/>
                </a:path>
              </a:pathLst>
            </a:custGeom>
            <a:solidFill>
              <a:srgbClr val="E5D6C4"/>
            </a:solidFill>
          </p:spPr>
        </p:sp>
      </p:grpSp>
      <p:grpSp>
        <p:nvGrpSpPr>
          <p:cNvPr id="9" name="Group 9"/>
          <p:cNvGrpSpPr/>
          <p:nvPr/>
        </p:nvGrpSpPr>
        <p:grpSpPr>
          <a:xfrm rot="-5400000">
            <a:off x="1753198" y="1508147"/>
            <a:ext cx="777255" cy="854651"/>
            <a:chOff x="0" y="0"/>
            <a:chExt cx="914197" cy="922871"/>
          </a:xfrm>
        </p:grpSpPr>
        <p:sp>
          <p:nvSpPr>
            <p:cNvPr id="10" name="Freeform 10"/>
            <p:cNvSpPr/>
            <p:nvPr/>
          </p:nvSpPr>
          <p:spPr>
            <a:xfrm>
              <a:off x="0" y="0"/>
              <a:ext cx="914197" cy="922871"/>
            </a:xfrm>
            <a:custGeom>
              <a:avLst/>
              <a:gdLst/>
              <a:ahLst/>
              <a:cxnLst/>
              <a:rect l="l" t="t" r="r" b="b"/>
              <a:pathLst>
                <a:path w="914197" h="922871">
                  <a:moveTo>
                    <a:pt x="914197" y="279400"/>
                  </a:moveTo>
                  <a:lnTo>
                    <a:pt x="914197" y="0"/>
                  </a:lnTo>
                  <a:lnTo>
                    <a:pt x="0" y="0"/>
                  </a:lnTo>
                  <a:lnTo>
                    <a:pt x="0" y="922871"/>
                  </a:lnTo>
                  <a:lnTo>
                    <a:pt x="914197" y="922871"/>
                  </a:lnTo>
                  <a:lnTo>
                    <a:pt x="914197" y="279400"/>
                  </a:lnTo>
                  <a:close/>
                  <a:moveTo>
                    <a:pt x="835457" y="279400"/>
                  </a:moveTo>
                  <a:lnTo>
                    <a:pt x="835457" y="844131"/>
                  </a:lnTo>
                  <a:lnTo>
                    <a:pt x="78740" y="844131"/>
                  </a:lnTo>
                  <a:lnTo>
                    <a:pt x="78740" y="78740"/>
                  </a:lnTo>
                  <a:lnTo>
                    <a:pt x="835457" y="78740"/>
                  </a:lnTo>
                  <a:lnTo>
                    <a:pt x="835457" y="279400"/>
                  </a:lnTo>
                  <a:close/>
                </a:path>
              </a:pathLst>
            </a:custGeom>
            <a:solidFill>
              <a:srgbClr val="E5D6C4"/>
            </a:solidFill>
          </p:spPr>
        </p:sp>
      </p:grpSp>
      <p:sp>
        <p:nvSpPr>
          <p:cNvPr id="11" name="TextBox 11"/>
          <p:cNvSpPr txBox="1"/>
          <p:nvPr/>
        </p:nvSpPr>
        <p:spPr>
          <a:xfrm>
            <a:off x="755246" y="5204730"/>
            <a:ext cx="444234" cy="884858"/>
          </a:xfrm>
          <a:prstGeom prst="rect">
            <a:avLst/>
          </a:prstGeom>
        </p:spPr>
        <p:txBody>
          <a:bodyPr lIns="0" tIns="0" rIns="0" bIns="0" rtlCol="0" anchor="t">
            <a:spAutoFit/>
          </a:bodyPr>
          <a:lstStyle/>
          <a:p>
            <a:pPr algn="r">
              <a:lnSpc>
                <a:spcPts val="6888"/>
              </a:lnSpc>
            </a:pPr>
            <a:r>
              <a:rPr lang="en-US" sz="5600" spc="336">
                <a:solidFill>
                  <a:srgbClr val="E5D6C4"/>
                </a:solidFill>
                <a:latin typeface="Arial" panose="020B0604020202020204" pitchFamily="34" charset="0"/>
                <a:ea typeface="標楷體" panose="03000509000000000000" pitchFamily="65" charset="-120"/>
                <a:cs typeface="Arial" panose="020B0604020202020204" pitchFamily="34" charset="0"/>
              </a:rPr>
              <a:t>1</a:t>
            </a:r>
          </a:p>
        </p:txBody>
      </p:sp>
      <p:sp>
        <p:nvSpPr>
          <p:cNvPr id="12" name="AutoShape 12"/>
          <p:cNvSpPr/>
          <p:nvPr/>
        </p:nvSpPr>
        <p:spPr>
          <a:xfrm rot="-5400000">
            <a:off x="793145" y="5597751"/>
            <a:ext cx="1508956" cy="105154"/>
          </a:xfrm>
          <a:prstGeom prst="rect">
            <a:avLst/>
          </a:prstGeom>
          <a:solidFill>
            <a:srgbClr val="E5D6C4"/>
          </a:solidFill>
        </p:spPr>
      </p:sp>
      <p:grpSp>
        <p:nvGrpSpPr>
          <p:cNvPr id="13" name="Group 13"/>
          <p:cNvGrpSpPr/>
          <p:nvPr/>
        </p:nvGrpSpPr>
        <p:grpSpPr>
          <a:xfrm>
            <a:off x="977363" y="2393462"/>
            <a:ext cx="603787" cy="563093"/>
            <a:chOff x="0" y="0"/>
            <a:chExt cx="805049" cy="750791"/>
          </a:xfrm>
        </p:grpSpPr>
        <p:sp>
          <p:nvSpPr>
            <p:cNvPr id="14" name="AutoShape 14"/>
            <p:cNvSpPr/>
            <p:nvPr/>
          </p:nvSpPr>
          <p:spPr>
            <a:xfrm>
              <a:off x="0" y="0"/>
              <a:ext cx="805049" cy="750791"/>
            </a:xfrm>
            <a:prstGeom prst="rect">
              <a:avLst/>
            </a:prstGeom>
            <a:solidFill>
              <a:srgbClr val="4D4A46"/>
            </a:solidFill>
          </p:spPr>
        </p:sp>
        <p:sp>
          <p:nvSpPr>
            <p:cNvPr id="15" name="TextBox 15"/>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1</a:t>
              </a:r>
            </a:p>
          </p:txBody>
        </p:sp>
      </p:grpSp>
      <p:grpSp>
        <p:nvGrpSpPr>
          <p:cNvPr id="16" name="Group 16"/>
          <p:cNvGrpSpPr/>
          <p:nvPr/>
        </p:nvGrpSpPr>
        <p:grpSpPr>
          <a:xfrm>
            <a:off x="1965365" y="2393462"/>
            <a:ext cx="603787" cy="563093"/>
            <a:chOff x="0" y="0"/>
            <a:chExt cx="805049" cy="750791"/>
          </a:xfrm>
        </p:grpSpPr>
        <p:sp>
          <p:nvSpPr>
            <p:cNvPr id="17" name="AutoShape 17"/>
            <p:cNvSpPr/>
            <p:nvPr/>
          </p:nvSpPr>
          <p:spPr>
            <a:xfrm>
              <a:off x="0" y="0"/>
              <a:ext cx="805049" cy="750791"/>
            </a:xfrm>
            <a:prstGeom prst="rect">
              <a:avLst/>
            </a:prstGeom>
            <a:solidFill>
              <a:srgbClr val="4D4A46"/>
            </a:solidFill>
          </p:spPr>
        </p:sp>
        <p:sp>
          <p:nvSpPr>
            <p:cNvPr id="18" name="TextBox 18"/>
            <p:cNvSpPr txBox="1"/>
            <p:nvPr/>
          </p:nvSpPr>
          <p:spPr>
            <a:xfrm>
              <a:off x="233594" y="34273"/>
              <a:ext cx="337861" cy="663194"/>
            </a:xfrm>
            <a:prstGeom prst="rect">
              <a:avLst/>
            </a:prstGeom>
          </p:spPr>
          <p:txBody>
            <a:bodyPr lIns="0" tIns="0" rIns="0" bIns="0" rtlCol="0" anchor="t">
              <a:spAutoFit/>
            </a:bodyPr>
            <a:lstStyle/>
            <a:p>
              <a:pPr>
                <a:lnSpc>
                  <a:spcPts val="3936"/>
                </a:lnSpc>
              </a:pPr>
              <a:r>
                <a:rPr lang="en-US" sz="3200" spc="192">
                  <a:solidFill>
                    <a:srgbClr val="E5D6C4"/>
                  </a:solidFill>
                  <a:latin typeface="Arial" panose="020B0604020202020204" pitchFamily="34" charset="0"/>
                  <a:ea typeface="標楷體" panose="03000509000000000000" pitchFamily="65" charset="-120"/>
                  <a:cs typeface="Arial" panose="020B0604020202020204" pitchFamily="34" charset="0"/>
                </a:rPr>
                <a:t>2</a:t>
              </a:r>
            </a:p>
          </p:txBody>
        </p:sp>
      </p:grpSp>
      <p:sp>
        <p:nvSpPr>
          <p:cNvPr id="19" name="TextBox 19"/>
          <p:cNvSpPr txBox="1"/>
          <p:nvPr/>
        </p:nvSpPr>
        <p:spPr>
          <a:xfrm>
            <a:off x="1832366" y="4834676"/>
            <a:ext cx="3273033" cy="872034"/>
          </a:xfrm>
          <a:prstGeom prst="rect">
            <a:avLst/>
          </a:prstGeom>
        </p:spPr>
        <p:txBody>
          <a:bodyPr wrap="square" lIns="0" tIns="0" rIns="0" bIns="0" rtlCol="0" anchor="t">
            <a:spAutoFit/>
          </a:bodyPr>
          <a:lstStyle/>
          <a:p>
            <a:pPr algn="just">
              <a:lnSpc>
                <a:spcPts val="6804"/>
              </a:lnSpc>
            </a:pPr>
            <a:r>
              <a:rPr lang="en-US" sz="4200"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課程管理</a:t>
            </a:r>
            <a:endParaRPr lang="en-US" sz="4200" spc="378" dirty="0">
              <a:solidFill>
                <a:srgbClr val="E5D6C4"/>
              </a:solidFill>
              <a:latin typeface="Arial" panose="020B0604020202020204" pitchFamily="34" charset="0"/>
              <a:ea typeface="標楷體" panose="03000509000000000000" pitchFamily="65" charset="-120"/>
              <a:cs typeface="Arial" panose="020B0604020202020204" pitchFamily="34" charset="0"/>
            </a:endParaRPr>
          </a:p>
        </p:txBody>
      </p:sp>
      <p:sp>
        <p:nvSpPr>
          <p:cNvPr id="20" name="TextBox 20"/>
          <p:cNvSpPr txBox="1"/>
          <p:nvPr/>
        </p:nvSpPr>
        <p:spPr>
          <a:xfrm>
            <a:off x="1965364" y="5469353"/>
            <a:ext cx="12969835" cy="872034"/>
          </a:xfrm>
          <a:prstGeom prst="rect">
            <a:avLst/>
          </a:prstGeom>
        </p:spPr>
        <p:txBody>
          <a:bodyPr wrap="square" lIns="0" tIns="0" rIns="0" bIns="0" rtlCol="0" anchor="t">
            <a:spAutoFit/>
          </a:bodyPr>
          <a:lstStyle/>
          <a:p>
            <a:pPr marL="906780" lvl="1" indent="-453390" algn="just">
              <a:lnSpc>
                <a:spcPts val="6804"/>
              </a:lnSpc>
              <a:buFont typeface="Arial"/>
              <a:buChar char="•"/>
            </a:pPr>
            <a:r>
              <a:rPr lang="en-US" sz="4200"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可管理</a:t>
            </a:r>
            <a:r>
              <a:rPr lang="en-US" sz="4200" spc="378" dirty="0">
                <a:solidFill>
                  <a:srgbClr val="E5D6C4"/>
                </a:solidFill>
                <a:latin typeface="Arial" panose="020B0604020202020204" pitchFamily="34" charset="0"/>
                <a:ea typeface="標楷體" panose="03000509000000000000" pitchFamily="65" charset="-120"/>
                <a:cs typeface="Arial" panose="020B0604020202020204" pitchFamily="34" charset="0"/>
              </a:rPr>
              <a:t>/</a:t>
            </a:r>
            <a:r>
              <a:rPr lang="en-US" sz="4200"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查詢該系</a:t>
            </a:r>
            <a:r>
              <a:rPr lang="en-US" sz="4200" spc="378" dirty="0">
                <a:solidFill>
                  <a:srgbClr val="E5D6C4"/>
                </a:solidFill>
                <a:latin typeface="Arial" panose="020B0604020202020204" pitchFamily="34" charset="0"/>
                <a:ea typeface="標楷體" panose="03000509000000000000" pitchFamily="65" charset="-120"/>
                <a:cs typeface="Arial" panose="020B0604020202020204" pitchFamily="34" charset="0"/>
              </a:rPr>
              <a:t>(所)</a:t>
            </a:r>
            <a:r>
              <a:rPr lang="en-US" sz="4200"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所有開設</a:t>
            </a:r>
            <a:r>
              <a:rPr lang="en-US" sz="4200" u="sng"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課程相關</a:t>
            </a:r>
            <a:r>
              <a:rPr lang="en-US" sz="4200"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資訊</a:t>
            </a:r>
            <a:endParaRPr lang="en-US" sz="4200" spc="378" dirty="0">
              <a:solidFill>
                <a:srgbClr val="E5D6C4"/>
              </a:solidFill>
              <a:latin typeface="Arial" panose="020B0604020202020204" pitchFamily="34" charset="0"/>
              <a:ea typeface="標楷體" panose="03000509000000000000" pitchFamily="65" charset="-120"/>
              <a:cs typeface="Arial" panose="020B0604020202020204" pitchFamily="34" charset="0"/>
            </a:endParaRPr>
          </a:p>
        </p:txBody>
      </p:sp>
      <p:sp>
        <p:nvSpPr>
          <p:cNvPr id="21" name="TextBox 21"/>
          <p:cNvSpPr txBox="1"/>
          <p:nvPr/>
        </p:nvSpPr>
        <p:spPr>
          <a:xfrm>
            <a:off x="755246" y="7518287"/>
            <a:ext cx="444234" cy="884858"/>
          </a:xfrm>
          <a:prstGeom prst="rect">
            <a:avLst/>
          </a:prstGeom>
        </p:spPr>
        <p:txBody>
          <a:bodyPr lIns="0" tIns="0" rIns="0" bIns="0" rtlCol="0" anchor="t">
            <a:spAutoFit/>
          </a:bodyPr>
          <a:lstStyle/>
          <a:p>
            <a:pPr algn="r">
              <a:lnSpc>
                <a:spcPts val="6888"/>
              </a:lnSpc>
            </a:pPr>
            <a:r>
              <a:rPr lang="en-US" sz="5600" spc="336">
                <a:solidFill>
                  <a:srgbClr val="E5D6C4"/>
                </a:solidFill>
                <a:latin typeface="Arial" panose="020B0604020202020204" pitchFamily="34" charset="0"/>
                <a:ea typeface="標楷體" panose="03000509000000000000" pitchFamily="65" charset="-120"/>
                <a:cs typeface="Arial" panose="020B0604020202020204" pitchFamily="34" charset="0"/>
              </a:rPr>
              <a:t>2</a:t>
            </a:r>
          </a:p>
        </p:txBody>
      </p:sp>
      <p:sp>
        <p:nvSpPr>
          <p:cNvPr id="22" name="AutoShape 22"/>
          <p:cNvSpPr/>
          <p:nvPr/>
        </p:nvSpPr>
        <p:spPr>
          <a:xfrm rot="-5400000">
            <a:off x="793145" y="7911308"/>
            <a:ext cx="1508956" cy="105154"/>
          </a:xfrm>
          <a:prstGeom prst="rect">
            <a:avLst/>
          </a:prstGeom>
          <a:solidFill>
            <a:srgbClr val="E5D6C4"/>
          </a:solidFill>
        </p:spPr>
      </p:sp>
      <p:sp>
        <p:nvSpPr>
          <p:cNvPr id="23" name="TextBox 23"/>
          <p:cNvSpPr txBox="1"/>
          <p:nvPr/>
        </p:nvSpPr>
        <p:spPr>
          <a:xfrm>
            <a:off x="1832366" y="7148233"/>
            <a:ext cx="3120633" cy="872034"/>
          </a:xfrm>
          <a:prstGeom prst="rect">
            <a:avLst/>
          </a:prstGeom>
        </p:spPr>
        <p:txBody>
          <a:bodyPr wrap="square" lIns="0" tIns="0" rIns="0" bIns="0" rtlCol="0" anchor="t">
            <a:spAutoFit/>
          </a:bodyPr>
          <a:lstStyle/>
          <a:p>
            <a:pPr algn="just">
              <a:lnSpc>
                <a:spcPts val="6804"/>
              </a:lnSpc>
            </a:pPr>
            <a:r>
              <a:rPr lang="en-US" sz="4200"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系統管理</a:t>
            </a:r>
            <a:endParaRPr lang="en-US" sz="4200" spc="378" dirty="0">
              <a:solidFill>
                <a:srgbClr val="E5D6C4"/>
              </a:solidFill>
              <a:latin typeface="Arial" panose="020B0604020202020204" pitchFamily="34" charset="0"/>
              <a:ea typeface="標楷體" panose="03000509000000000000" pitchFamily="65" charset="-120"/>
              <a:cs typeface="Arial" panose="020B0604020202020204" pitchFamily="34" charset="0"/>
            </a:endParaRPr>
          </a:p>
        </p:txBody>
      </p:sp>
      <p:sp>
        <p:nvSpPr>
          <p:cNvPr id="24" name="TextBox 24"/>
          <p:cNvSpPr txBox="1"/>
          <p:nvPr/>
        </p:nvSpPr>
        <p:spPr>
          <a:xfrm>
            <a:off x="1965365" y="7935310"/>
            <a:ext cx="11729634" cy="1346522"/>
          </a:xfrm>
          <a:prstGeom prst="rect">
            <a:avLst/>
          </a:prstGeom>
        </p:spPr>
        <p:txBody>
          <a:bodyPr lIns="0" tIns="0" rIns="0" bIns="0" rtlCol="0" anchor="t">
            <a:spAutoFit/>
          </a:bodyPr>
          <a:lstStyle/>
          <a:p>
            <a:pPr marL="906780" lvl="1" indent="-453390" algn="just">
              <a:lnSpc>
                <a:spcPts val="5249"/>
              </a:lnSpc>
              <a:buFont typeface="Arial"/>
              <a:buChar char="•"/>
            </a:pPr>
            <a:r>
              <a:rPr lang="en-US" sz="4200"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可管理</a:t>
            </a:r>
            <a:r>
              <a:rPr lang="en-US" sz="4200" spc="378" dirty="0">
                <a:solidFill>
                  <a:srgbClr val="E5D6C4"/>
                </a:solidFill>
                <a:latin typeface="Arial" panose="020B0604020202020204" pitchFamily="34" charset="0"/>
                <a:ea typeface="標楷體" panose="03000509000000000000" pitchFamily="65" charset="-120"/>
                <a:cs typeface="Arial" panose="020B0604020202020204" pitchFamily="34" charset="0"/>
              </a:rPr>
              <a:t>/</a:t>
            </a:r>
            <a:r>
              <a:rPr lang="en-US" sz="4200"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查詢該系</a:t>
            </a:r>
            <a:r>
              <a:rPr lang="en-US" sz="4200" spc="378" dirty="0">
                <a:solidFill>
                  <a:srgbClr val="E5D6C4"/>
                </a:solidFill>
                <a:latin typeface="Arial" panose="020B0604020202020204" pitchFamily="34" charset="0"/>
                <a:ea typeface="標楷體" panose="03000509000000000000" pitchFamily="65" charset="-120"/>
                <a:cs typeface="Arial" panose="020B0604020202020204" pitchFamily="34" charset="0"/>
              </a:rPr>
              <a:t>(所)</a:t>
            </a:r>
            <a:r>
              <a:rPr lang="en-US" sz="4200"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所有</a:t>
            </a:r>
            <a:r>
              <a:rPr lang="en-US" sz="4200" u="sng"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帳號相關</a:t>
            </a:r>
            <a:r>
              <a:rPr lang="en-US" sz="4200" spc="378" dirty="0" err="1">
                <a:solidFill>
                  <a:srgbClr val="E5D6C4"/>
                </a:solidFill>
                <a:latin typeface="Arial" panose="020B0604020202020204" pitchFamily="34" charset="0"/>
                <a:ea typeface="標楷體" panose="03000509000000000000" pitchFamily="65" charset="-120"/>
                <a:cs typeface="Arial" panose="020B0604020202020204" pitchFamily="34" charset="0"/>
              </a:rPr>
              <a:t>資訊</a:t>
            </a:r>
            <a:endParaRPr lang="en-US" sz="4200" spc="378" dirty="0">
              <a:solidFill>
                <a:srgbClr val="E5D6C4"/>
              </a:solidFill>
              <a:latin typeface="Arial" panose="020B0604020202020204" pitchFamily="34" charset="0"/>
              <a:ea typeface="標楷體" panose="03000509000000000000" pitchFamily="65" charset="-120"/>
              <a:cs typeface="Arial" panose="020B0604020202020204" pitchFamily="34" charset="0"/>
            </a:endParaRPr>
          </a:p>
          <a:p>
            <a:pPr algn="just">
              <a:lnSpc>
                <a:spcPts val="5250"/>
              </a:lnSpc>
            </a:pPr>
            <a:r>
              <a:rPr lang="en-US" sz="4199" spc="377" dirty="0">
                <a:solidFill>
                  <a:srgbClr val="000000"/>
                </a:solidFill>
                <a:latin typeface="Arial" panose="020B0604020202020204" pitchFamily="34" charset="0"/>
                <a:ea typeface="標楷體" panose="03000509000000000000" pitchFamily="65" charset="-120"/>
                <a:cs typeface="Arial" panose="020B0604020202020204" pitchFamily="34" charset="0"/>
              </a:rPr>
              <a:t>　　</a:t>
            </a:r>
            <a:r>
              <a:rPr lang="en-US" sz="4199" spc="377" dirty="0">
                <a:solidFill>
                  <a:srgbClr val="E5D6C4"/>
                </a:solidFill>
                <a:latin typeface="Arial" panose="020B0604020202020204" pitchFamily="34" charset="0"/>
                <a:ea typeface="標楷體" panose="03000509000000000000" pitchFamily="65" charset="-120"/>
                <a:cs typeface="Arial" panose="020B0604020202020204" pitchFamily="34" charset="0"/>
              </a:rPr>
              <a:t>(</a:t>
            </a:r>
            <a:r>
              <a:rPr lang="en-US" sz="4199" spc="377" dirty="0" err="1">
                <a:solidFill>
                  <a:srgbClr val="E5D6C4"/>
                </a:solidFill>
                <a:latin typeface="Arial" panose="020B0604020202020204" pitchFamily="34" charset="0"/>
                <a:ea typeface="標楷體" panose="03000509000000000000" pitchFamily="65" charset="-120"/>
                <a:cs typeface="Arial" panose="020B0604020202020204" pitchFamily="34" charset="0"/>
              </a:rPr>
              <a:t>含教師</a:t>
            </a:r>
            <a:r>
              <a:rPr lang="en-US" sz="4199" spc="377" dirty="0">
                <a:solidFill>
                  <a:srgbClr val="E5D6C4"/>
                </a:solidFill>
                <a:latin typeface="Arial" panose="020B0604020202020204" pitchFamily="34" charset="0"/>
                <a:ea typeface="標楷體" panose="03000509000000000000" pitchFamily="65" charset="-120"/>
                <a:cs typeface="Arial" panose="020B0604020202020204" pitchFamily="34" charset="0"/>
              </a:rPr>
              <a:t>/</a:t>
            </a:r>
            <a:r>
              <a:rPr lang="en-US" sz="4199" spc="377" dirty="0" err="1">
                <a:solidFill>
                  <a:srgbClr val="E5D6C4"/>
                </a:solidFill>
                <a:latin typeface="Arial" panose="020B0604020202020204" pitchFamily="34" charset="0"/>
                <a:ea typeface="標楷體" panose="03000509000000000000" pitchFamily="65" charset="-120"/>
                <a:cs typeface="Arial" panose="020B0604020202020204" pitchFamily="34" charset="0"/>
              </a:rPr>
              <a:t>助教</a:t>
            </a:r>
            <a:r>
              <a:rPr lang="en-US" sz="4199" spc="377" dirty="0">
                <a:solidFill>
                  <a:srgbClr val="E5D6C4"/>
                </a:solidFill>
                <a:latin typeface="Arial" panose="020B0604020202020204" pitchFamily="34" charset="0"/>
                <a:ea typeface="標楷體" panose="03000509000000000000" pitchFamily="65" charset="-120"/>
                <a:cs typeface="Arial" panose="020B0604020202020204" pitchFamily="34" charset="0"/>
              </a:rPr>
              <a:t>/</a:t>
            </a:r>
            <a:r>
              <a:rPr lang="en-US" sz="4199" spc="377" dirty="0" err="1">
                <a:solidFill>
                  <a:srgbClr val="E5D6C4"/>
                </a:solidFill>
                <a:latin typeface="Arial" panose="020B0604020202020204" pitchFamily="34" charset="0"/>
                <a:ea typeface="標楷體" panose="03000509000000000000" pitchFamily="65" charset="-120"/>
                <a:cs typeface="Arial" panose="020B0604020202020204" pitchFamily="34" charset="0"/>
              </a:rPr>
              <a:t>學生</a:t>
            </a:r>
            <a:r>
              <a:rPr lang="en-US" sz="4199" spc="377" dirty="0">
                <a:solidFill>
                  <a:srgbClr val="E5D6C4"/>
                </a:solidFill>
                <a:latin typeface="Arial" panose="020B0604020202020204" pitchFamily="34" charset="0"/>
                <a:ea typeface="標楷體" panose="03000509000000000000" pitchFamily="65" charset="-120"/>
                <a:cs typeface="Arial" panose="020B0604020202020204" pitchFamily="34"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04800" y="2857500"/>
            <a:ext cx="10607029" cy="6521293"/>
          </a:xfrm>
          <a:prstGeom prst="rect">
            <a:avLst/>
          </a:prstGeom>
        </p:spPr>
      </p:pic>
      <p:sp>
        <p:nvSpPr>
          <p:cNvPr id="3" name="AutoShape 3"/>
          <p:cNvSpPr/>
          <p:nvPr/>
        </p:nvSpPr>
        <p:spPr>
          <a:xfrm>
            <a:off x="-392479" y="1755297"/>
            <a:ext cx="10004651" cy="66982"/>
          </a:xfrm>
          <a:prstGeom prst="rect">
            <a:avLst/>
          </a:prstGeom>
          <a:solidFill>
            <a:srgbClr val="4D4A46"/>
          </a:solidFill>
        </p:spPr>
      </p:sp>
      <p:grpSp>
        <p:nvGrpSpPr>
          <p:cNvPr id="4" name="Group 4"/>
          <p:cNvGrpSpPr/>
          <p:nvPr/>
        </p:nvGrpSpPr>
        <p:grpSpPr>
          <a:xfrm rot="5400000">
            <a:off x="6388970" y="3746333"/>
            <a:ext cx="651331" cy="3445665"/>
            <a:chOff x="0" y="0"/>
            <a:chExt cx="914197" cy="4836274"/>
          </a:xfrm>
        </p:grpSpPr>
        <p:sp>
          <p:nvSpPr>
            <p:cNvPr id="5" name="Freeform 5"/>
            <p:cNvSpPr/>
            <p:nvPr/>
          </p:nvSpPr>
          <p:spPr>
            <a:xfrm>
              <a:off x="0" y="0"/>
              <a:ext cx="914197" cy="4836274"/>
            </a:xfrm>
            <a:custGeom>
              <a:avLst/>
              <a:gdLst/>
              <a:ahLst/>
              <a:cxnLst/>
              <a:rect l="l" t="t" r="r" b="b"/>
              <a:pathLst>
                <a:path w="914197" h="4836274">
                  <a:moveTo>
                    <a:pt x="914197" y="279400"/>
                  </a:moveTo>
                  <a:lnTo>
                    <a:pt x="914197" y="0"/>
                  </a:lnTo>
                  <a:lnTo>
                    <a:pt x="0" y="0"/>
                  </a:lnTo>
                  <a:lnTo>
                    <a:pt x="0" y="4836274"/>
                  </a:lnTo>
                  <a:lnTo>
                    <a:pt x="914197" y="4836274"/>
                  </a:lnTo>
                  <a:lnTo>
                    <a:pt x="914197" y="279400"/>
                  </a:lnTo>
                  <a:close/>
                  <a:moveTo>
                    <a:pt x="835457" y="279400"/>
                  </a:moveTo>
                  <a:lnTo>
                    <a:pt x="835457" y="4757534"/>
                  </a:lnTo>
                  <a:lnTo>
                    <a:pt x="78740" y="4757534"/>
                  </a:lnTo>
                  <a:lnTo>
                    <a:pt x="78740" y="78740"/>
                  </a:lnTo>
                  <a:lnTo>
                    <a:pt x="835457" y="78740"/>
                  </a:lnTo>
                  <a:lnTo>
                    <a:pt x="835457" y="279400"/>
                  </a:lnTo>
                  <a:close/>
                </a:path>
              </a:pathLst>
            </a:custGeom>
            <a:solidFill>
              <a:srgbClr val="B3140E"/>
            </a:solidFill>
          </p:spPr>
        </p:sp>
      </p:grpSp>
      <p:grpSp>
        <p:nvGrpSpPr>
          <p:cNvPr id="6" name="Group 6"/>
          <p:cNvGrpSpPr/>
          <p:nvPr/>
        </p:nvGrpSpPr>
        <p:grpSpPr>
          <a:xfrm rot="5400000">
            <a:off x="1935038" y="4152139"/>
            <a:ext cx="422733" cy="2862655"/>
            <a:chOff x="0" y="0"/>
            <a:chExt cx="914197" cy="4242400"/>
          </a:xfrm>
        </p:grpSpPr>
        <p:sp>
          <p:nvSpPr>
            <p:cNvPr id="7" name="Freeform 7"/>
            <p:cNvSpPr/>
            <p:nvPr/>
          </p:nvSpPr>
          <p:spPr>
            <a:xfrm>
              <a:off x="0" y="0"/>
              <a:ext cx="914197" cy="4242400"/>
            </a:xfrm>
            <a:custGeom>
              <a:avLst/>
              <a:gdLst/>
              <a:ahLst/>
              <a:cxnLst/>
              <a:rect l="l" t="t" r="r" b="b"/>
              <a:pathLst>
                <a:path w="914197" h="4242400">
                  <a:moveTo>
                    <a:pt x="914197" y="279400"/>
                  </a:moveTo>
                  <a:lnTo>
                    <a:pt x="914197" y="0"/>
                  </a:lnTo>
                  <a:lnTo>
                    <a:pt x="0" y="0"/>
                  </a:lnTo>
                  <a:lnTo>
                    <a:pt x="0" y="4242400"/>
                  </a:lnTo>
                  <a:lnTo>
                    <a:pt x="914197" y="4242400"/>
                  </a:lnTo>
                  <a:lnTo>
                    <a:pt x="914197" y="279400"/>
                  </a:lnTo>
                  <a:close/>
                  <a:moveTo>
                    <a:pt x="835457" y="279400"/>
                  </a:moveTo>
                  <a:lnTo>
                    <a:pt x="835457" y="4163660"/>
                  </a:lnTo>
                  <a:lnTo>
                    <a:pt x="78740" y="4163660"/>
                  </a:lnTo>
                  <a:lnTo>
                    <a:pt x="78740" y="78740"/>
                  </a:lnTo>
                  <a:lnTo>
                    <a:pt x="835457" y="78740"/>
                  </a:lnTo>
                  <a:lnTo>
                    <a:pt x="835457" y="279400"/>
                  </a:lnTo>
                  <a:close/>
                </a:path>
              </a:pathLst>
            </a:custGeom>
            <a:solidFill>
              <a:srgbClr val="B3140E"/>
            </a:solidFill>
          </p:spPr>
        </p:sp>
      </p:grpSp>
      <p:pic>
        <p:nvPicPr>
          <p:cNvPr id="8" name="Picture 8"/>
          <p:cNvPicPr>
            <a:picLocks noChangeAspect="1"/>
          </p:cNvPicPr>
          <p:nvPr/>
        </p:nvPicPr>
        <p:blipFill>
          <a:blip r:embed="rId4"/>
          <a:srcRect/>
          <a:stretch>
            <a:fillRect/>
          </a:stretch>
        </p:blipFill>
        <p:spPr>
          <a:xfrm>
            <a:off x="11417555" y="303196"/>
            <a:ext cx="6520554" cy="7872086"/>
          </a:xfrm>
          <a:prstGeom prst="rect">
            <a:avLst/>
          </a:prstGeom>
        </p:spPr>
      </p:pic>
      <p:sp>
        <p:nvSpPr>
          <p:cNvPr id="9" name="TextBox 9"/>
          <p:cNvSpPr txBox="1"/>
          <p:nvPr/>
        </p:nvSpPr>
        <p:spPr>
          <a:xfrm>
            <a:off x="1284110" y="9608032"/>
            <a:ext cx="15719779" cy="641201"/>
          </a:xfrm>
          <a:prstGeom prst="rect">
            <a:avLst/>
          </a:prstGeom>
        </p:spPr>
        <p:txBody>
          <a:bodyPr wrap="square" lIns="0" tIns="0" rIns="0" bIns="0" rtlCol="0" anchor="t">
            <a:spAutoFit/>
          </a:bodyPr>
          <a:lstStyle/>
          <a:p>
            <a:pPr>
              <a:lnSpc>
                <a:spcPts val="5040"/>
              </a:lnSpc>
            </a:pPr>
            <a:r>
              <a:rPr lang="en-US" sz="4200" spc="126" dirty="0" err="1">
                <a:solidFill>
                  <a:srgbClr val="4D4A46"/>
                </a:solidFill>
                <a:latin typeface="Arial" panose="020B0604020202020204" pitchFamily="34" charset="0"/>
                <a:ea typeface="標楷體" panose="03000509000000000000" pitchFamily="65" charset="-120"/>
                <a:cs typeface="Arial" panose="020B0604020202020204" pitchFamily="34" charset="0"/>
              </a:rPr>
              <a:t>第一欄選示範課程，後依項目選擇各細項一一填入最底端並匯出</a:t>
            </a:r>
            <a:endParaRPr lang="en-US" sz="4200" spc="126"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
        <p:nvSpPr>
          <p:cNvPr id="10" name="TextBox 10"/>
          <p:cNvSpPr txBox="1"/>
          <p:nvPr/>
        </p:nvSpPr>
        <p:spPr>
          <a:xfrm>
            <a:off x="180934" y="1019175"/>
            <a:ext cx="9572665" cy="743793"/>
          </a:xfrm>
          <a:prstGeom prst="rect">
            <a:avLst/>
          </a:prstGeom>
        </p:spPr>
        <p:txBody>
          <a:bodyPr wrap="square" lIns="0" tIns="0" rIns="0" bIns="0" rtlCol="0" anchor="t">
            <a:spAutoFit/>
          </a:bodyPr>
          <a:lstStyle/>
          <a:p>
            <a:pPr>
              <a:lnSpc>
                <a:spcPts val="5759"/>
              </a:lnSpc>
            </a:pPr>
            <a:r>
              <a:rPr lang="en-US" sz="4800" spc="144" dirty="0" err="1">
                <a:solidFill>
                  <a:srgbClr val="4D4A46"/>
                </a:solidFill>
                <a:latin typeface="Arial" panose="020B0604020202020204" pitchFamily="34" charset="0"/>
                <a:ea typeface="標楷體" panose="03000509000000000000" pitchFamily="65" charset="-120"/>
                <a:cs typeface="Arial" panose="020B0604020202020204" pitchFamily="34" charset="0"/>
              </a:rPr>
              <a:t>系所辦公室帳號</a:t>
            </a:r>
            <a:r>
              <a:rPr lang="en-US" sz="4800" spc="144" dirty="0">
                <a:solidFill>
                  <a:srgbClr val="4D4A46"/>
                </a:solidFill>
                <a:latin typeface="Arial" panose="020B0604020202020204" pitchFamily="34" charset="0"/>
                <a:ea typeface="標楷體" panose="03000509000000000000" pitchFamily="65" charset="-120"/>
                <a:cs typeface="Arial" panose="020B0604020202020204" pitchFamily="34" charset="0"/>
              </a:rPr>
              <a:t>-Closing the Loop</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9790428" y="764898"/>
            <a:ext cx="8229600" cy="8229600"/>
          </a:xfrm>
          <a:prstGeom prst="rect">
            <a:avLst/>
          </a:prstGeom>
        </p:spPr>
      </p:pic>
      <p:sp>
        <p:nvSpPr>
          <p:cNvPr id="3" name="TextBox 3"/>
          <p:cNvSpPr txBox="1"/>
          <p:nvPr/>
        </p:nvSpPr>
        <p:spPr>
          <a:xfrm>
            <a:off x="647700" y="1009650"/>
            <a:ext cx="4640302" cy="1953451"/>
          </a:xfrm>
          <a:prstGeom prst="rect">
            <a:avLst/>
          </a:prstGeom>
        </p:spPr>
        <p:txBody>
          <a:bodyPr lIns="0" tIns="0" rIns="0" bIns="0" rtlCol="0" anchor="t">
            <a:spAutoFit/>
          </a:bodyPr>
          <a:lstStyle/>
          <a:p>
            <a:pPr>
              <a:lnSpc>
                <a:spcPts val="15231"/>
              </a:lnSpc>
            </a:pPr>
            <a:r>
              <a:rPr lang="en-US" sz="12692" spc="380">
                <a:solidFill>
                  <a:srgbClr val="E5D6C4"/>
                </a:solidFill>
                <a:latin typeface="Arial" panose="020B0604020202020204" pitchFamily="34" charset="0"/>
                <a:ea typeface="標楷體" panose="03000509000000000000" pitchFamily="65" charset="-120"/>
                <a:cs typeface="Arial" panose="020B0604020202020204" pitchFamily="34" charset="0"/>
              </a:rPr>
              <a:t>Q &amp; A</a:t>
            </a:r>
          </a:p>
        </p:txBody>
      </p:sp>
      <p:sp>
        <p:nvSpPr>
          <p:cNvPr id="4" name="AutoShape 4"/>
          <p:cNvSpPr/>
          <p:nvPr/>
        </p:nvSpPr>
        <p:spPr>
          <a:xfrm>
            <a:off x="0" y="3499019"/>
            <a:ext cx="8678703" cy="76075"/>
          </a:xfrm>
          <a:prstGeom prst="rect">
            <a:avLst/>
          </a:prstGeom>
          <a:solidFill>
            <a:srgbClr val="E4D4C5"/>
          </a:solidFill>
        </p:spPr>
      </p:sp>
      <p:sp>
        <p:nvSpPr>
          <p:cNvPr id="5" name="TextBox 5"/>
          <p:cNvSpPr txBox="1"/>
          <p:nvPr/>
        </p:nvSpPr>
        <p:spPr>
          <a:xfrm>
            <a:off x="647700" y="4010025"/>
            <a:ext cx="9605586" cy="1615827"/>
          </a:xfrm>
          <a:prstGeom prst="rect">
            <a:avLst/>
          </a:prstGeom>
        </p:spPr>
        <p:txBody>
          <a:bodyPr lIns="0" tIns="0" rIns="0" bIns="0" rtlCol="0" anchor="t">
            <a:spAutoFit/>
          </a:bodyPr>
          <a:lstStyle/>
          <a:p>
            <a:pPr>
              <a:lnSpc>
                <a:spcPts val="6299"/>
              </a:lnSpc>
            </a:pPr>
            <a:r>
              <a:rPr lang="en-US" sz="3600" spc="180" dirty="0" err="1">
                <a:solidFill>
                  <a:srgbClr val="E4D4C5"/>
                </a:solidFill>
                <a:latin typeface="Arial" panose="020B0604020202020204" pitchFamily="34" charset="0"/>
                <a:ea typeface="標楷體" panose="03000509000000000000" pitchFamily="65" charset="-120"/>
                <a:cs typeface="Arial" panose="020B0604020202020204" pitchFamily="34" charset="0"/>
              </a:rPr>
              <a:t>AACSB線上教學平台網站</a:t>
            </a:r>
            <a:endParaRPr lang="en-US" sz="3600" spc="180" dirty="0">
              <a:solidFill>
                <a:srgbClr val="E4D4C5"/>
              </a:solidFill>
              <a:latin typeface="Arial" panose="020B0604020202020204" pitchFamily="34" charset="0"/>
              <a:ea typeface="標楷體" panose="03000509000000000000" pitchFamily="65" charset="-120"/>
              <a:cs typeface="Arial" panose="020B0604020202020204" pitchFamily="34" charset="0"/>
            </a:endParaRPr>
          </a:p>
          <a:p>
            <a:pPr>
              <a:lnSpc>
                <a:spcPts val="6300"/>
              </a:lnSpc>
            </a:pPr>
            <a:r>
              <a:rPr lang="en-US" sz="3599" u="sng" spc="179">
                <a:solidFill>
                  <a:srgbClr val="E4D4C5"/>
                </a:solidFill>
                <a:latin typeface="Arial" panose="020B0604020202020204" pitchFamily="34" charset="0"/>
                <a:ea typeface="標楷體" panose="03000509000000000000" pitchFamily="65" charset="-120"/>
                <a:cs typeface="Arial" panose="020B0604020202020204" pitchFamily="34" charset="0"/>
              </a:rPr>
              <a:t>http://aacsb.management.ncku.edu.tw/</a:t>
            </a:r>
          </a:p>
        </p:txBody>
      </p:sp>
      <p:sp>
        <p:nvSpPr>
          <p:cNvPr id="6" name="TextBox 6"/>
          <p:cNvSpPr txBox="1"/>
          <p:nvPr/>
        </p:nvSpPr>
        <p:spPr>
          <a:xfrm>
            <a:off x="647700" y="6128224"/>
            <a:ext cx="9605586" cy="3231654"/>
          </a:xfrm>
          <a:prstGeom prst="rect">
            <a:avLst/>
          </a:prstGeom>
        </p:spPr>
        <p:txBody>
          <a:bodyPr lIns="0" tIns="0" rIns="0" bIns="0" rtlCol="0" anchor="t">
            <a:spAutoFit/>
          </a:bodyPr>
          <a:lstStyle/>
          <a:p>
            <a:pPr>
              <a:lnSpc>
                <a:spcPts val="6299"/>
              </a:lnSpc>
            </a:pPr>
            <a:r>
              <a:rPr lang="en-US" sz="3600" spc="180">
                <a:solidFill>
                  <a:srgbClr val="E4D4C5"/>
                </a:solidFill>
                <a:latin typeface="Arial" panose="020B0604020202020204" pitchFamily="34" charset="0"/>
                <a:ea typeface="標楷體" panose="03000509000000000000" pitchFamily="65" charset="-120"/>
                <a:cs typeface="Arial" panose="020B0604020202020204" pitchFamily="34" charset="0"/>
              </a:rPr>
              <a:t>AACSB認證業務負責助理</a:t>
            </a:r>
          </a:p>
          <a:p>
            <a:pPr>
              <a:lnSpc>
                <a:spcPts val="6299"/>
              </a:lnSpc>
            </a:pPr>
            <a:r>
              <a:rPr lang="en-US" sz="3599" spc="179">
                <a:solidFill>
                  <a:srgbClr val="E4D4C5"/>
                </a:solidFill>
                <a:latin typeface="Arial" panose="020B0604020202020204" pitchFamily="34" charset="0"/>
                <a:ea typeface="標楷體" panose="03000509000000000000" pitchFamily="65" charset="-120"/>
                <a:cs typeface="Arial" panose="020B0604020202020204" pitchFamily="34" charset="0"/>
              </a:rPr>
              <a:t>卓立心　Cindy Cho </a:t>
            </a:r>
          </a:p>
          <a:p>
            <a:pPr>
              <a:lnSpc>
                <a:spcPts val="6299"/>
              </a:lnSpc>
            </a:pPr>
            <a:r>
              <a:rPr lang="en-US" sz="3599" spc="179">
                <a:solidFill>
                  <a:srgbClr val="E4D4C5"/>
                </a:solidFill>
                <a:latin typeface="Arial" panose="020B0604020202020204" pitchFamily="34" charset="0"/>
                <a:ea typeface="標楷體" panose="03000509000000000000" pitchFamily="65" charset="-120"/>
                <a:cs typeface="Arial" panose="020B0604020202020204" pitchFamily="34" charset="0"/>
              </a:rPr>
              <a:t>聯絡方式：06-2757575#53006#38</a:t>
            </a:r>
          </a:p>
          <a:p>
            <a:pPr>
              <a:lnSpc>
                <a:spcPts val="6300"/>
              </a:lnSpc>
            </a:pPr>
            <a:r>
              <a:rPr lang="en-US" sz="3599" spc="179">
                <a:solidFill>
                  <a:srgbClr val="E4D4C5"/>
                </a:solidFill>
                <a:latin typeface="Arial" panose="020B0604020202020204" pitchFamily="34" charset="0"/>
                <a:ea typeface="標楷體" panose="03000509000000000000" pitchFamily="65" charset="-120"/>
                <a:cs typeface="Arial" panose="020B0604020202020204" pitchFamily="34" charset="0"/>
              </a:rPr>
              <a:t>EMAIL：em53010@email.ncku.edu.tw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sp>
        <p:nvSpPr>
          <p:cNvPr id="2" name="TextBox 2"/>
          <p:cNvSpPr txBox="1"/>
          <p:nvPr/>
        </p:nvSpPr>
        <p:spPr>
          <a:xfrm>
            <a:off x="691893" y="1434771"/>
            <a:ext cx="6679573" cy="1141338"/>
          </a:xfrm>
          <a:prstGeom prst="rect">
            <a:avLst/>
          </a:prstGeom>
        </p:spPr>
        <p:txBody>
          <a:bodyPr lIns="0" tIns="0" rIns="0" bIns="0" rtlCol="0" anchor="t">
            <a:spAutoFit/>
          </a:bodyPr>
          <a:lstStyle/>
          <a:p>
            <a:pPr>
              <a:lnSpc>
                <a:spcPts val="8856"/>
              </a:lnSpc>
            </a:pPr>
            <a:r>
              <a:rPr lang="en-US" sz="7200" spc="431" dirty="0" err="1">
                <a:solidFill>
                  <a:srgbClr val="4D4A46"/>
                </a:solidFill>
                <a:latin typeface="Arial" panose="020B0604020202020204" pitchFamily="34" charset="0"/>
                <a:ea typeface="標楷體" panose="03000509000000000000" pitchFamily="65" charset="-120"/>
                <a:cs typeface="Arial" panose="020B0604020202020204" pitchFamily="34" charset="0"/>
              </a:rPr>
              <a:t>五大核心能力</a:t>
            </a:r>
            <a:endParaRPr lang="en-US" sz="7200" spc="431"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sp>
        <p:nvSpPr>
          <p:cNvPr id="3" name="TextBox 3"/>
          <p:cNvSpPr txBox="1"/>
          <p:nvPr/>
        </p:nvSpPr>
        <p:spPr>
          <a:xfrm>
            <a:off x="8434655" y="1000125"/>
            <a:ext cx="1418691" cy="1017945"/>
          </a:xfrm>
          <a:prstGeom prst="rect">
            <a:avLst/>
          </a:prstGeom>
        </p:spPr>
        <p:txBody>
          <a:bodyPr lIns="0" tIns="0" rIns="0" bIns="0" rtlCol="0" anchor="t">
            <a:spAutoFit/>
          </a:bodyPr>
          <a:lstStyle/>
          <a:p>
            <a:pPr algn="r">
              <a:lnSpc>
                <a:spcPts val="8003"/>
              </a:lnSpc>
            </a:pPr>
            <a:r>
              <a:rPr lang="en-US" sz="6506" spc="390">
                <a:solidFill>
                  <a:srgbClr val="4D4A46"/>
                </a:solidFill>
                <a:latin typeface="Arial" panose="020B0604020202020204" pitchFamily="34" charset="0"/>
                <a:ea typeface="標楷體" panose="03000509000000000000" pitchFamily="65" charset="-120"/>
                <a:cs typeface="Arial" panose="020B0604020202020204" pitchFamily="34" charset="0"/>
              </a:rPr>
              <a:t>1</a:t>
            </a:r>
          </a:p>
        </p:txBody>
      </p:sp>
      <p:sp>
        <p:nvSpPr>
          <p:cNvPr id="4" name="TextBox 4"/>
          <p:cNvSpPr txBox="1"/>
          <p:nvPr/>
        </p:nvSpPr>
        <p:spPr>
          <a:xfrm>
            <a:off x="8434655" y="2710388"/>
            <a:ext cx="1418691" cy="1017945"/>
          </a:xfrm>
          <a:prstGeom prst="rect">
            <a:avLst/>
          </a:prstGeom>
        </p:spPr>
        <p:txBody>
          <a:bodyPr lIns="0" tIns="0" rIns="0" bIns="0" rtlCol="0" anchor="t">
            <a:spAutoFit/>
          </a:bodyPr>
          <a:lstStyle/>
          <a:p>
            <a:pPr algn="r">
              <a:lnSpc>
                <a:spcPts val="8003"/>
              </a:lnSpc>
            </a:pPr>
            <a:r>
              <a:rPr lang="en-US" sz="6506" spc="390">
                <a:solidFill>
                  <a:srgbClr val="4D4A46"/>
                </a:solidFill>
                <a:latin typeface="Arial" panose="020B0604020202020204" pitchFamily="34" charset="0"/>
                <a:ea typeface="標楷體" panose="03000509000000000000" pitchFamily="65" charset="-120"/>
                <a:cs typeface="Arial" panose="020B0604020202020204" pitchFamily="34" charset="0"/>
              </a:rPr>
              <a:t>2</a:t>
            </a:r>
          </a:p>
        </p:txBody>
      </p:sp>
      <p:sp>
        <p:nvSpPr>
          <p:cNvPr id="5" name="TextBox 5"/>
          <p:cNvSpPr txBox="1"/>
          <p:nvPr/>
        </p:nvSpPr>
        <p:spPr>
          <a:xfrm>
            <a:off x="8434655" y="4648336"/>
            <a:ext cx="1418691" cy="1017945"/>
          </a:xfrm>
          <a:prstGeom prst="rect">
            <a:avLst/>
          </a:prstGeom>
        </p:spPr>
        <p:txBody>
          <a:bodyPr lIns="0" tIns="0" rIns="0" bIns="0" rtlCol="0" anchor="t">
            <a:spAutoFit/>
          </a:bodyPr>
          <a:lstStyle/>
          <a:p>
            <a:pPr algn="r">
              <a:lnSpc>
                <a:spcPts val="8003"/>
              </a:lnSpc>
            </a:pPr>
            <a:r>
              <a:rPr lang="en-US" sz="6506" spc="390">
                <a:solidFill>
                  <a:srgbClr val="4D4A46"/>
                </a:solidFill>
                <a:latin typeface="Arial" panose="020B0604020202020204" pitchFamily="34" charset="0"/>
                <a:ea typeface="標楷體" panose="03000509000000000000" pitchFamily="65" charset="-120"/>
                <a:cs typeface="Arial" panose="020B0604020202020204" pitchFamily="34" charset="0"/>
              </a:rPr>
              <a:t>3</a:t>
            </a:r>
          </a:p>
        </p:txBody>
      </p:sp>
      <p:sp>
        <p:nvSpPr>
          <p:cNvPr id="6" name="TextBox 6"/>
          <p:cNvSpPr txBox="1"/>
          <p:nvPr/>
        </p:nvSpPr>
        <p:spPr>
          <a:xfrm>
            <a:off x="8434655" y="6379007"/>
            <a:ext cx="1418691" cy="1017945"/>
          </a:xfrm>
          <a:prstGeom prst="rect">
            <a:avLst/>
          </a:prstGeom>
        </p:spPr>
        <p:txBody>
          <a:bodyPr lIns="0" tIns="0" rIns="0" bIns="0" rtlCol="0" anchor="t">
            <a:spAutoFit/>
          </a:bodyPr>
          <a:lstStyle/>
          <a:p>
            <a:pPr algn="r">
              <a:lnSpc>
                <a:spcPts val="8003"/>
              </a:lnSpc>
            </a:pPr>
            <a:r>
              <a:rPr lang="en-US" sz="6506" spc="390">
                <a:solidFill>
                  <a:srgbClr val="4D4A46"/>
                </a:solidFill>
                <a:latin typeface="Arial" panose="020B0604020202020204" pitchFamily="34" charset="0"/>
                <a:ea typeface="標楷體" panose="03000509000000000000" pitchFamily="65" charset="-120"/>
                <a:cs typeface="Arial" panose="020B0604020202020204" pitchFamily="34" charset="0"/>
              </a:rPr>
              <a:t>4</a:t>
            </a:r>
          </a:p>
        </p:txBody>
      </p:sp>
      <p:grpSp>
        <p:nvGrpSpPr>
          <p:cNvPr id="7" name="Group 7"/>
          <p:cNvGrpSpPr/>
          <p:nvPr/>
        </p:nvGrpSpPr>
        <p:grpSpPr>
          <a:xfrm>
            <a:off x="10227913" y="1021556"/>
            <a:ext cx="5595058" cy="1250672"/>
            <a:chOff x="0" y="-9525"/>
            <a:chExt cx="7460077" cy="1667564"/>
          </a:xfrm>
        </p:grpSpPr>
        <p:sp>
          <p:nvSpPr>
            <p:cNvPr id="8" name="TextBox 8"/>
            <p:cNvSpPr txBox="1"/>
            <p:nvPr/>
          </p:nvSpPr>
          <p:spPr>
            <a:xfrm>
              <a:off x="0" y="-9525"/>
              <a:ext cx="7460077" cy="700405"/>
            </a:xfrm>
            <a:prstGeom prst="rect">
              <a:avLst/>
            </a:prstGeom>
          </p:spPr>
          <p:txBody>
            <a:bodyPr lIns="0" tIns="0" rIns="0" bIns="0" rtlCol="0" anchor="t">
              <a:spAutoFit/>
            </a:bodyPr>
            <a:lstStyle/>
            <a:p>
              <a:pPr>
                <a:lnSpc>
                  <a:spcPts val="4079"/>
                </a:lnSpc>
              </a:pPr>
              <a:r>
                <a:rPr lang="en-US" sz="3400" spc="102">
                  <a:solidFill>
                    <a:srgbClr val="4D4A46"/>
                  </a:solidFill>
                  <a:latin typeface="Arial" panose="020B0604020202020204" pitchFamily="34" charset="0"/>
                  <a:ea typeface="標楷體" panose="03000509000000000000" pitchFamily="65" charset="-120"/>
                  <a:cs typeface="Arial" panose="020B0604020202020204" pitchFamily="34" charset="0"/>
                </a:rPr>
                <a:t>Communication Skills</a:t>
              </a:r>
            </a:p>
          </p:txBody>
        </p:sp>
        <p:sp>
          <p:nvSpPr>
            <p:cNvPr id="9" name="TextBox 9"/>
            <p:cNvSpPr txBox="1"/>
            <p:nvPr/>
          </p:nvSpPr>
          <p:spPr>
            <a:xfrm>
              <a:off x="0" y="700512"/>
              <a:ext cx="7460077" cy="957527"/>
            </a:xfrm>
            <a:prstGeom prst="rect">
              <a:avLst/>
            </a:prstGeom>
          </p:spPr>
          <p:txBody>
            <a:bodyPr lIns="0" tIns="0" rIns="0" bIns="0" rtlCol="0" anchor="t">
              <a:spAutoFit/>
            </a:bodyPr>
            <a:lstStyle/>
            <a:p>
              <a:pPr>
                <a:lnSpc>
                  <a:spcPts val="5600"/>
                </a:lnSpc>
              </a:pP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(COMMU) </a:t>
              </a:r>
              <a:r>
                <a:rPr lang="en-US" sz="3200" spc="160" dirty="0" err="1">
                  <a:solidFill>
                    <a:srgbClr val="4D4A46"/>
                  </a:solidFill>
                  <a:latin typeface="Arial" panose="020B0604020202020204" pitchFamily="34" charset="0"/>
                  <a:ea typeface="標楷體" panose="03000509000000000000" pitchFamily="65" charset="-120"/>
                  <a:cs typeface="Arial" panose="020B0604020202020204" pitchFamily="34" charset="0"/>
                </a:rPr>
                <a:t>溝通能力</a:t>
              </a:r>
              <a:endPar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grpSp>
        <p:nvGrpSpPr>
          <p:cNvPr id="10" name="Group 10"/>
          <p:cNvGrpSpPr/>
          <p:nvPr/>
        </p:nvGrpSpPr>
        <p:grpSpPr>
          <a:xfrm>
            <a:off x="10227913" y="2731819"/>
            <a:ext cx="6792728" cy="1250672"/>
            <a:chOff x="0" y="-9525"/>
            <a:chExt cx="9056971" cy="1667564"/>
          </a:xfrm>
        </p:grpSpPr>
        <p:sp>
          <p:nvSpPr>
            <p:cNvPr id="11" name="TextBox 11"/>
            <p:cNvSpPr txBox="1"/>
            <p:nvPr/>
          </p:nvSpPr>
          <p:spPr>
            <a:xfrm>
              <a:off x="0" y="-9525"/>
              <a:ext cx="9056971" cy="700405"/>
            </a:xfrm>
            <a:prstGeom prst="rect">
              <a:avLst/>
            </a:prstGeom>
          </p:spPr>
          <p:txBody>
            <a:bodyPr lIns="0" tIns="0" rIns="0" bIns="0" rtlCol="0" anchor="t">
              <a:spAutoFit/>
            </a:bodyPr>
            <a:lstStyle/>
            <a:p>
              <a:pPr>
                <a:lnSpc>
                  <a:spcPts val="4079"/>
                </a:lnSpc>
              </a:pPr>
              <a:r>
                <a:rPr lang="en-US" sz="3400" spc="102">
                  <a:solidFill>
                    <a:srgbClr val="4D4A46"/>
                  </a:solidFill>
                  <a:latin typeface="Arial" panose="020B0604020202020204" pitchFamily="34" charset="0"/>
                  <a:ea typeface="標楷體" panose="03000509000000000000" pitchFamily="65" charset="-120"/>
                  <a:cs typeface="Arial" panose="020B0604020202020204" pitchFamily="34" charset="0"/>
                </a:rPr>
                <a:t>Creative Problem &amp; Innovation</a:t>
              </a:r>
            </a:p>
          </p:txBody>
        </p:sp>
        <p:sp>
          <p:nvSpPr>
            <p:cNvPr id="12" name="TextBox 12"/>
            <p:cNvSpPr txBox="1"/>
            <p:nvPr/>
          </p:nvSpPr>
          <p:spPr>
            <a:xfrm>
              <a:off x="0" y="700512"/>
              <a:ext cx="9056971" cy="957527"/>
            </a:xfrm>
            <a:prstGeom prst="rect">
              <a:avLst/>
            </a:prstGeom>
          </p:spPr>
          <p:txBody>
            <a:bodyPr lIns="0" tIns="0" rIns="0" bIns="0" rtlCol="0" anchor="t">
              <a:spAutoFit/>
            </a:bodyPr>
            <a:lstStyle/>
            <a:p>
              <a:pPr>
                <a:lnSpc>
                  <a:spcPts val="5600"/>
                </a:lnSpc>
              </a:pP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(CPSI) </a:t>
              </a:r>
              <a:r>
                <a:rPr lang="en-US" sz="3200" spc="160" dirty="0" err="1">
                  <a:solidFill>
                    <a:srgbClr val="4D4A46"/>
                  </a:solidFill>
                  <a:latin typeface="Arial" panose="020B0604020202020204" pitchFamily="34" charset="0"/>
                  <a:ea typeface="標楷體" panose="03000509000000000000" pitchFamily="65" charset="-120"/>
                  <a:cs typeface="Arial" panose="020B0604020202020204" pitchFamily="34" charset="0"/>
                </a:rPr>
                <a:t>創新與解決問題能力</a:t>
              </a:r>
              <a:endPar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grpSp>
        <p:nvGrpSpPr>
          <p:cNvPr id="13" name="Group 13"/>
          <p:cNvGrpSpPr/>
          <p:nvPr/>
        </p:nvGrpSpPr>
        <p:grpSpPr>
          <a:xfrm>
            <a:off x="10227912" y="4669767"/>
            <a:ext cx="7221887" cy="1250673"/>
            <a:chOff x="-1" y="-9525"/>
            <a:chExt cx="9629183" cy="1667565"/>
          </a:xfrm>
        </p:grpSpPr>
        <p:sp>
          <p:nvSpPr>
            <p:cNvPr id="14" name="TextBox 14"/>
            <p:cNvSpPr txBox="1"/>
            <p:nvPr/>
          </p:nvSpPr>
          <p:spPr>
            <a:xfrm>
              <a:off x="0" y="-9525"/>
              <a:ext cx="9056971" cy="700405"/>
            </a:xfrm>
            <a:prstGeom prst="rect">
              <a:avLst/>
            </a:prstGeom>
          </p:spPr>
          <p:txBody>
            <a:bodyPr lIns="0" tIns="0" rIns="0" bIns="0" rtlCol="0" anchor="t">
              <a:spAutoFit/>
            </a:bodyPr>
            <a:lstStyle/>
            <a:p>
              <a:pPr>
                <a:lnSpc>
                  <a:spcPts val="4079"/>
                </a:lnSpc>
              </a:pPr>
              <a:r>
                <a:rPr lang="en-US" sz="3400" spc="102">
                  <a:solidFill>
                    <a:srgbClr val="4D4A46"/>
                  </a:solidFill>
                  <a:latin typeface="Arial" panose="020B0604020202020204" pitchFamily="34" charset="0"/>
                  <a:ea typeface="標楷體" panose="03000509000000000000" pitchFamily="65" charset="-120"/>
                  <a:cs typeface="Arial" panose="020B0604020202020204" pitchFamily="34" charset="0"/>
                </a:rPr>
                <a:t>Leadership &amp; Ethics</a:t>
              </a:r>
            </a:p>
          </p:txBody>
        </p:sp>
        <p:sp>
          <p:nvSpPr>
            <p:cNvPr id="15" name="TextBox 15"/>
            <p:cNvSpPr txBox="1"/>
            <p:nvPr/>
          </p:nvSpPr>
          <p:spPr>
            <a:xfrm>
              <a:off x="-1" y="700512"/>
              <a:ext cx="9629183" cy="957528"/>
            </a:xfrm>
            <a:prstGeom prst="rect">
              <a:avLst/>
            </a:prstGeom>
          </p:spPr>
          <p:txBody>
            <a:bodyPr wrap="square" lIns="0" tIns="0" rIns="0" bIns="0" rtlCol="0" anchor="t">
              <a:spAutoFit/>
            </a:bodyPr>
            <a:lstStyle/>
            <a:p>
              <a:pPr>
                <a:lnSpc>
                  <a:spcPts val="5600"/>
                </a:lnSpc>
              </a:pP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(LEAD/ETHIC) </a:t>
              </a:r>
              <a:r>
                <a:rPr lang="en-US" sz="3200" spc="160" dirty="0" err="1">
                  <a:solidFill>
                    <a:srgbClr val="4D4A46"/>
                  </a:solidFill>
                  <a:latin typeface="Arial" panose="020B0604020202020204" pitchFamily="34" charset="0"/>
                  <a:ea typeface="標楷體" panose="03000509000000000000" pitchFamily="65" charset="-120"/>
                  <a:cs typeface="Arial" panose="020B0604020202020204" pitchFamily="34" charset="0"/>
                </a:rPr>
                <a:t>領導與倫理思維能力</a:t>
              </a:r>
              <a:endPar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grpSp>
        <p:nvGrpSpPr>
          <p:cNvPr id="16" name="Group 16"/>
          <p:cNvGrpSpPr/>
          <p:nvPr/>
        </p:nvGrpSpPr>
        <p:grpSpPr>
          <a:xfrm>
            <a:off x="10227913" y="6400438"/>
            <a:ext cx="5595058" cy="1250672"/>
            <a:chOff x="0" y="-9525"/>
            <a:chExt cx="7460077" cy="1667564"/>
          </a:xfrm>
        </p:grpSpPr>
        <p:sp>
          <p:nvSpPr>
            <p:cNvPr id="17" name="TextBox 17"/>
            <p:cNvSpPr txBox="1"/>
            <p:nvPr/>
          </p:nvSpPr>
          <p:spPr>
            <a:xfrm>
              <a:off x="0" y="-9525"/>
              <a:ext cx="7460077" cy="700405"/>
            </a:xfrm>
            <a:prstGeom prst="rect">
              <a:avLst/>
            </a:prstGeom>
          </p:spPr>
          <p:txBody>
            <a:bodyPr lIns="0" tIns="0" rIns="0" bIns="0" rtlCol="0" anchor="t">
              <a:spAutoFit/>
            </a:bodyPr>
            <a:lstStyle/>
            <a:p>
              <a:pPr>
                <a:lnSpc>
                  <a:spcPts val="4079"/>
                </a:lnSpc>
              </a:pPr>
              <a:r>
                <a:rPr lang="en-US" sz="3400" spc="102">
                  <a:solidFill>
                    <a:srgbClr val="4D4A46"/>
                  </a:solidFill>
                  <a:latin typeface="Arial" panose="020B0604020202020204" pitchFamily="34" charset="0"/>
                  <a:ea typeface="標楷體" panose="03000509000000000000" pitchFamily="65" charset="-120"/>
                  <a:cs typeface="Arial" panose="020B0604020202020204" pitchFamily="34" charset="0"/>
                </a:rPr>
                <a:t>Global Awareness </a:t>
              </a:r>
            </a:p>
          </p:txBody>
        </p:sp>
        <p:sp>
          <p:nvSpPr>
            <p:cNvPr id="18" name="TextBox 18"/>
            <p:cNvSpPr txBox="1"/>
            <p:nvPr/>
          </p:nvSpPr>
          <p:spPr>
            <a:xfrm>
              <a:off x="0" y="700512"/>
              <a:ext cx="7460077" cy="957527"/>
            </a:xfrm>
            <a:prstGeom prst="rect">
              <a:avLst/>
            </a:prstGeom>
          </p:spPr>
          <p:txBody>
            <a:bodyPr lIns="0" tIns="0" rIns="0" bIns="0" rtlCol="0" anchor="t">
              <a:spAutoFit/>
            </a:bodyPr>
            <a:lstStyle/>
            <a:p>
              <a:pPr>
                <a:lnSpc>
                  <a:spcPts val="5600"/>
                </a:lnSpc>
              </a:pPr>
              <a:r>
                <a:rPr lang="en-US" sz="3200" spc="160">
                  <a:solidFill>
                    <a:srgbClr val="4D4A46"/>
                  </a:solidFill>
                  <a:latin typeface="Arial" panose="020B0604020202020204" pitchFamily="34" charset="0"/>
                  <a:ea typeface="標楷體" panose="03000509000000000000" pitchFamily="65" charset="-120"/>
                  <a:cs typeface="Arial" panose="020B0604020202020204" pitchFamily="34" charset="0"/>
                </a:rPr>
                <a:t>(GLOB) 全球化視野</a:t>
              </a:r>
            </a:p>
          </p:txBody>
        </p:sp>
      </p:grpSp>
      <p:sp>
        <p:nvSpPr>
          <p:cNvPr id="19" name="AutoShape 19"/>
          <p:cNvSpPr/>
          <p:nvPr/>
        </p:nvSpPr>
        <p:spPr>
          <a:xfrm rot="-5400000">
            <a:off x="3955135" y="5122735"/>
            <a:ext cx="7963168" cy="140392"/>
          </a:xfrm>
          <a:prstGeom prst="rect">
            <a:avLst/>
          </a:prstGeom>
          <a:solidFill>
            <a:srgbClr val="FFFDFD"/>
          </a:solidFill>
        </p:spPr>
      </p:sp>
      <p:sp>
        <p:nvSpPr>
          <p:cNvPr id="20" name="TextBox 20"/>
          <p:cNvSpPr txBox="1"/>
          <p:nvPr/>
        </p:nvSpPr>
        <p:spPr>
          <a:xfrm>
            <a:off x="8434655" y="8244862"/>
            <a:ext cx="1418691" cy="1025922"/>
          </a:xfrm>
          <a:prstGeom prst="rect">
            <a:avLst/>
          </a:prstGeom>
        </p:spPr>
        <p:txBody>
          <a:bodyPr lIns="0" tIns="0" rIns="0" bIns="0" rtlCol="0" anchor="t">
            <a:spAutoFit/>
          </a:bodyPr>
          <a:lstStyle/>
          <a:p>
            <a:pPr algn="r">
              <a:lnSpc>
                <a:spcPts val="8003"/>
              </a:lnSpc>
            </a:pPr>
            <a:r>
              <a:rPr lang="en-US" sz="6506" spc="390">
                <a:solidFill>
                  <a:srgbClr val="4D4A46"/>
                </a:solidFill>
                <a:latin typeface="Arial" panose="020B0604020202020204" pitchFamily="34" charset="0"/>
                <a:ea typeface="標楷體" panose="03000509000000000000" pitchFamily="65" charset="-120"/>
                <a:cs typeface="Arial" panose="020B0604020202020204" pitchFamily="34" charset="0"/>
              </a:rPr>
              <a:t>5</a:t>
            </a:r>
          </a:p>
        </p:txBody>
      </p:sp>
      <p:grpSp>
        <p:nvGrpSpPr>
          <p:cNvPr id="21" name="Group 21"/>
          <p:cNvGrpSpPr/>
          <p:nvPr/>
        </p:nvGrpSpPr>
        <p:grpSpPr>
          <a:xfrm>
            <a:off x="10227913" y="8266293"/>
            <a:ext cx="7031387" cy="1250671"/>
            <a:chOff x="0" y="-9525"/>
            <a:chExt cx="9375183" cy="1667563"/>
          </a:xfrm>
        </p:grpSpPr>
        <p:sp>
          <p:nvSpPr>
            <p:cNvPr id="22" name="TextBox 22"/>
            <p:cNvSpPr txBox="1"/>
            <p:nvPr/>
          </p:nvSpPr>
          <p:spPr>
            <a:xfrm>
              <a:off x="0" y="-9525"/>
              <a:ext cx="9375183" cy="701047"/>
            </a:xfrm>
            <a:prstGeom prst="rect">
              <a:avLst/>
            </a:prstGeom>
          </p:spPr>
          <p:txBody>
            <a:bodyPr lIns="0" tIns="0" rIns="0" bIns="0" rtlCol="0" anchor="t">
              <a:spAutoFit/>
            </a:bodyPr>
            <a:lstStyle/>
            <a:p>
              <a:pPr>
                <a:lnSpc>
                  <a:spcPts val="4079"/>
                </a:lnSpc>
              </a:pPr>
              <a:r>
                <a:rPr lang="en-US" sz="3400" spc="102">
                  <a:solidFill>
                    <a:srgbClr val="4D4A46"/>
                  </a:solidFill>
                  <a:latin typeface="Arial" panose="020B0604020202020204" pitchFamily="34" charset="0"/>
                  <a:ea typeface="標楷體" panose="03000509000000000000" pitchFamily="65" charset="-120"/>
                  <a:cs typeface="Arial" panose="020B0604020202020204" pitchFamily="34" charset="0"/>
                </a:rPr>
                <a:t>Values, Skills &amp; Professionalism</a:t>
              </a:r>
            </a:p>
          </p:txBody>
        </p:sp>
        <p:sp>
          <p:nvSpPr>
            <p:cNvPr id="23" name="TextBox 23"/>
            <p:cNvSpPr txBox="1"/>
            <p:nvPr/>
          </p:nvSpPr>
          <p:spPr>
            <a:xfrm>
              <a:off x="0" y="700511"/>
              <a:ext cx="9375183" cy="957527"/>
            </a:xfrm>
            <a:prstGeom prst="rect">
              <a:avLst/>
            </a:prstGeom>
          </p:spPr>
          <p:txBody>
            <a:bodyPr lIns="0" tIns="0" rIns="0" bIns="0" rtlCol="0" anchor="t">
              <a:spAutoFit/>
            </a:bodyPr>
            <a:lstStyle/>
            <a:p>
              <a:pPr>
                <a:lnSpc>
                  <a:spcPts val="5600"/>
                </a:lnSpc>
              </a:pPr>
              <a:r>
                <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rPr>
                <a:t>(VSP) </a:t>
              </a:r>
              <a:r>
                <a:rPr lang="en-US" sz="3200" spc="160" dirty="0" err="1">
                  <a:solidFill>
                    <a:srgbClr val="4D4A46"/>
                  </a:solidFill>
                  <a:latin typeface="Arial" panose="020B0604020202020204" pitchFamily="34" charset="0"/>
                  <a:ea typeface="標楷體" panose="03000509000000000000" pitchFamily="65" charset="-120"/>
                  <a:cs typeface="Arial" panose="020B0604020202020204" pitchFamily="34" charset="0"/>
                </a:rPr>
                <a:t>價值觀、技術及專業度</a:t>
              </a:r>
              <a:endParaRPr lang="en-US" sz="3200" spc="160" dirty="0">
                <a:solidFill>
                  <a:srgbClr val="4D4A46"/>
                </a:solidFill>
                <a:latin typeface="Arial" panose="020B0604020202020204" pitchFamily="34" charset="0"/>
                <a:ea typeface="標楷體" panose="03000509000000000000" pitchFamily="65" charset="-120"/>
                <a:cs typeface="Arial" panose="020B0604020202020204" pitchFamily="34"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04015" y="626415"/>
            <a:ext cx="366769" cy="366769"/>
          </a:xfrm>
          <a:prstGeom prst="rect">
            <a:avLst/>
          </a:prstGeom>
        </p:spPr>
      </p:pic>
      <p:sp>
        <p:nvSpPr>
          <p:cNvPr id="3" name="TextBox 3"/>
          <p:cNvSpPr txBox="1"/>
          <p:nvPr/>
        </p:nvSpPr>
        <p:spPr>
          <a:xfrm>
            <a:off x="880393" y="404034"/>
            <a:ext cx="13750007" cy="756617"/>
          </a:xfrm>
          <a:prstGeom prst="rect">
            <a:avLst/>
          </a:prstGeom>
        </p:spPr>
        <p:txBody>
          <a:bodyPr wrap="square" lIns="0" tIns="0" rIns="0" bIns="0" rtlCol="0" anchor="t">
            <a:spAutoFit/>
          </a:bodyPr>
          <a:lstStyle/>
          <a:p>
            <a:pPr>
              <a:lnSpc>
                <a:spcPts val="5880"/>
              </a:lnSpc>
            </a:pPr>
            <a:r>
              <a:rPr lang="en-US" sz="4000" kern="0" dirty="0" err="1">
                <a:solidFill>
                  <a:srgbClr val="000000"/>
                </a:solidFill>
                <a:latin typeface="標楷體" panose="03000509000000000000" pitchFamily="65" charset="-120"/>
                <a:ea typeface="標楷體" panose="03000509000000000000" pitchFamily="65" charset="-120"/>
                <a:cs typeface="Arial" panose="020B0604020202020204" pitchFamily="34" charset="0"/>
              </a:rPr>
              <a:t>學士班之學習重點</a:t>
            </a:r>
            <a:r>
              <a:rPr lang="en-US" sz="4000" kern="0" dirty="0">
                <a:solidFill>
                  <a:srgbClr val="000000"/>
                </a:solidFill>
                <a:latin typeface="Arial" panose="020B0604020202020204" pitchFamily="34" charset="0"/>
                <a:ea typeface="仿宋體"/>
                <a:cs typeface="Arial" panose="020B0604020202020204" pitchFamily="34" charset="0"/>
              </a:rPr>
              <a:t>(Learning Objectives)</a:t>
            </a:r>
          </a:p>
        </p:txBody>
      </p:sp>
      <p:grpSp>
        <p:nvGrpSpPr>
          <p:cNvPr id="4" name="Group 4"/>
          <p:cNvGrpSpPr/>
          <p:nvPr/>
        </p:nvGrpSpPr>
        <p:grpSpPr>
          <a:xfrm>
            <a:off x="2971214" y="1409700"/>
            <a:ext cx="12323368" cy="8599097"/>
            <a:chOff x="-781" y="0"/>
            <a:chExt cx="16431158" cy="11465462"/>
          </a:xfrm>
        </p:grpSpPr>
        <p:grpSp>
          <p:nvGrpSpPr>
            <p:cNvPr id="5" name="Group 5"/>
            <p:cNvGrpSpPr/>
            <p:nvPr/>
          </p:nvGrpSpPr>
          <p:grpSpPr>
            <a:xfrm>
              <a:off x="877" y="1329612"/>
              <a:ext cx="772115" cy="1459746"/>
              <a:chOff x="0" y="3764"/>
              <a:chExt cx="152400" cy="288125"/>
            </a:xfrm>
          </p:grpSpPr>
          <p:sp>
            <p:nvSpPr>
              <p:cNvPr id="6" name="Freeform 6"/>
              <p:cNvSpPr/>
              <p:nvPr/>
            </p:nvSpPr>
            <p:spPr>
              <a:xfrm>
                <a:off x="0" y="3764"/>
                <a:ext cx="152400" cy="288125"/>
              </a:xfrm>
              <a:custGeom>
                <a:avLst/>
                <a:gdLst/>
                <a:ahLst/>
                <a:cxnLst/>
                <a:rect l="l" t="t" r="r" b="b"/>
                <a:pathLst>
                  <a:path w="152400" h="314619">
                    <a:moveTo>
                      <a:pt x="0" y="0"/>
                    </a:moveTo>
                    <a:lnTo>
                      <a:pt x="152400" y="0"/>
                    </a:lnTo>
                    <a:lnTo>
                      <a:pt x="152400" y="314619"/>
                    </a:lnTo>
                    <a:lnTo>
                      <a:pt x="0" y="314619"/>
                    </a:lnTo>
                    <a:close/>
                  </a:path>
                </a:pathLst>
              </a:custGeom>
              <a:solidFill>
                <a:srgbClr val="595959"/>
              </a:solidFill>
            </p:spPr>
          </p:sp>
        </p:grpSp>
        <p:grpSp>
          <p:nvGrpSpPr>
            <p:cNvPr id="7" name="Group 7"/>
            <p:cNvGrpSpPr/>
            <p:nvPr/>
          </p:nvGrpSpPr>
          <p:grpSpPr>
            <a:xfrm>
              <a:off x="0" y="2857310"/>
              <a:ext cx="772115" cy="2279988"/>
              <a:chOff x="0" y="-14813"/>
              <a:chExt cx="152400" cy="450024"/>
            </a:xfrm>
          </p:grpSpPr>
          <p:sp>
            <p:nvSpPr>
              <p:cNvPr id="8" name="Freeform 8"/>
              <p:cNvSpPr/>
              <p:nvPr/>
            </p:nvSpPr>
            <p:spPr>
              <a:xfrm>
                <a:off x="0" y="-14813"/>
                <a:ext cx="152400" cy="450024"/>
              </a:xfrm>
              <a:custGeom>
                <a:avLst/>
                <a:gdLst/>
                <a:ahLst/>
                <a:cxnLst/>
                <a:rect l="l" t="t" r="r" b="b"/>
                <a:pathLst>
                  <a:path w="152400" h="475837">
                    <a:moveTo>
                      <a:pt x="0" y="0"/>
                    </a:moveTo>
                    <a:lnTo>
                      <a:pt x="152400" y="0"/>
                    </a:lnTo>
                    <a:lnTo>
                      <a:pt x="152400" y="475837"/>
                    </a:lnTo>
                    <a:lnTo>
                      <a:pt x="0" y="475837"/>
                    </a:lnTo>
                    <a:close/>
                  </a:path>
                </a:pathLst>
              </a:custGeom>
              <a:solidFill>
                <a:srgbClr val="595959"/>
              </a:solidFill>
            </p:spPr>
          </p:sp>
        </p:grpSp>
        <p:grpSp>
          <p:nvGrpSpPr>
            <p:cNvPr id="9" name="Group 9"/>
            <p:cNvGrpSpPr/>
            <p:nvPr/>
          </p:nvGrpSpPr>
          <p:grpSpPr>
            <a:xfrm>
              <a:off x="871131" y="1323543"/>
              <a:ext cx="2059262" cy="1465815"/>
              <a:chOff x="11305" y="2566"/>
              <a:chExt cx="406457" cy="289323"/>
            </a:xfrm>
          </p:grpSpPr>
          <p:sp>
            <p:nvSpPr>
              <p:cNvPr id="10" name="Freeform 10"/>
              <p:cNvSpPr/>
              <p:nvPr/>
            </p:nvSpPr>
            <p:spPr>
              <a:xfrm>
                <a:off x="11305" y="2566"/>
                <a:ext cx="406457" cy="289323"/>
              </a:xfrm>
              <a:custGeom>
                <a:avLst/>
                <a:gdLst/>
                <a:ahLst/>
                <a:cxnLst/>
                <a:rect l="l" t="t" r="r" b="b"/>
                <a:pathLst>
                  <a:path w="406457" h="314619">
                    <a:moveTo>
                      <a:pt x="0" y="0"/>
                    </a:moveTo>
                    <a:lnTo>
                      <a:pt x="406457" y="0"/>
                    </a:lnTo>
                    <a:lnTo>
                      <a:pt x="406457" y="314619"/>
                    </a:lnTo>
                    <a:lnTo>
                      <a:pt x="0" y="314619"/>
                    </a:lnTo>
                    <a:close/>
                  </a:path>
                </a:pathLst>
              </a:custGeom>
              <a:solidFill>
                <a:srgbClr val="986F43"/>
              </a:solidFill>
            </p:spPr>
          </p:sp>
        </p:grpSp>
        <p:grpSp>
          <p:nvGrpSpPr>
            <p:cNvPr id="11" name="Group 11"/>
            <p:cNvGrpSpPr/>
            <p:nvPr/>
          </p:nvGrpSpPr>
          <p:grpSpPr>
            <a:xfrm>
              <a:off x="3028532" y="1329612"/>
              <a:ext cx="5368661" cy="703536"/>
              <a:chOff x="24208" y="3764"/>
              <a:chExt cx="1059666" cy="138864"/>
            </a:xfrm>
          </p:grpSpPr>
          <p:sp>
            <p:nvSpPr>
              <p:cNvPr id="12" name="Freeform 12"/>
              <p:cNvSpPr/>
              <p:nvPr/>
            </p:nvSpPr>
            <p:spPr>
              <a:xfrm>
                <a:off x="24208" y="3764"/>
                <a:ext cx="1059666" cy="138864"/>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grpSp>
          <p:nvGrpSpPr>
            <p:cNvPr id="13" name="Group 13"/>
            <p:cNvGrpSpPr/>
            <p:nvPr/>
          </p:nvGrpSpPr>
          <p:grpSpPr>
            <a:xfrm>
              <a:off x="8495331" y="1329612"/>
              <a:ext cx="7935046" cy="1436547"/>
              <a:chOff x="15498" y="3764"/>
              <a:chExt cx="1566219" cy="283546"/>
            </a:xfrm>
          </p:grpSpPr>
          <p:sp>
            <p:nvSpPr>
              <p:cNvPr id="14" name="Freeform 14"/>
              <p:cNvSpPr/>
              <p:nvPr/>
            </p:nvSpPr>
            <p:spPr>
              <a:xfrm>
                <a:off x="15498" y="3764"/>
                <a:ext cx="1566219" cy="283546"/>
              </a:xfrm>
              <a:custGeom>
                <a:avLst/>
                <a:gdLst/>
                <a:ahLst/>
                <a:cxnLst/>
                <a:rect l="l" t="t" r="r" b="b"/>
                <a:pathLst>
                  <a:path w="1581717" h="314619">
                    <a:moveTo>
                      <a:pt x="0" y="0"/>
                    </a:moveTo>
                    <a:lnTo>
                      <a:pt x="1581717" y="0"/>
                    </a:lnTo>
                    <a:lnTo>
                      <a:pt x="1581717" y="314619"/>
                    </a:lnTo>
                    <a:lnTo>
                      <a:pt x="0" y="314619"/>
                    </a:lnTo>
                    <a:close/>
                  </a:path>
                </a:pathLst>
              </a:custGeom>
              <a:solidFill>
                <a:srgbClr val="595959"/>
              </a:solidFill>
            </p:spPr>
          </p:sp>
        </p:grpSp>
        <p:grpSp>
          <p:nvGrpSpPr>
            <p:cNvPr id="15" name="Group 15"/>
            <p:cNvGrpSpPr/>
            <p:nvPr/>
          </p:nvGrpSpPr>
          <p:grpSpPr>
            <a:xfrm>
              <a:off x="877" y="0"/>
              <a:ext cx="2929511" cy="1261659"/>
              <a:chOff x="0" y="0"/>
              <a:chExt cx="578227" cy="249026"/>
            </a:xfrm>
          </p:grpSpPr>
          <p:sp>
            <p:nvSpPr>
              <p:cNvPr id="16" name="Freeform 16"/>
              <p:cNvSpPr/>
              <p:nvPr/>
            </p:nvSpPr>
            <p:spPr>
              <a:xfrm>
                <a:off x="0" y="0"/>
                <a:ext cx="578227" cy="249026"/>
              </a:xfrm>
              <a:custGeom>
                <a:avLst/>
                <a:gdLst/>
                <a:ahLst/>
                <a:cxnLst/>
                <a:rect l="l" t="t" r="r" b="b"/>
                <a:pathLst>
                  <a:path w="566923" h="249026">
                    <a:moveTo>
                      <a:pt x="0" y="0"/>
                    </a:moveTo>
                    <a:lnTo>
                      <a:pt x="566923" y="0"/>
                    </a:lnTo>
                    <a:lnTo>
                      <a:pt x="566923" y="249026"/>
                    </a:lnTo>
                    <a:lnTo>
                      <a:pt x="0" y="249026"/>
                    </a:lnTo>
                    <a:close/>
                  </a:path>
                </a:pathLst>
              </a:custGeom>
              <a:solidFill>
                <a:srgbClr val="C9AF7F"/>
              </a:solidFill>
            </p:spPr>
          </p:sp>
        </p:grpSp>
        <p:grpSp>
          <p:nvGrpSpPr>
            <p:cNvPr id="17" name="Group 17"/>
            <p:cNvGrpSpPr/>
            <p:nvPr/>
          </p:nvGrpSpPr>
          <p:grpSpPr>
            <a:xfrm>
              <a:off x="3028527" y="0"/>
              <a:ext cx="13401849" cy="1261659"/>
              <a:chOff x="24207" y="0"/>
              <a:chExt cx="2645256" cy="249026"/>
            </a:xfrm>
          </p:grpSpPr>
          <p:sp>
            <p:nvSpPr>
              <p:cNvPr id="18" name="Freeform 18"/>
              <p:cNvSpPr/>
              <p:nvPr/>
            </p:nvSpPr>
            <p:spPr>
              <a:xfrm>
                <a:off x="24207" y="0"/>
                <a:ext cx="2645256" cy="249026"/>
              </a:xfrm>
              <a:custGeom>
                <a:avLst/>
                <a:gdLst/>
                <a:ahLst/>
                <a:cxnLst/>
                <a:rect l="l" t="t" r="r" b="b"/>
                <a:pathLst>
                  <a:path w="2669463" h="249026">
                    <a:moveTo>
                      <a:pt x="0" y="0"/>
                    </a:moveTo>
                    <a:lnTo>
                      <a:pt x="2669463" y="0"/>
                    </a:lnTo>
                    <a:lnTo>
                      <a:pt x="2669463" y="249026"/>
                    </a:lnTo>
                    <a:lnTo>
                      <a:pt x="0" y="249026"/>
                    </a:lnTo>
                    <a:close/>
                  </a:path>
                </a:pathLst>
              </a:custGeom>
              <a:solidFill>
                <a:srgbClr val="C9AF7F"/>
              </a:solidFill>
            </p:spPr>
          </p:sp>
        </p:grpSp>
        <p:grpSp>
          <p:nvGrpSpPr>
            <p:cNvPr id="19" name="Group 19"/>
            <p:cNvGrpSpPr/>
            <p:nvPr/>
          </p:nvGrpSpPr>
          <p:grpSpPr>
            <a:xfrm>
              <a:off x="871131" y="7258832"/>
              <a:ext cx="2059262" cy="910899"/>
              <a:chOff x="11305" y="-16051"/>
              <a:chExt cx="406457" cy="179793"/>
            </a:xfrm>
          </p:grpSpPr>
          <p:sp>
            <p:nvSpPr>
              <p:cNvPr id="20" name="Freeform 20"/>
              <p:cNvSpPr/>
              <p:nvPr/>
            </p:nvSpPr>
            <p:spPr>
              <a:xfrm>
                <a:off x="11305" y="-16051"/>
                <a:ext cx="406457" cy="179793"/>
              </a:xfrm>
              <a:custGeom>
                <a:avLst/>
                <a:gdLst/>
                <a:ahLst/>
                <a:cxnLst/>
                <a:rect l="l" t="t" r="r" b="b"/>
                <a:pathLst>
                  <a:path w="406457" h="180459">
                    <a:moveTo>
                      <a:pt x="0" y="0"/>
                    </a:moveTo>
                    <a:lnTo>
                      <a:pt x="406457" y="0"/>
                    </a:lnTo>
                    <a:lnTo>
                      <a:pt x="406457" y="180459"/>
                    </a:lnTo>
                    <a:lnTo>
                      <a:pt x="0" y="180459"/>
                    </a:lnTo>
                    <a:close/>
                  </a:path>
                </a:pathLst>
              </a:custGeom>
              <a:solidFill>
                <a:srgbClr val="986F43"/>
              </a:solidFill>
            </p:spPr>
          </p:sp>
        </p:grpSp>
        <p:grpSp>
          <p:nvGrpSpPr>
            <p:cNvPr id="21" name="Group 21"/>
            <p:cNvGrpSpPr/>
            <p:nvPr/>
          </p:nvGrpSpPr>
          <p:grpSpPr>
            <a:xfrm>
              <a:off x="877" y="7251080"/>
              <a:ext cx="772115" cy="904318"/>
              <a:chOff x="0" y="-17581"/>
              <a:chExt cx="152400" cy="178494"/>
            </a:xfrm>
          </p:grpSpPr>
          <p:sp>
            <p:nvSpPr>
              <p:cNvPr id="22" name="Freeform 22"/>
              <p:cNvSpPr/>
              <p:nvPr/>
            </p:nvSpPr>
            <p:spPr>
              <a:xfrm>
                <a:off x="0" y="-17581"/>
                <a:ext cx="152400" cy="178494"/>
              </a:xfrm>
              <a:custGeom>
                <a:avLst/>
                <a:gdLst/>
                <a:ahLst/>
                <a:cxnLst/>
                <a:rect l="l" t="t" r="r" b="b"/>
                <a:pathLst>
                  <a:path w="152400" h="180459">
                    <a:moveTo>
                      <a:pt x="0" y="0"/>
                    </a:moveTo>
                    <a:lnTo>
                      <a:pt x="152400" y="0"/>
                    </a:lnTo>
                    <a:lnTo>
                      <a:pt x="152400" y="180459"/>
                    </a:lnTo>
                    <a:lnTo>
                      <a:pt x="0" y="180459"/>
                    </a:lnTo>
                    <a:close/>
                  </a:path>
                </a:pathLst>
              </a:custGeom>
              <a:solidFill>
                <a:srgbClr val="595959"/>
              </a:solidFill>
            </p:spPr>
          </p:sp>
        </p:grpSp>
        <p:sp>
          <p:nvSpPr>
            <p:cNvPr id="23" name="TextBox 23"/>
            <p:cNvSpPr txBox="1"/>
            <p:nvPr/>
          </p:nvSpPr>
          <p:spPr>
            <a:xfrm>
              <a:off x="67686" y="7445469"/>
              <a:ext cx="636744" cy="495863"/>
            </a:xfrm>
            <a:prstGeom prst="rect">
              <a:avLst/>
            </a:prstGeom>
          </p:spPr>
          <p:txBody>
            <a:bodyPr lIns="0" tIns="0" rIns="0" bIns="0" rtlCol="0" anchor="t">
              <a:spAutoFit/>
            </a:bodyPr>
            <a:lstStyle/>
            <a:p>
              <a:pPr algn="ctr">
                <a:lnSpc>
                  <a:spcPts val="2940"/>
                </a:lnSpc>
              </a:pPr>
              <a:r>
                <a:rPr lang="en-US" sz="2100" dirty="0">
                  <a:solidFill>
                    <a:srgbClr val="FFFDFD"/>
                  </a:solidFill>
                  <a:latin typeface="Arial" panose="020B0604020202020204" pitchFamily="34" charset="0"/>
                  <a:cs typeface="Arial" panose="020B0604020202020204" pitchFamily="34" charset="0"/>
                </a:rPr>
                <a:t>4</a:t>
              </a:r>
            </a:p>
          </p:txBody>
        </p:sp>
        <p:grpSp>
          <p:nvGrpSpPr>
            <p:cNvPr id="24" name="Group 24"/>
            <p:cNvGrpSpPr/>
            <p:nvPr/>
          </p:nvGrpSpPr>
          <p:grpSpPr>
            <a:xfrm>
              <a:off x="0" y="5205253"/>
              <a:ext cx="772115" cy="1977873"/>
              <a:chOff x="0" y="-33716"/>
              <a:chExt cx="152400" cy="390392"/>
            </a:xfrm>
          </p:grpSpPr>
          <p:sp>
            <p:nvSpPr>
              <p:cNvPr id="25" name="Freeform 25"/>
              <p:cNvSpPr/>
              <p:nvPr/>
            </p:nvSpPr>
            <p:spPr>
              <a:xfrm>
                <a:off x="0" y="-33716"/>
                <a:ext cx="152400" cy="390392"/>
              </a:xfrm>
              <a:custGeom>
                <a:avLst/>
                <a:gdLst/>
                <a:ahLst/>
                <a:cxnLst/>
                <a:rect l="l" t="t" r="r" b="b"/>
                <a:pathLst>
                  <a:path w="152400" h="382838">
                    <a:moveTo>
                      <a:pt x="0" y="0"/>
                    </a:moveTo>
                    <a:lnTo>
                      <a:pt x="152400" y="0"/>
                    </a:lnTo>
                    <a:lnTo>
                      <a:pt x="152400" y="382838"/>
                    </a:lnTo>
                    <a:lnTo>
                      <a:pt x="0" y="382838"/>
                    </a:lnTo>
                    <a:close/>
                  </a:path>
                </a:pathLst>
              </a:custGeom>
              <a:solidFill>
                <a:srgbClr val="595959"/>
              </a:solidFill>
            </p:spPr>
          </p:sp>
        </p:grpSp>
        <p:grpSp>
          <p:nvGrpSpPr>
            <p:cNvPr id="26" name="Group 26"/>
            <p:cNvGrpSpPr/>
            <p:nvPr/>
          </p:nvGrpSpPr>
          <p:grpSpPr>
            <a:xfrm>
              <a:off x="0" y="8223353"/>
              <a:ext cx="772115" cy="3242109"/>
              <a:chOff x="0" y="-10276"/>
              <a:chExt cx="152400" cy="639927"/>
            </a:xfrm>
          </p:grpSpPr>
          <p:sp>
            <p:nvSpPr>
              <p:cNvPr id="27" name="Freeform 27"/>
              <p:cNvSpPr/>
              <p:nvPr/>
            </p:nvSpPr>
            <p:spPr>
              <a:xfrm>
                <a:off x="0" y="-10276"/>
                <a:ext cx="152400" cy="639927"/>
              </a:xfrm>
              <a:custGeom>
                <a:avLst/>
                <a:gdLst/>
                <a:ahLst/>
                <a:cxnLst/>
                <a:rect l="l" t="t" r="r" b="b"/>
                <a:pathLst>
                  <a:path w="152400" h="629651">
                    <a:moveTo>
                      <a:pt x="0" y="0"/>
                    </a:moveTo>
                    <a:lnTo>
                      <a:pt x="152400" y="0"/>
                    </a:lnTo>
                    <a:lnTo>
                      <a:pt x="152400" y="629651"/>
                    </a:lnTo>
                    <a:lnTo>
                      <a:pt x="0" y="629651"/>
                    </a:lnTo>
                    <a:close/>
                  </a:path>
                </a:pathLst>
              </a:custGeom>
              <a:solidFill>
                <a:srgbClr val="595959"/>
              </a:solidFill>
            </p:spPr>
          </p:sp>
        </p:grpSp>
        <p:sp>
          <p:nvSpPr>
            <p:cNvPr id="28" name="TextBox 28"/>
            <p:cNvSpPr txBox="1"/>
            <p:nvPr/>
          </p:nvSpPr>
          <p:spPr>
            <a:xfrm>
              <a:off x="87672" y="9580227"/>
              <a:ext cx="636744" cy="495863"/>
            </a:xfrm>
            <a:prstGeom prst="rect">
              <a:avLst/>
            </a:prstGeom>
          </p:spPr>
          <p:txBody>
            <a:bodyPr lIns="0" tIns="0" rIns="0" bIns="0" rtlCol="0" anchor="t">
              <a:spAutoFit/>
            </a:bodyPr>
            <a:lstStyle/>
            <a:p>
              <a:pPr algn="ctr">
                <a:lnSpc>
                  <a:spcPts val="2940"/>
                </a:lnSpc>
              </a:pPr>
              <a:r>
                <a:rPr lang="en-US" sz="2100" dirty="0">
                  <a:solidFill>
                    <a:srgbClr val="FFFDFD"/>
                  </a:solidFill>
                  <a:latin typeface="Arial" panose="020B0604020202020204" pitchFamily="34" charset="0"/>
                  <a:cs typeface="Arial" panose="020B0604020202020204" pitchFamily="34" charset="0"/>
                </a:rPr>
                <a:t>5</a:t>
              </a:r>
            </a:p>
          </p:txBody>
        </p:sp>
        <p:grpSp>
          <p:nvGrpSpPr>
            <p:cNvPr id="29" name="Group 29"/>
            <p:cNvGrpSpPr/>
            <p:nvPr/>
          </p:nvGrpSpPr>
          <p:grpSpPr>
            <a:xfrm>
              <a:off x="871131" y="2851242"/>
              <a:ext cx="2059262" cy="2278306"/>
              <a:chOff x="11305" y="-16011"/>
              <a:chExt cx="406457" cy="449692"/>
            </a:xfrm>
          </p:grpSpPr>
          <p:sp>
            <p:nvSpPr>
              <p:cNvPr id="30" name="Freeform 30"/>
              <p:cNvSpPr/>
              <p:nvPr/>
            </p:nvSpPr>
            <p:spPr>
              <a:xfrm>
                <a:off x="11305" y="-16011"/>
                <a:ext cx="406457" cy="449692"/>
              </a:xfrm>
              <a:custGeom>
                <a:avLst/>
                <a:gdLst/>
                <a:ahLst/>
                <a:cxnLst/>
                <a:rect l="l" t="t" r="r" b="b"/>
                <a:pathLst>
                  <a:path w="406457" h="475837">
                    <a:moveTo>
                      <a:pt x="0" y="0"/>
                    </a:moveTo>
                    <a:lnTo>
                      <a:pt x="406457" y="0"/>
                    </a:lnTo>
                    <a:lnTo>
                      <a:pt x="406457" y="475837"/>
                    </a:lnTo>
                    <a:lnTo>
                      <a:pt x="0" y="475837"/>
                    </a:lnTo>
                    <a:close/>
                  </a:path>
                </a:pathLst>
              </a:custGeom>
              <a:solidFill>
                <a:srgbClr val="986F43"/>
              </a:solidFill>
            </p:spPr>
          </p:sp>
        </p:grpSp>
        <p:sp>
          <p:nvSpPr>
            <p:cNvPr id="31" name="TextBox 31"/>
            <p:cNvSpPr txBox="1"/>
            <p:nvPr/>
          </p:nvSpPr>
          <p:spPr>
            <a:xfrm>
              <a:off x="935121" y="3584313"/>
              <a:ext cx="999371"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CPSI</a:t>
              </a:r>
            </a:p>
          </p:txBody>
        </p:sp>
        <p:grpSp>
          <p:nvGrpSpPr>
            <p:cNvPr id="32" name="Group 32"/>
            <p:cNvGrpSpPr/>
            <p:nvPr/>
          </p:nvGrpSpPr>
          <p:grpSpPr>
            <a:xfrm>
              <a:off x="871129" y="5205253"/>
              <a:ext cx="2059261" cy="1977873"/>
              <a:chOff x="9756" y="-33716"/>
              <a:chExt cx="406457" cy="390392"/>
            </a:xfrm>
          </p:grpSpPr>
          <p:sp>
            <p:nvSpPr>
              <p:cNvPr id="33" name="Freeform 33"/>
              <p:cNvSpPr/>
              <p:nvPr/>
            </p:nvSpPr>
            <p:spPr>
              <a:xfrm>
                <a:off x="9756" y="-33716"/>
                <a:ext cx="406457" cy="390392"/>
              </a:xfrm>
              <a:custGeom>
                <a:avLst/>
                <a:gdLst/>
                <a:ahLst/>
                <a:cxnLst/>
                <a:rect l="l" t="t" r="r" b="b"/>
                <a:pathLst>
                  <a:path w="406457" h="382838">
                    <a:moveTo>
                      <a:pt x="0" y="0"/>
                    </a:moveTo>
                    <a:lnTo>
                      <a:pt x="406457" y="0"/>
                    </a:lnTo>
                    <a:lnTo>
                      <a:pt x="406457" y="382838"/>
                    </a:lnTo>
                    <a:lnTo>
                      <a:pt x="0" y="382838"/>
                    </a:lnTo>
                    <a:close/>
                  </a:path>
                </a:pathLst>
              </a:custGeom>
              <a:solidFill>
                <a:srgbClr val="986F43"/>
              </a:solidFill>
            </p:spPr>
          </p:sp>
        </p:grpSp>
        <p:grpSp>
          <p:nvGrpSpPr>
            <p:cNvPr id="34" name="Group 34"/>
            <p:cNvGrpSpPr/>
            <p:nvPr/>
          </p:nvGrpSpPr>
          <p:grpSpPr>
            <a:xfrm>
              <a:off x="3028527" y="2083354"/>
              <a:ext cx="5368666" cy="682805"/>
              <a:chOff x="24207" y="-9681"/>
              <a:chExt cx="1059667" cy="134772"/>
            </a:xfrm>
          </p:grpSpPr>
          <p:sp>
            <p:nvSpPr>
              <p:cNvPr id="35" name="Freeform 35"/>
              <p:cNvSpPr/>
              <p:nvPr/>
            </p:nvSpPr>
            <p:spPr>
              <a:xfrm>
                <a:off x="24207" y="-9681"/>
                <a:ext cx="1059667" cy="134772"/>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grpSp>
          <p:nvGrpSpPr>
            <p:cNvPr id="36" name="Group 36"/>
            <p:cNvGrpSpPr/>
            <p:nvPr/>
          </p:nvGrpSpPr>
          <p:grpSpPr>
            <a:xfrm>
              <a:off x="3028527" y="2816365"/>
              <a:ext cx="5368666" cy="721304"/>
              <a:chOff x="24207" y="-21897"/>
              <a:chExt cx="1059667" cy="142371"/>
            </a:xfrm>
          </p:grpSpPr>
          <p:sp>
            <p:nvSpPr>
              <p:cNvPr id="37" name="Freeform 37"/>
              <p:cNvSpPr/>
              <p:nvPr/>
            </p:nvSpPr>
            <p:spPr>
              <a:xfrm>
                <a:off x="24207" y="-21897"/>
                <a:ext cx="1059667" cy="142371"/>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38" name="TextBox 38"/>
            <p:cNvSpPr txBox="1"/>
            <p:nvPr/>
          </p:nvSpPr>
          <p:spPr>
            <a:xfrm>
              <a:off x="3129307" y="2976166"/>
              <a:ext cx="4066755" cy="453628"/>
            </a:xfrm>
            <a:prstGeom prst="rect">
              <a:avLst/>
            </a:prstGeom>
          </p:spPr>
          <p:txBody>
            <a:bodyPr wrap="square"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Creativity and Innovation</a:t>
              </a:r>
            </a:p>
          </p:txBody>
        </p:sp>
        <p:grpSp>
          <p:nvGrpSpPr>
            <p:cNvPr id="39" name="Group 39"/>
            <p:cNvGrpSpPr/>
            <p:nvPr/>
          </p:nvGrpSpPr>
          <p:grpSpPr>
            <a:xfrm>
              <a:off x="3028527" y="3587873"/>
              <a:ext cx="5363645" cy="695618"/>
              <a:chOff x="24207" y="-32333"/>
              <a:chExt cx="1058676" cy="137301"/>
            </a:xfrm>
          </p:grpSpPr>
          <p:sp>
            <p:nvSpPr>
              <p:cNvPr id="40" name="Freeform 40"/>
              <p:cNvSpPr/>
              <p:nvPr/>
            </p:nvSpPr>
            <p:spPr>
              <a:xfrm>
                <a:off x="24207" y="-32333"/>
                <a:ext cx="1058676" cy="137301"/>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41" name="TextBox 41"/>
            <p:cNvSpPr txBox="1"/>
            <p:nvPr/>
          </p:nvSpPr>
          <p:spPr>
            <a:xfrm>
              <a:off x="3129307" y="3761490"/>
              <a:ext cx="2847555" cy="430887"/>
            </a:xfrm>
            <a:prstGeom prst="rect">
              <a:avLst/>
            </a:prstGeom>
          </p:spPr>
          <p:txBody>
            <a:bodyPr wrap="square" lIns="0" tIns="0" rIns="0" bIns="0" rtlCol="0" anchor="t">
              <a:spAutoFit/>
            </a:bodyPr>
            <a:lstStyle/>
            <a:p>
              <a:r>
                <a:rPr lang="en-US" sz="2100" dirty="0">
                  <a:solidFill>
                    <a:srgbClr val="FFFFFF"/>
                  </a:solidFill>
                  <a:latin typeface="Arial" panose="020B0604020202020204" pitchFamily="34" charset="0"/>
                  <a:cs typeface="Arial" panose="020B0604020202020204" pitchFamily="34" charset="0"/>
                </a:rPr>
                <a:t>Problem Solving</a:t>
              </a:r>
            </a:p>
          </p:txBody>
        </p:sp>
        <p:grpSp>
          <p:nvGrpSpPr>
            <p:cNvPr id="42" name="Group 42"/>
            <p:cNvGrpSpPr/>
            <p:nvPr/>
          </p:nvGrpSpPr>
          <p:grpSpPr>
            <a:xfrm>
              <a:off x="3028526" y="4333696"/>
              <a:ext cx="5363645" cy="823397"/>
              <a:chOff x="24207" y="-46841"/>
              <a:chExt cx="1058676" cy="162522"/>
            </a:xfrm>
          </p:grpSpPr>
          <p:sp>
            <p:nvSpPr>
              <p:cNvPr id="43" name="Freeform 43"/>
              <p:cNvSpPr/>
              <p:nvPr/>
            </p:nvSpPr>
            <p:spPr>
              <a:xfrm>
                <a:off x="24207" y="-46841"/>
                <a:ext cx="1058676" cy="162522"/>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44" name="TextBox 44"/>
            <p:cNvSpPr txBox="1"/>
            <p:nvPr/>
          </p:nvSpPr>
          <p:spPr>
            <a:xfrm>
              <a:off x="3138010" y="4536249"/>
              <a:ext cx="5241040" cy="495863"/>
            </a:xfrm>
            <a:prstGeom prst="rect">
              <a:avLst/>
            </a:prstGeom>
          </p:spPr>
          <p:txBody>
            <a:bodyPr wrap="square" lIns="0" tIns="0" rIns="0" bIns="0" rtlCol="0" anchor="t">
              <a:spAutoFit/>
            </a:bodyPr>
            <a:lstStyle/>
            <a:p>
              <a:pPr algn="just">
                <a:lnSpc>
                  <a:spcPts val="2940"/>
                </a:lnSpc>
              </a:pPr>
              <a:r>
                <a:rPr lang="en-US" sz="2100" dirty="0">
                  <a:solidFill>
                    <a:srgbClr val="FFFFFF"/>
                  </a:solidFill>
                  <a:latin typeface="Arial" panose="020B0604020202020204" pitchFamily="34" charset="0"/>
                  <a:cs typeface="Arial" panose="020B0604020202020204" pitchFamily="34" charset="0"/>
                </a:rPr>
                <a:t>Analytical &amp; Computational Skills</a:t>
              </a:r>
            </a:p>
          </p:txBody>
        </p:sp>
        <p:grpSp>
          <p:nvGrpSpPr>
            <p:cNvPr id="45" name="Group 45"/>
            <p:cNvGrpSpPr/>
            <p:nvPr/>
          </p:nvGrpSpPr>
          <p:grpSpPr>
            <a:xfrm>
              <a:off x="8492859" y="2816364"/>
              <a:ext cx="7935046" cy="2340729"/>
              <a:chOff x="15010" y="-22895"/>
              <a:chExt cx="1566219" cy="462013"/>
            </a:xfrm>
          </p:grpSpPr>
          <p:sp>
            <p:nvSpPr>
              <p:cNvPr id="46" name="Freeform 46"/>
              <p:cNvSpPr/>
              <p:nvPr/>
            </p:nvSpPr>
            <p:spPr>
              <a:xfrm>
                <a:off x="15010" y="-22895"/>
                <a:ext cx="1566219" cy="462013"/>
              </a:xfrm>
              <a:custGeom>
                <a:avLst/>
                <a:gdLst/>
                <a:ahLst/>
                <a:cxnLst/>
                <a:rect l="l" t="t" r="r" b="b"/>
                <a:pathLst>
                  <a:path w="1581717" h="475837">
                    <a:moveTo>
                      <a:pt x="0" y="0"/>
                    </a:moveTo>
                    <a:lnTo>
                      <a:pt x="1581717" y="0"/>
                    </a:lnTo>
                    <a:lnTo>
                      <a:pt x="1581717" y="475837"/>
                    </a:lnTo>
                    <a:lnTo>
                      <a:pt x="0" y="475837"/>
                    </a:lnTo>
                    <a:close/>
                  </a:path>
                </a:pathLst>
              </a:custGeom>
              <a:solidFill>
                <a:srgbClr val="595959"/>
              </a:solidFill>
            </p:spPr>
          </p:sp>
        </p:grpSp>
        <p:grpSp>
          <p:nvGrpSpPr>
            <p:cNvPr id="47" name="Group 47"/>
            <p:cNvGrpSpPr/>
            <p:nvPr/>
          </p:nvGrpSpPr>
          <p:grpSpPr>
            <a:xfrm>
              <a:off x="3028527" y="5207300"/>
              <a:ext cx="5363645" cy="975432"/>
              <a:chOff x="24207" y="-33312"/>
              <a:chExt cx="1058676" cy="192531"/>
            </a:xfrm>
          </p:grpSpPr>
          <p:sp>
            <p:nvSpPr>
              <p:cNvPr id="48" name="Freeform 48"/>
              <p:cNvSpPr/>
              <p:nvPr/>
            </p:nvSpPr>
            <p:spPr>
              <a:xfrm>
                <a:off x="24207" y="-33312"/>
                <a:ext cx="1058676" cy="192531"/>
              </a:xfrm>
              <a:custGeom>
                <a:avLst/>
                <a:gdLst/>
                <a:ahLst/>
                <a:cxnLst/>
                <a:rect l="l" t="t" r="r" b="b"/>
                <a:pathLst>
                  <a:path w="1080293" h="182315">
                    <a:moveTo>
                      <a:pt x="0" y="0"/>
                    </a:moveTo>
                    <a:lnTo>
                      <a:pt x="1080293" y="0"/>
                    </a:lnTo>
                    <a:lnTo>
                      <a:pt x="1080293" y="182315"/>
                    </a:lnTo>
                    <a:lnTo>
                      <a:pt x="0" y="182315"/>
                    </a:lnTo>
                    <a:close/>
                  </a:path>
                </a:pathLst>
              </a:custGeom>
              <a:solidFill>
                <a:srgbClr val="595959"/>
              </a:solidFill>
            </p:spPr>
          </p:sp>
        </p:grpSp>
        <p:grpSp>
          <p:nvGrpSpPr>
            <p:cNvPr id="49" name="Group 49"/>
            <p:cNvGrpSpPr/>
            <p:nvPr/>
          </p:nvGrpSpPr>
          <p:grpSpPr>
            <a:xfrm>
              <a:off x="3028527" y="6232938"/>
              <a:ext cx="5363645" cy="953705"/>
              <a:chOff x="24207" y="-22677"/>
              <a:chExt cx="1058676" cy="188242"/>
            </a:xfrm>
          </p:grpSpPr>
          <p:sp>
            <p:nvSpPr>
              <p:cNvPr id="50" name="Freeform 50"/>
              <p:cNvSpPr/>
              <p:nvPr/>
            </p:nvSpPr>
            <p:spPr>
              <a:xfrm>
                <a:off x="24207" y="-22677"/>
                <a:ext cx="1058676" cy="188242"/>
              </a:xfrm>
              <a:custGeom>
                <a:avLst/>
                <a:gdLst/>
                <a:ahLst/>
                <a:cxnLst/>
                <a:rect l="l" t="t" r="r" b="b"/>
                <a:pathLst>
                  <a:path w="1080293" h="191033">
                    <a:moveTo>
                      <a:pt x="0" y="0"/>
                    </a:moveTo>
                    <a:lnTo>
                      <a:pt x="1080293" y="0"/>
                    </a:lnTo>
                    <a:lnTo>
                      <a:pt x="1080293" y="191033"/>
                    </a:lnTo>
                    <a:lnTo>
                      <a:pt x="0" y="191033"/>
                    </a:lnTo>
                    <a:close/>
                  </a:path>
                </a:pathLst>
              </a:custGeom>
              <a:solidFill>
                <a:srgbClr val="595959"/>
              </a:solidFill>
            </p:spPr>
          </p:sp>
        </p:grpSp>
        <p:grpSp>
          <p:nvGrpSpPr>
            <p:cNvPr id="51" name="Group 51"/>
            <p:cNvGrpSpPr/>
            <p:nvPr/>
          </p:nvGrpSpPr>
          <p:grpSpPr>
            <a:xfrm>
              <a:off x="8490391" y="5208359"/>
              <a:ext cx="7939986" cy="1988588"/>
              <a:chOff x="14523" y="-33103"/>
              <a:chExt cx="1567194" cy="392507"/>
            </a:xfrm>
          </p:grpSpPr>
          <p:sp>
            <p:nvSpPr>
              <p:cNvPr id="52" name="Freeform 52"/>
              <p:cNvSpPr/>
              <p:nvPr/>
            </p:nvSpPr>
            <p:spPr>
              <a:xfrm>
                <a:off x="14523" y="-33103"/>
                <a:ext cx="1567194" cy="392507"/>
              </a:xfrm>
              <a:custGeom>
                <a:avLst/>
                <a:gdLst/>
                <a:ahLst/>
                <a:cxnLst/>
                <a:rect l="l" t="t" r="r" b="b"/>
                <a:pathLst>
                  <a:path w="1581717" h="382838">
                    <a:moveTo>
                      <a:pt x="0" y="0"/>
                    </a:moveTo>
                    <a:lnTo>
                      <a:pt x="1581717" y="0"/>
                    </a:lnTo>
                    <a:lnTo>
                      <a:pt x="1581717" y="382838"/>
                    </a:lnTo>
                    <a:lnTo>
                      <a:pt x="0" y="382838"/>
                    </a:lnTo>
                    <a:close/>
                  </a:path>
                </a:pathLst>
              </a:custGeom>
              <a:solidFill>
                <a:srgbClr val="595959"/>
              </a:solidFill>
            </p:spPr>
          </p:sp>
        </p:grpSp>
        <p:sp>
          <p:nvSpPr>
            <p:cNvPr id="53" name="TextBox 53"/>
            <p:cNvSpPr txBox="1"/>
            <p:nvPr/>
          </p:nvSpPr>
          <p:spPr>
            <a:xfrm>
              <a:off x="-781" y="1799953"/>
              <a:ext cx="723111" cy="495863"/>
            </a:xfrm>
            <a:prstGeom prst="rect">
              <a:avLst/>
            </a:prstGeom>
          </p:spPr>
          <p:txBody>
            <a:bodyPr lIns="0" tIns="0" rIns="0" bIns="0" rtlCol="0" anchor="t">
              <a:spAutoFit/>
            </a:bodyPr>
            <a:lstStyle/>
            <a:p>
              <a:pPr algn="ctr">
                <a:lnSpc>
                  <a:spcPts val="2940"/>
                </a:lnSpc>
              </a:pPr>
              <a:r>
                <a:rPr lang="en-US" sz="2100" dirty="0">
                  <a:solidFill>
                    <a:srgbClr val="FFFFFF"/>
                  </a:solidFill>
                  <a:latin typeface="Arial" panose="020B0604020202020204" pitchFamily="34" charset="0"/>
                  <a:cs typeface="Arial" panose="020B0604020202020204" pitchFamily="34" charset="0"/>
                </a:rPr>
                <a:t>1</a:t>
              </a:r>
            </a:p>
          </p:txBody>
        </p:sp>
        <p:sp>
          <p:nvSpPr>
            <p:cNvPr id="54" name="TextBox 54"/>
            <p:cNvSpPr txBox="1"/>
            <p:nvPr/>
          </p:nvSpPr>
          <p:spPr>
            <a:xfrm>
              <a:off x="45622" y="3583986"/>
              <a:ext cx="636744" cy="495863"/>
            </a:xfrm>
            <a:prstGeom prst="rect">
              <a:avLst/>
            </a:prstGeom>
          </p:spPr>
          <p:txBody>
            <a:bodyPr lIns="0" tIns="0" rIns="0" bIns="0" rtlCol="0" anchor="t">
              <a:spAutoFit/>
            </a:bodyPr>
            <a:lstStyle/>
            <a:p>
              <a:pPr algn="ctr">
                <a:lnSpc>
                  <a:spcPts val="2940"/>
                </a:lnSpc>
              </a:pPr>
              <a:r>
                <a:rPr lang="en-US" sz="2100" dirty="0">
                  <a:solidFill>
                    <a:srgbClr val="FFFDFD"/>
                  </a:solidFill>
                  <a:latin typeface="Arial" panose="020B0604020202020204" pitchFamily="34" charset="0"/>
                  <a:cs typeface="Arial" panose="020B0604020202020204" pitchFamily="34" charset="0"/>
                </a:rPr>
                <a:t>2</a:t>
              </a:r>
            </a:p>
          </p:txBody>
        </p:sp>
        <p:sp>
          <p:nvSpPr>
            <p:cNvPr id="55" name="TextBox 55"/>
            <p:cNvSpPr txBox="1"/>
            <p:nvPr/>
          </p:nvSpPr>
          <p:spPr>
            <a:xfrm>
              <a:off x="918529" y="1806103"/>
              <a:ext cx="1448277" cy="495863"/>
            </a:xfrm>
            <a:prstGeom prst="rect">
              <a:avLst/>
            </a:prstGeom>
          </p:spPr>
          <p:txBody>
            <a:bodyPr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COMMU</a:t>
              </a:r>
            </a:p>
          </p:txBody>
        </p:sp>
        <p:sp>
          <p:nvSpPr>
            <p:cNvPr id="56" name="TextBox 56"/>
            <p:cNvSpPr txBox="1"/>
            <p:nvPr/>
          </p:nvSpPr>
          <p:spPr>
            <a:xfrm>
              <a:off x="8979150" y="1649391"/>
              <a:ext cx="7394988" cy="861432"/>
            </a:xfrm>
            <a:prstGeom prst="rect">
              <a:avLst/>
            </a:prstGeom>
          </p:spPr>
          <p:txBody>
            <a:bodyPr lIns="0" tIns="0" rIns="0" bIns="0" rtlCol="0" anchor="t">
              <a:spAutoFit/>
            </a:bodyPr>
            <a:lstStyle/>
            <a:p>
              <a:r>
                <a:rPr lang="en-US" sz="2099" dirty="0">
                  <a:solidFill>
                    <a:srgbClr val="FFFFFF"/>
                  </a:solidFill>
                  <a:latin typeface="Arial" panose="020B0604020202020204" pitchFamily="34" charset="0"/>
                  <a:cs typeface="Arial" panose="020B0604020202020204" pitchFamily="34" charset="0"/>
                </a:rPr>
                <a:t>Ability to communicate effectively in speaking and in writing</a:t>
              </a:r>
            </a:p>
          </p:txBody>
        </p:sp>
        <p:sp>
          <p:nvSpPr>
            <p:cNvPr id="57" name="TextBox 57"/>
            <p:cNvSpPr txBox="1"/>
            <p:nvPr/>
          </p:nvSpPr>
          <p:spPr>
            <a:xfrm>
              <a:off x="5621067" y="372287"/>
              <a:ext cx="6441618" cy="495863"/>
            </a:xfrm>
            <a:prstGeom prst="rect">
              <a:avLst/>
            </a:prstGeom>
          </p:spPr>
          <p:txBody>
            <a:bodyPr lIns="0" tIns="0" rIns="0" bIns="0" rtlCol="0" anchor="t">
              <a:spAutoFit/>
            </a:bodyPr>
            <a:lstStyle/>
            <a:p>
              <a:pPr algn="ctr">
                <a:lnSpc>
                  <a:spcPts val="2940"/>
                </a:lnSpc>
              </a:pPr>
              <a:r>
                <a:rPr lang="en-US" sz="2100" dirty="0">
                  <a:solidFill>
                    <a:srgbClr val="000000"/>
                  </a:solidFill>
                  <a:latin typeface="Arial" panose="020B0604020202020204" pitchFamily="34" charset="0"/>
                  <a:cs typeface="Arial" panose="020B0604020202020204" pitchFamily="34" charset="0"/>
                </a:rPr>
                <a:t>Learning Objectives</a:t>
              </a:r>
            </a:p>
          </p:txBody>
        </p:sp>
        <p:sp>
          <p:nvSpPr>
            <p:cNvPr id="58" name="TextBox 58"/>
            <p:cNvSpPr txBox="1"/>
            <p:nvPr/>
          </p:nvSpPr>
          <p:spPr>
            <a:xfrm>
              <a:off x="85586" y="5954720"/>
              <a:ext cx="636744" cy="495863"/>
            </a:xfrm>
            <a:prstGeom prst="rect">
              <a:avLst/>
            </a:prstGeom>
          </p:spPr>
          <p:txBody>
            <a:bodyPr lIns="0" tIns="0" rIns="0" bIns="0" rtlCol="0" anchor="t">
              <a:spAutoFit/>
            </a:bodyPr>
            <a:lstStyle/>
            <a:p>
              <a:pPr algn="ctr">
                <a:lnSpc>
                  <a:spcPts val="2940"/>
                </a:lnSpc>
              </a:pPr>
              <a:r>
                <a:rPr lang="en-US" sz="2100" dirty="0">
                  <a:solidFill>
                    <a:srgbClr val="FFFDFD"/>
                  </a:solidFill>
                  <a:latin typeface="Arial" panose="020B0604020202020204" pitchFamily="34" charset="0"/>
                  <a:cs typeface="Arial" panose="020B0604020202020204" pitchFamily="34" charset="0"/>
                </a:rPr>
                <a:t>3</a:t>
              </a:r>
            </a:p>
          </p:txBody>
        </p:sp>
        <p:sp>
          <p:nvSpPr>
            <p:cNvPr id="59" name="TextBox 59"/>
            <p:cNvSpPr txBox="1"/>
            <p:nvPr/>
          </p:nvSpPr>
          <p:spPr>
            <a:xfrm>
              <a:off x="935121" y="5946258"/>
              <a:ext cx="1930400" cy="495863"/>
            </a:xfrm>
            <a:prstGeom prst="rect">
              <a:avLst/>
            </a:prstGeom>
          </p:spPr>
          <p:txBody>
            <a:bodyPr wrap="square" lIns="0" tIns="0" rIns="0" bIns="0" rtlCol="0" anchor="t">
              <a:spAutoFit/>
            </a:bodyPr>
            <a:lstStyle/>
            <a:p>
              <a:pPr>
                <a:lnSpc>
                  <a:spcPts val="2940"/>
                </a:lnSpc>
              </a:pPr>
              <a:r>
                <a:rPr lang="en-US" dirty="0">
                  <a:solidFill>
                    <a:srgbClr val="FFFFFF"/>
                  </a:solidFill>
                  <a:latin typeface="Arial" panose="020B0604020202020204" pitchFamily="34" charset="0"/>
                  <a:cs typeface="Arial" panose="020B0604020202020204" pitchFamily="34" charset="0"/>
                </a:rPr>
                <a:t>LEAD/ETHIC</a:t>
              </a:r>
              <a:endParaRPr lang="en-US" sz="2000" dirty="0">
                <a:solidFill>
                  <a:srgbClr val="FFFFFF"/>
                </a:solidFill>
                <a:latin typeface="Arial" panose="020B0604020202020204" pitchFamily="34" charset="0"/>
                <a:cs typeface="Arial" panose="020B0604020202020204" pitchFamily="34" charset="0"/>
              </a:endParaRPr>
            </a:p>
          </p:txBody>
        </p:sp>
        <p:sp>
          <p:nvSpPr>
            <p:cNvPr id="60" name="TextBox 60"/>
            <p:cNvSpPr txBox="1"/>
            <p:nvPr/>
          </p:nvSpPr>
          <p:spPr>
            <a:xfrm>
              <a:off x="3129307" y="1454967"/>
              <a:ext cx="4877875" cy="453628"/>
            </a:xfrm>
            <a:prstGeom prst="rect">
              <a:avLst/>
            </a:prstGeom>
          </p:spPr>
          <p:txBody>
            <a:bodyPr wrap="square"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Oral Communication/Speaking</a:t>
              </a:r>
            </a:p>
          </p:txBody>
        </p:sp>
        <p:pic>
          <p:nvPicPr>
            <p:cNvPr id="61" name="Picture 61"/>
            <p:cNvPicPr>
              <a:picLocks noChangeAspect="1"/>
            </p:cNvPicPr>
            <p:nvPr/>
          </p:nvPicPr>
          <p:blipFill>
            <a:blip r:embed="rId4"/>
            <a:srcRect/>
            <a:stretch>
              <a:fillRect/>
            </a:stretch>
          </p:blipFill>
          <p:spPr>
            <a:xfrm>
              <a:off x="8532427" y="1663716"/>
              <a:ext cx="337568" cy="337568"/>
            </a:xfrm>
            <a:prstGeom prst="rect">
              <a:avLst/>
            </a:prstGeom>
          </p:spPr>
        </p:pic>
        <p:sp>
          <p:nvSpPr>
            <p:cNvPr id="62" name="TextBox 62"/>
            <p:cNvSpPr txBox="1"/>
            <p:nvPr/>
          </p:nvSpPr>
          <p:spPr>
            <a:xfrm>
              <a:off x="3130490" y="2225845"/>
              <a:ext cx="4981155" cy="453628"/>
            </a:xfrm>
            <a:prstGeom prst="rect">
              <a:avLst/>
            </a:prstGeom>
          </p:spPr>
          <p:txBody>
            <a:bodyPr wrap="square"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Written Communication/Writing</a:t>
              </a:r>
            </a:p>
          </p:txBody>
        </p:sp>
        <p:sp>
          <p:nvSpPr>
            <p:cNvPr id="63" name="TextBox 63"/>
            <p:cNvSpPr txBox="1"/>
            <p:nvPr/>
          </p:nvSpPr>
          <p:spPr>
            <a:xfrm>
              <a:off x="8970683" y="3612482"/>
              <a:ext cx="7394988" cy="861432"/>
            </a:xfrm>
            <a:prstGeom prst="rect">
              <a:avLst/>
            </a:prstGeom>
          </p:spPr>
          <p:txBody>
            <a:bodyPr lIns="0" tIns="0" rIns="0" bIns="0" rtlCol="0" anchor="t">
              <a:spAutoFit/>
            </a:bodyPr>
            <a:lstStyle/>
            <a:p>
              <a:r>
                <a:rPr lang="en-US" sz="2099" dirty="0">
                  <a:solidFill>
                    <a:srgbClr val="FFFFFF"/>
                  </a:solidFill>
                  <a:latin typeface="Arial" panose="020B0604020202020204" pitchFamily="34" charset="0"/>
                  <a:cs typeface="Arial" panose="020B0604020202020204" pitchFamily="34" charset="0"/>
                </a:rPr>
                <a:t>Ability to solve strategic problems with creative and innovative approaches</a:t>
              </a:r>
            </a:p>
          </p:txBody>
        </p:sp>
        <p:sp>
          <p:nvSpPr>
            <p:cNvPr id="64" name="TextBox 64"/>
            <p:cNvSpPr txBox="1"/>
            <p:nvPr/>
          </p:nvSpPr>
          <p:spPr>
            <a:xfrm>
              <a:off x="3129307" y="5373382"/>
              <a:ext cx="1933155" cy="495863"/>
            </a:xfrm>
            <a:prstGeom prst="rect">
              <a:avLst/>
            </a:prstGeom>
          </p:spPr>
          <p:txBody>
            <a:bodyPr wrap="square" lIns="0" tIns="0" rIns="0" bIns="0" rtlCol="0" anchor="t">
              <a:spAutoFit/>
            </a:bodyPr>
            <a:lstStyle/>
            <a:p>
              <a:pPr algn="just">
                <a:lnSpc>
                  <a:spcPts val="2940"/>
                </a:lnSpc>
              </a:pPr>
              <a:r>
                <a:rPr lang="en-US" sz="2100" dirty="0">
                  <a:solidFill>
                    <a:srgbClr val="FFFFFF"/>
                  </a:solidFill>
                  <a:latin typeface="Arial" panose="020B0604020202020204" pitchFamily="34" charset="0"/>
                  <a:cs typeface="Arial" panose="020B0604020202020204" pitchFamily="34" charset="0"/>
                </a:rPr>
                <a:t>Leadership</a:t>
              </a:r>
            </a:p>
          </p:txBody>
        </p:sp>
        <p:sp>
          <p:nvSpPr>
            <p:cNvPr id="65" name="TextBox 65"/>
            <p:cNvSpPr txBox="1"/>
            <p:nvPr/>
          </p:nvSpPr>
          <p:spPr>
            <a:xfrm>
              <a:off x="3129307" y="6466072"/>
              <a:ext cx="4777955" cy="495863"/>
            </a:xfrm>
            <a:prstGeom prst="rect">
              <a:avLst/>
            </a:prstGeom>
          </p:spPr>
          <p:txBody>
            <a:bodyPr wrap="square" lIns="0" tIns="0" rIns="0" bIns="0" rtlCol="0" anchor="t">
              <a:spAutoFit/>
            </a:bodyPr>
            <a:lstStyle/>
            <a:p>
              <a:pPr algn="just">
                <a:lnSpc>
                  <a:spcPts val="2940"/>
                </a:lnSpc>
              </a:pPr>
              <a:r>
                <a:rPr lang="en-US" sz="2100" dirty="0">
                  <a:solidFill>
                    <a:srgbClr val="FFFFFF"/>
                  </a:solidFill>
                  <a:latin typeface="Arial" panose="020B0604020202020204" pitchFamily="34" charset="0"/>
                  <a:cs typeface="Arial" panose="020B0604020202020204" pitchFamily="34" charset="0"/>
                </a:rPr>
                <a:t>Ethical &amp; Social Responsibility</a:t>
              </a:r>
            </a:p>
          </p:txBody>
        </p:sp>
        <p:sp>
          <p:nvSpPr>
            <p:cNvPr id="66" name="TextBox 66"/>
            <p:cNvSpPr txBox="1"/>
            <p:nvPr/>
          </p:nvSpPr>
          <p:spPr>
            <a:xfrm>
              <a:off x="8898114" y="5264868"/>
              <a:ext cx="7476024" cy="861775"/>
            </a:xfrm>
            <a:prstGeom prst="rect">
              <a:avLst/>
            </a:prstGeom>
          </p:spPr>
          <p:txBody>
            <a:bodyPr lIns="0" tIns="0" rIns="0" bIns="0" rtlCol="0" anchor="t">
              <a:spAutoFit/>
            </a:bodyPr>
            <a:lstStyle/>
            <a:p>
              <a:r>
                <a:rPr lang="en-US" sz="2100" dirty="0">
                  <a:solidFill>
                    <a:srgbClr val="FFFFFF"/>
                  </a:solidFill>
                  <a:latin typeface="Arial" panose="020B0604020202020204" pitchFamily="34" charset="0"/>
                  <a:cs typeface="Arial" panose="020B0604020202020204" pitchFamily="34" charset="0"/>
                </a:rPr>
                <a:t>Ability to develop leadership skills required of a person in a leading position</a:t>
              </a:r>
            </a:p>
          </p:txBody>
        </p:sp>
        <p:sp>
          <p:nvSpPr>
            <p:cNvPr id="67" name="TextBox 67"/>
            <p:cNvSpPr txBox="1"/>
            <p:nvPr/>
          </p:nvSpPr>
          <p:spPr>
            <a:xfrm>
              <a:off x="0" y="372287"/>
              <a:ext cx="2888810" cy="495863"/>
            </a:xfrm>
            <a:prstGeom prst="rect">
              <a:avLst/>
            </a:prstGeom>
          </p:spPr>
          <p:txBody>
            <a:bodyPr lIns="0" tIns="0" rIns="0" bIns="0" rtlCol="0" anchor="t">
              <a:spAutoFit/>
            </a:bodyPr>
            <a:lstStyle/>
            <a:p>
              <a:pPr algn="ctr">
                <a:lnSpc>
                  <a:spcPts val="2940"/>
                </a:lnSpc>
              </a:pPr>
              <a:r>
                <a:rPr lang="en-US" sz="2100">
                  <a:solidFill>
                    <a:srgbClr val="000000"/>
                  </a:solidFill>
                  <a:latin typeface="Arial" panose="020B0604020202020204" pitchFamily="34" charset="0"/>
                  <a:cs typeface="Arial" panose="020B0604020202020204" pitchFamily="34" charset="0"/>
                </a:rPr>
                <a:t>Learning Goals</a:t>
              </a:r>
            </a:p>
          </p:txBody>
        </p:sp>
        <p:sp>
          <p:nvSpPr>
            <p:cNvPr id="68" name="TextBox 68"/>
            <p:cNvSpPr txBox="1"/>
            <p:nvPr/>
          </p:nvSpPr>
          <p:spPr>
            <a:xfrm>
              <a:off x="8889647" y="6180685"/>
              <a:ext cx="7476024" cy="861775"/>
            </a:xfrm>
            <a:prstGeom prst="rect">
              <a:avLst/>
            </a:prstGeom>
          </p:spPr>
          <p:txBody>
            <a:bodyPr lIns="0" tIns="0" rIns="0" bIns="0" rtlCol="0" anchor="t">
              <a:spAutoFit/>
            </a:bodyPr>
            <a:lstStyle/>
            <a:p>
              <a:r>
                <a:rPr lang="en-US" sz="2100" dirty="0">
                  <a:solidFill>
                    <a:srgbClr val="FFFFFF"/>
                  </a:solidFill>
                  <a:latin typeface="Arial" panose="020B0604020202020204" pitchFamily="34" charset="0"/>
                  <a:cs typeface="Arial" panose="020B0604020202020204" pitchFamily="34" charset="0"/>
                </a:rPr>
                <a:t>Ability to demonstrate ethical awareness in learning and in social networking</a:t>
              </a:r>
            </a:p>
          </p:txBody>
        </p:sp>
        <p:pic>
          <p:nvPicPr>
            <p:cNvPr id="69" name="Picture 69"/>
            <p:cNvPicPr>
              <a:picLocks noChangeAspect="1"/>
            </p:cNvPicPr>
            <p:nvPr/>
          </p:nvPicPr>
          <p:blipFill>
            <a:blip r:embed="rId4"/>
            <a:srcRect/>
            <a:stretch>
              <a:fillRect/>
            </a:stretch>
          </p:blipFill>
          <p:spPr>
            <a:xfrm>
              <a:off x="8532427" y="3663461"/>
              <a:ext cx="337568" cy="337568"/>
            </a:xfrm>
            <a:prstGeom prst="rect">
              <a:avLst/>
            </a:prstGeom>
          </p:spPr>
        </p:pic>
        <p:pic>
          <p:nvPicPr>
            <p:cNvPr id="70" name="Picture 70"/>
            <p:cNvPicPr>
              <a:picLocks noChangeAspect="1"/>
            </p:cNvPicPr>
            <p:nvPr/>
          </p:nvPicPr>
          <p:blipFill>
            <a:blip r:embed="rId4"/>
            <a:srcRect/>
            <a:stretch>
              <a:fillRect/>
            </a:stretch>
          </p:blipFill>
          <p:spPr>
            <a:xfrm>
              <a:off x="8495331" y="5283745"/>
              <a:ext cx="337568" cy="337568"/>
            </a:xfrm>
            <a:prstGeom prst="rect">
              <a:avLst/>
            </a:prstGeom>
          </p:spPr>
        </p:pic>
        <p:pic>
          <p:nvPicPr>
            <p:cNvPr id="71" name="Picture 71"/>
            <p:cNvPicPr>
              <a:picLocks noChangeAspect="1"/>
            </p:cNvPicPr>
            <p:nvPr/>
          </p:nvPicPr>
          <p:blipFill>
            <a:blip r:embed="rId4"/>
            <a:srcRect/>
            <a:stretch>
              <a:fillRect/>
            </a:stretch>
          </p:blipFill>
          <p:spPr>
            <a:xfrm>
              <a:off x="8504309" y="6212185"/>
              <a:ext cx="337568" cy="337568"/>
            </a:xfrm>
            <a:prstGeom prst="rect">
              <a:avLst/>
            </a:prstGeom>
          </p:spPr>
        </p:pic>
        <p:sp>
          <p:nvSpPr>
            <p:cNvPr id="72" name="TextBox 72"/>
            <p:cNvSpPr txBox="1"/>
            <p:nvPr/>
          </p:nvSpPr>
          <p:spPr>
            <a:xfrm>
              <a:off x="1073948" y="7456880"/>
              <a:ext cx="1196971"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GLOB</a:t>
              </a:r>
            </a:p>
          </p:txBody>
        </p:sp>
        <p:grpSp>
          <p:nvGrpSpPr>
            <p:cNvPr id="73" name="Group 73"/>
            <p:cNvGrpSpPr/>
            <p:nvPr/>
          </p:nvGrpSpPr>
          <p:grpSpPr>
            <a:xfrm>
              <a:off x="3009741" y="7236849"/>
              <a:ext cx="5368661" cy="917576"/>
              <a:chOff x="20499" y="-20390"/>
              <a:chExt cx="1059666" cy="181111"/>
            </a:xfrm>
          </p:grpSpPr>
          <p:sp>
            <p:nvSpPr>
              <p:cNvPr id="74" name="Freeform 74"/>
              <p:cNvSpPr/>
              <p:nvPr/>
            </p:nvSpPr>
            <p:spPr>
              <a:xfrm>
                <a:off x="20499" y="-20390"/>
                <a:ext cx="1059666" cy="181111"/>
              </a:xfrm>
              <a:custGeom>
                <a:avLst/>
                <a:gdLst/>
                <a:ahLst/>
                <a:cxnLst/>
                <a:rect l="l" t="t" r="r" b="b"/>
                <a:pathLst>
                  <a:path w="1080293" h="180459">
                    <a:moveTo>
                      <a:pt x="0" y="0"/>
                    </a:moveTo>
                    <a:lnTo>
                      <a:pt x="1080293" y="0"/>
                    </a:lnTo>
                    <a:lnTo>
                      <a:pt x="1080293" y="180459"/>
                    </a:lnTo>
                    <a:lnTo>
                      <a:pt x="0" y="180459"/>
                    </a:lnTo>
                    <a:close/>
                  </a:path>
                </a:pathLst>
              </a:custGeom>
              <a:solidFill>
                <a:srgbClr val="595959"/>
              </a:solidFill>
            </p:spPr>
          </p:sp>
        </p:grpSp>
        <p:grpSp>
          <p:nvGrpSpPr>
            <p:cNvPr id="75" name="Group 75"/>
            <p:cNvGrpSpPr/>
            <p:nvPr/>
          </p:nvGrpSpPr>
          <p:grpSpPr>
            <a:xfrm>
              <a:off x="8490391" y="7236849"/>
              <a:ext cx="7939986" cy="917577"/>
              <a:chOff x="14523" y="-20390"/>
              <a:chExt cx="1567194" cy="181111"/>
            </a:xfrm>
          </p:grpSpPr>
          <p:sp>
            <p:nvSpPr>
              <p:cNvPr id="76" name="Freeform 76"/>
              <p:cNvSpPr/>
              <p:nvPr/>
            </p:nvSpPr>
            <p:spPr>
              <a:xfrm>
                <a:off x="14523" y="-20390"/>
                <a:ext cx="1567194" cy="181111"/>
              </a:xfrm>
              <a:custGeom>
                <a:avLst/>
                <a:gdLst/>
                <a:ahLst/>
                <a:cxnLst/>
                <a:rect l="l" t="t" r="r" b="b"/>
                <a:pathLst>
                  <a:path w="1581717" h="180459">
                    <a:moveTo>
                      <a:pt x="0" y="0"/>
                    </a:moveTo>
                    <a:lnTo>
                      <a:pt x="1581717" y="0"/>
                    </a:lnTo>
                    <a:lnTo>
                      <a:pt x="1581717" y="180459"/>
                    </a:lnTo>
                    <a:lnTo>
                      <a:pt x="0" y="180459"/>
                    </a:lnTo>
                    <a:close/>
                  </a:path>
                </a:pathLst>
              </a:custGeom>
              <a:solidFill>
                <a:srgbClr val="595959"/>
              </a:solidFill>
            </p:spPr>
          </p:sp>
        </p:grpSp>
        <p:sp>
          <p:nvSpPr>
            <p:cNvPr id="77" name="TextBox 77"/>
            <p:cNvSpPr txBox="1"/>
            <p:nvPr/>
          </p:nvSpPr>
          <p:spPr>
            <a:xfrm>
              <a:off x="3125038" y="7469742"/>
              <a:ext cx="3050755" cy="495863"/>
            </a:xfrm>
            <a:prstGeom prst="rect">
              <a:avLst/>
            </a:prstGeom>
          </p:spPr>
          <p:txBody>
            <a:bodyPr wrap="square" lIns="0" tIns="0" rIns="0" bIns="0" rtlCol="0" anchor="t">
              <a:spAutoFit/>
            </a:bodyPr>
            <a:lstStyle/>
            <a:p>
              <a:pPr algn="just">
                <a:lnSpc>
                  <a:spcPts val="2940"/>
                </a:lnSpc>
              </a:pPr>
              <a:r>
                <a:rPr lang="en-US" sz="2100" dirty="0">
                  <a:solidFill>
                    <a:srgbClr val="FFFFFF"/>
                  </a:solidFill>
                  <a:latin typeface="Arial" panose="020B0604020202020204" pitchFamily="34" charset="0"/>
                  <a:cs typeface="Arial" panose="020B0604020202020204" pitchFamily="34" charset="0"/>
                </a:rPr>
                <a:t>Global Awareness</a:t>
              </a:r>
            </a:p>
          </p:txBody>
        </p:sp>
        <p:sp>
          <p:nvSpPr>
            <p:cNvPr id="78" name="TextBox 78"/>
            <p:cNvSpPr txBox="1"/>
            <p:nvPr/>
          </p:nvSpPr>
          <p:spPr>
            <a:xfrm>
              <a:off x="8875233" y="7262514"/>
              <a:ext cx="7238510" cy="861775"/>
            </a:xfrm>
            <a:prstGeom prst="rect">
              <a:avLst/>
            </a:prstGeom>
          </p:spPr>
          <p:txBody>
            <a:bodyPr lIns="0" tIns="0" rIns="0" bIns="0" rtlCol="0" anchor="t">
              <a:spAutoFit/>
            </a:bodyPr>
            <a:lstStyle/>
            <a:p>
              <a:r>
                <a:rPr lang="en-US" sz="2100" dirty="0">
                  <a:solidFill>
                    <a:srgbClr val="FFFFFF"/>
                  </a:solidFill>
                  <a:latin typeface="Arial" panose="020B0604020202020204" pitchFamily="34" charset="0"/>
                  <a:cs typeface="Arial" panose="020B0604020202020204" pitchFamily="34" charset="0"/>
                </a:rPr>
                <a:t>Ability to possess a global perspective and </a:t>
              </a:r>
              <a:r>
                <a:rPr lang="en-US" sz="2100" dirty="0" err="1">
                  <a:solidFill>
                    <a:srgbClr val="FFFFFF"/>
                  </a:solidFill>
                  <a:latin typeface="Arial" panose="020B0604020202020204" pitchFamily="34" charset="0"/>
                  <a:cs typeface="Arial" panose="020B0604020202020204" pitchFamily="34" charset="0"/>
                </a:rPr>
                <a:t>and</a:t>
              </a:r>
              <a:r>
                <a:rPr lang="en-US" sz="2100" dirty="0">
                  <a:solidFill>
                    <a:srgbClr val="FFFFFF"/>
                  </a:solidFill>
                  <a:latin typeface="Arial" panose="020B0604020202020204" pitchFamily="34" charset="0"/>
                  <a:cs typeface="Arial" panose="020B0604020202020204" pitchFamily="34" charset="0"/>
                </a:rPr>
                <a:t> awareness of the effects of globalization</a:t>
              </a:r>
            </a:p>
          </p:txBody>
        </p:sp>
        <p:pic>
          <p:nvPicPr>
            <p:cNvPr id="79" name="Picture 79"/>
            <p:cNvPicPr>
              <a:picLocks noChangeAspect="1"/>
            </p:cNvPicPr>
            <p:nvPr/>
          </p:nvPicPr>
          <p:blipFill>
            <a:blip r:embed="rId4"/>
            <a:srcRect/>
            <a:stretch>
              <a:fillRect/>
            </a:stretch>
          </p:blipFill>
          <p:spPr>
            <a:xfrm>
              <a:off x="8504309" y="7330609"/>
              <a:ext cx="337568" cy="337568"/>
            </a:xfrm>
            <a:prstGeom prst="rect">
              <a:avLst/>
            </a:prstGeom>
          </p:spPr>
        </p:pic>
        <p:grpSp>
          <p:nvGrpSpPr>
            <p:cNvPr id="80" name="Group 80"/>
            <p:cNvGrpSpPr/>
            <p:nvPr/>
          </p:nvGrpSpPr>
          <p:grpSpPr>
            <a:xfrm>
              <a:off x="864302" y="8231616"/>
              <a:ext cx="2066091" cy="3233846"/>
              <a:chOff x="9957" y="-8645"/>
              <a:chExt cx="407805" cy="638296"/>
            </a:xfrm>
          </p:grpSpPr>
          <p:sp>
            <p:nvSpPr>
              <p:cNvPr id="81" name="Freeform 81"/>
              <p:cNvSpPr/>
              <p:nvPr/>
            </p:nvSpPr>
            <p:spPr>
              <a:xfrm>
                <a:off x="9957" y="-8645"/>
                <a:ext cx="407805" cy="638296"/>
              </a:xfrm>
              <a:custGeom>
                <a:avLst/>
                <a:gdLst/>
                <a:ahLst/>
                <a:cxnLst/>
                <a:rect l="l" t="t" r="r" b="b"/>
                <a:pathLst>
                  <a:path w="406457" h="629651">
                    <a:moveTo>
                      <a:pt x="0" y="0"/>
                    </a:moveTo>
                    <a:lnTo>
                      <a:pt x="406457" y="0"/>
                    </a:lnTo>
                    <a:lnTo>
                      <a:pt x="406457" y="629651"/>
                    </a:lnTo>
                    <a:lnTo>
                      <a:pt x="0" y="629651"/>
                    </a:lnTo>
                    <a:close/>
                  </a:path>
                </a:pathLst>
              </a:custGeom>
              <a:solidFill>
                <a:srgbClr val="986F43"/>
              </a:solidFill>
            </p:spPr>
          </p:sp>
        </p:grpSp>
        <p:sp>
          <p:nvSpPr>
            <p:cNvPr id="82" name="TextBox 82"/>
            <p:cNvSpPr txBox="1"/>
            <p:nvPr/>
          </p:nvSpPr>
          <p:spPr>
            <a:xfrm>
              <a:off x="1015275" y="9544187"/>
              <a:ext cx="790571"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VSP</a:t>
              </a:r>
            </a:p>
          </p:txBody>
        </p:sp>
        <p:grpSp>
          <p:nvGrpSpPr>
            <p:cNvPr id="83" name="Group 83"/>
            <p:cNvGrpSpPr/>
            <p:nvPr/>
          </p:nvGrpSpPr>
          <p:grpSpPr>
            <a:xfrm>
              <a:off x="3009741" y="8204628"/>
              <a:ext cx="5368660" cy="716983"/>
              <a:chOff x="20499" y="-13972"/>
              <a:chExt cx="1059666" cy="141518"/>
            </a:xfrm>
          </p:grpSpPr>
          <p:sp>
            <p:nvSpPr>
              <p:cNvPr id="84" name="Freeform 84"/>
              <p:cNvSpPr/>
              <p:nvPr/>
            </p:nvSpPr>
            <p:spPr>
              <a:xfrm>
                <a:off x="20499" y="-13972"/>
                <a:ext cx="1059666" cy="141518"/>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85" name="TextBox 85"/>
            <p:cNvSpPr txBox="1"/>
            <p:nvPr/>
          </p:nvSpPr>
          <p:spPr>
            <a:xfrm>
              <a:off x="3125038" y="8376386"/>
              <a:ext cx="5175520" cy="453628"/>
            </a:xfrm>
            <a:prstGeom prst="rect">
              <a:avLst/>
            </a:prstGeom>
          </p:spPr>
          <p:txBody>
            <a:bodyPr wrap="square"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Values, Skills &amp; Professionalism</a:t>
              </a:r>
            </a:p>
          </p:txBody>
        </p:sp>
        <p:grpSp>
          <p:nvGrpSpPr>
            <p:cNvPr id="86" name="Group 86"/>
            <p:cNvGrpSpPr/>
            <p:nvPr/>
          </p:nvGrpSpPr>
          <p:grpSpPr>
            <a:xfrm>
              <a:off x="3009741" y="8971819"/>
              <a:ext cx="5368661" cy="692866"/>
              <a:chOff x="20499" y="-22162"/>
              <a:chExt cx="1059666" cy="136758"/>
            </a:xfrm>
          </p:grpSpPr>
          <p:sp>
            <p:nvSpPr>
              <p:cNvPr id="87" name="Freeform 87"/>
              <p:cNvSpPr/>
              <p:nvPr/>
            </p:nvSpPr>
            <p:spPr>
              <a:xfrm>
                <a:off x="20499" y="-22162"/>
                <a:ext cx="1059666" cy="136758"/>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88" name="TextBox 88"/>
            <p:cNvSpPr txBox="1"/>
            <p:nvPr/>
          </p:nvSpPr>
          <p:spPr>
            <a:xfrm>
              <a:off x="3125038" y="9143533"/>
              <a:ext cx="3761955" cy="453628"/>
            </a:xfrm>
            <a:prstGeom prst="rect">
              <a:avLst/>
            </a:prstGeom>
          </p:spPr>
          <p:txBody>
            <a:bodyPr wrap="square"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Information Technology</a:t>
              </a:r>
            </a:p>
          </p:txBody>
        </p:sp>
        <p:grpSp>
          <p:nvGrpSpPr>
            <p:cNvPr id="89" name="Group 89"/>
            <p:cNvGrpSpPr/>
            <p:nvPr/>
          </p:nvGrpSpPr>
          <p:grpSpPr>
            <a:xfrm>
              <a:off x="3009741" y="9714890"/>
              <a:ext cx="5368661" cy="862296"/>
              <a:chOff x="20499" y="-35294"/>
              <a:chExt cx="1059666" cy="170200"/>
            </a:xfrm>
          </p:grpSpPr>
          <p:sp>
            <p:nvSpPr>
              <p:cNvPr id="90" name="Freeform 90"/>
              <p:cNvSpPr/>
              <p:nvPr/>
            </p:nvSpPr>
            <p:spPr>
              <a:xfrm>
                <a:off x="20499" y="-35294"/>
                <a:ext cx="1059666" cy="170200"/>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91" name="TextBox 91"/>
            <p:cNvSpPr txBox="1"/>
            <p:nvPr/>
          </p:nvSpPr>
          <p:spPr>
            <a:xfrm>
              <a:off x="3126580" y="9909837"/>
              <a:ext cx="2580515" cy="453628"/>
            </a:xfrm>
            <a:prstGeom prst="rect">
              <a:avLst/>
            </a:prstGeom>
          </p:spPr>
          <p:txBody>
            <a:bodyPr wrap="square"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Technical Skills</a:t>
              </a:r>
            </a:p>
          </p:txBody>
        </p:sp>
        <p:grpSp>
          <p:nvGrpSpPr>
            <p:cNvPr id="92" name="Group 92"/>
            <p:cNvGrpSpPr/>
            <p:nvPr/>
          </p:nvGrpSpPr>
          <p:grpSpPr>
            <a:xfrm>
              <a:off x="3009741" y="10627393"/>
              <a:ext cx="5368661" cy="838069"/>
              <a:chOff x="20499" y="-13018"/>
              <a:chExt cx="1059666" cy="165418"/>
            </a:xfrm>
          </p:grpSpPr>
          <p:sp>
            <p:nvSpPr>
              <p:cNvPr id="93" name="Freeform 93"/>
              <p:cNvSpPr/>
              <p:nvPr/>
            </p:nvSpPr>
            <p:spPr>
              <a:xfrm>
                <a:off x="20499" y="-13018"/>
                <a:ext cx="1059666" cy="165418"/>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sp>
          <p:nvSpPr>
            <p:cNvPr id="94" name="TextBox 94"/>
            <p:cNvSpPr txBox="1"/>
            <p:nvPr/>
          </p:nvSpPr>
          <p:spPr>
            <a:xfrm>
              <a:off x="3129307" y="10790139"/>
              <a:ext cx="3236416" cy="495863"/>
            </a:xfrm>
            <a:prstGeom prst="rect">
              <a:avLst/>
            </a:prstGeom>
          </p:spPr>
          <p:txBody>
            <a:bodyPr wrap="square"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Management Skills</a:t>
              </a:r>
            </a:p>
          </p:txBody>
        </p:sp>
        <p:grpSp>
          <p:nvGrpSpPr>
            <p:cNvPr id="95" name="Group 95"/>
            <p:cNvGrpSpPr/>
            <p:nvPr/>
          </p:nvGrpSpPr>
          <p:grpSpPr>
            <a:xfrm>
              <a:off x="8490391" y="8204628"/>
              <a:ext cx="7939986" cy="3260834"/>
              <a:chOff x="14523" y="-13972"/>
              <a:chExt cx="1567194" cy="643623"/>
            </a:xfrm>
          </p:grpSpPr>
          <p:sp>
            <p:nvSpPr>
              <p:cNvPr id="96" name="Freeform 96"/>
              <p:cNvSpPr/>
              <p:nvPr/>
            </p:nvSpPr>
            <p:spPr>
              <a:xfrm>
                <a:off x="14523" y="-13972"/>
                <a:ext cx="1567194" cy="643623"/>
              </a:xfrm>
              <a:custGeom>
                <a:avLst/>
                <a:gdLst/>
                <a:ahLst/>
                <a:cxnLst/>
                <a:rect l="l" t="t" r="r" b="b"/>
                <a:pathLst>
                  <a:path w="1581717" h="629651">
                    <a:moveTo>
                      <a:pt x="0" y="0"/>
                    </a:moveTo>
                    <a:lnTo>
                      <a:pt x="1581717" y="0"/>
                    </a:lnTo>
                    <a:lnTo>
                      <a:pt x="1581717" y="629651"/>
                    </a:lnTo>
                    <a:lnTo>
                      <a:pt x="0" y="629651"/>
                    </a:lnTo>
                    <a:close/>
                  </a:path>
                </a:pathLst>
              </a:custGeom>
              <a:solidFill>
                <a:srgbClr val="595959"/>
              </a:solidFill>
            </p:spPr>
          </p:sp>
        </p:grpSp>
        <p:sp>
          <p:nvSpPr>
            <p:cNvPr id="97" name="TextBox 97"/>
            <p:cNvSpPr txBox="1"/>
            <p:nvPr/>
          </p:nvSpPr>
          <p:spPr>
            <a:xfrm>
              <a:off x="8889647" y="9190378"/>
              <a:ext cx="7532263" cy="991724"/>
            </a:xfrm>
            <a:prstGeom prst="rect">
              <a:avLst/>
            </a:prstGeom>
          </p:spPr>
          <p:txBody>
            <a:bodyPr lIns="0" tIns="0" rIns="0" bIns="0" rtlCol="0" anchor="t">
              <a:spAutoFit/>
            </a:bodyPr>
            <a:lstStyle/>
            <a:p>
              <a:pPr>
                <a:lnSpc>
                  <a:spcPts val="2940"/>
                </a:lnSpc>
              </a:pPr>
              <a:r>
                <a:rPr lang="en-US" sz="2100" dirty="0">
                  <a:solidFill>
                    <a:srgbClr val="FFFFFF"/>
                  </a:solidFill>
                  <a:latin typeface="Arial" panose="020B0604020202020204" pitchFamily="34" charset="0"/>
                  <a:cs typeface="Arial" panose="020B0604020202020204" pitchFamily="34" charset="0"/>
                </a:rPr>
                <a:t>Ability to acquire the skills and values required of a true professional </a:t>
              </a:r>
            </a:p>
          </p:txBody>
        </p:sp>
        <p:pic>
          <p:nvPicPr>
            <p:cNvPr id="98" name="Picture 98"/>
            <p:cNvPicPr>
              <a:picLocks noChangeAspect="1"/>
            </p:cNvPicPr>
            <p:nvPr/>
          </p:nvPicPr>
          <p:blipFill>
            <a:blip r:embed="rId4"/>
            <a:srcRect/>
            <a:stretch>
              <a:fillRect/>
            </a:stretch>
          </p:blipFill>
          <p:spPr>
            <a:xfrm>
              <a:off x="8552079" y="9275481"/>
              <a:ext cx="337568" cy="337568"/>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04015" y="626415"/>
            <a:ext cx="366769" cy="366769"/>
          </a:xfrm>
          <a:prstGeom prst="rect">
            <a:avLst/>
          </a:prstGeom>
        </p:spPr>
      </p:pic>
      <p:sp>
        <p:nvSpPr>
          <p:cNvPr id="3" name="TextBox 3"/>
          <p:cNvSpPr txBox="1"/>
          <p:nvPr/>
        </p:nvSpPr>
        <p:spPr>
          <a:xfrm>
            <a:off x="880393" y="404034"/>
            <a:ext cx="11114049" cy="696216"/>
          </a:xfrm>
          <a:prstGeom prst="rect">
            <a:avLst/>
          </a:prstGeom>
        </p:spPr>
        <p:txBody>
          <a:bodyPr lIns="0" tIns="0" rIns="0" bIns="0" rtlCol="0" anchor="t">
            <a:spAutoFit/>
          </a:bodyPr>
          <a:lstStyle/>
          <a:p>
            <a:pPr>
              <a:lnSpc>
                <a:spcPts val="5880"/>
              </a:lnSpc>
            </a:pPr>
            <a:r>
              <a:rPr lang="en-US" sz="4200" dirty="0" err="1">
                <a:solidFill>
                  <a:srgbClr val="000000"/>
                </a:solidFill>
                <a:latin typeface="標楷體" panose="03000509000000000000" pitchFamily="65" charset="-120"/>
                <a:ea typeface="標楷體" panose="03000509000000000000" pitchFamily="65" charset="-120"/>
                <a:cs typeface="Arial" panose="020B0604020202020204" pitchFamily="34" charset="0"/>
              </a:rPr>
              <a:t>碩士班之學習重點</a:t>
            </a:r>
            <a:r>
              <a:rPr lang="en-US" sz="4200" dirty="0">
                <a:solidFill>
                  <a:srgbClr val="000000"/>
                </a:solidFill>
                <a:latin typeface="標楷體" panose="03000509000000000000" pitchFamily="65" charset="-120"/>
                <a:ea typeface="標楷體" panose="03000509000000000000" pitchFamily="65" charset="-120"/>
                <a:cs typeface="Arial" panose="020B0604020202020204" pitchFamily="34" charset="0"/>
              </a:rPr>
              <a:t>(Learning Objectives)</a:t>
            </a:r>
          </a:p>
        </p:txBody>
      </p:sp>
      <p:grpSp>
        <p:nvGrpSpPr>
          <p:cNvPr id="4" name="Group 4"/>
          <p:cNvGrpSpPr/>
          <p:nvPr/>
        </p:nvGrpSpPr>
        <p:grpSpPr>
          <a:xfrm>
            <a:off x="1868545" y="1584221"/>
            <a:ext cx="14548116" cy="7991894"/>
            <a:chOff x="0" y="0"/>
            <a:chExt cx="19397488" cy="10655859"/>
          </a:xfrm>
        </p:grpSpPr>
        <p:grpSp>
          <p:nvGrpSpPr>
            <p:cNvPr id="5" name="Group 5"/>
            <p:cNvGrpSpPr/>
            <p:nvPr/>
          </p:nvGrpSpPr>
          <p:grpSpPr>
            <a:xfrm>
              <a:off x="9186" y="0"/>
              <a:ext cx="3409537" cy="957467"/>
              <a:chOff x="0" y="0"/>
              <a:chExt cx="571600" cy="160517"/>
            </a:xfrm>
          </p:grpSpPr>
          <p:sp>
            <p:nvSpPr>
              <p:cNvPr id="6" name="Freeform 6"/>
              <p:cNvSpPr/>
              <p:nvPr/>
            </p:nvSpPr>
            <p:spPr>
              <a:xfrm>
                <a:off x="0" y="0"/>
                <a:ext cx="571600" cy="160517"/>
              </a:xfrm>
              <a:custGeom>
                <a:avLst/>
                <a:gdLst/>
                <a:ahLst/>
                <a:cxnLst/>
                <a:rect l="l" t="t" r="r" b="b"/>
                <a:pathLst>
                  <a:path w="568653" h="164264">
                    <a:moveTo>
                      <a:pt x="0" y="0"/>
                    </a:moveTo>
                    <a:lnTo>
                      <a:pt x="568653" y="0"/>
                    </a:lnTo>
                    <a:lnTo>
                      <a:pt x="568653" y="164264"/>
                    </a:lnTo>
                    <a:lnTo>
                      <a:pt x="0" y="164264"/>
                    </a:lnTo>
                    <a:close/>
                  </a:path>
                </a:pathLst>
              </a:custGeom>
              <a:solidFill>
                <a:srgbClr val="C9AF7F"/>
              </a:solidFill>
            </p:spPr>
          </p:sp>
        </p:grpSp>
        <p:grpSp>
          <p:nvGrpSpPr>
            <p:cNvPr id="7" name="Group 7"/>
            <p:cNvGrpSpPr/>
            <p:nvPr/>
          </p:nvGrpSpPr>
          <p:grpSpPr>
            <a:xfrm>
              <a:off x="3493693" y="0"/>
              <a:ext cx="15802888" cy="957467"/>
              <a:chOff x="9048" y="0"/>
              <a:chExt cx="2649314" cy="160517"/>
            </a:xfrm>
          </p:grpSpPr>
          <p:sp>
            <p:nvSpPr>
              <p:cNvPr id="8" name="Freeform 8"/>
              <p:cNvSpPr/>
              <p:nvPr/>
            </p:nvSpPr>
            <p:spPr>
              <a:xfrm>
                <a:off x="9048" y="0"/>
                <a:ext cx="2649314" cy="160517"/>
              </a:xfrm>
              <a:custGeom>
                <a:avLst/>
                <a:gdLst/>
                <a:ahLst/>
                <a:cxnLst/>
                <a:rect l="l" t="t" r="r" b="b"/>
                <a:pathLst>
                  <a:path w="2658363" h="164264">
                    <a:moveTo>
                      <a:pt x="0" y="0"/>
                    </a:moveTo>
                    <a:lnTo>
                      <a:pt x="2658363" y="0"/>
                    </a:lnTo>
                    <a:lnTo>
                      <a:pt x="2658363" y="164264"/>
                    </a:lnTo>
                    <a:lnTo>
                      <a:pt x="0" y="164264"/>
                    </a:lnTo>
                    <a:close/>
                  </a:path>
                </a:pathLst>
              </a:custGeom>
              <a:solidFill>
                <a:srgbClr val="C9AF7F"/>
              </a:solidFill>
            </p:spPr>
          </p:sp>
        </p:grpSp>
        <p:sp>
          <p:nvSpPr>
            <p:cNvPr id="9" name="TextBox 9"/>
            <p:cNvSpPr txBox="1"/>
            <p:nvPr/>
          </p:nvSpPr>
          <p:spPr>
            <a:xfrm>
              <a:off x="7576132" y="205173"/>
              <a:ext cx="7584047" cy="581356"/>
            </a:xfrm>
            <a:prstGeom prst="rect">
              <a:avLst/>
            </a:prstGeom>
          </p:spPr>
          <p:txBody>
            <a:bodyPr lIns="0" tIns="0" rIns="0" bIns="0" rtlCol="0" anchor="t">
              <a:spAutoFit/>
            </a:bodyPr>
            <a:lstStyle/>
            <a:p>
              <a:pPr algn="ctr">
                <a:lnSpc>
                  <a:spcPts val="3359"/>
                </a:lnSpc>
              </a:pPr>
              <a:r>
                <a:rPr lang="en-US" sz="2400" dirty="0">
                  <a:solidFill>
                    <a:srgbClr val="000000"/>
                  </a:solidFill>
                  <a:latin typeface="Arial" panose="020B0604020202020204" pitchFamily="34" charset="0"/>
                  <a:cs typeface="Arial" panose="020B0604020202020204" pitchFamily="34" charset="0"/>
                </a:rPr>
                <a:t>Learning Objectives</a:t>
              </a:r>
            </a:p>
          </p:txBody>
        </p:sp>
        <p:sp>
          <p:nvSpPr>
            <p:cNvPr id="10" name="TextBox 10"/>
            <p:cNvSpPr txBox="1"/>
            <p:nvPr/>
          </p:nvSpPr>
          <p:spPr>
            <a:xfrm>
              <a:off x="0" y="220865"/>
              <a:ext cx="3401144" cy="581356"/>
            </a:xfrm>
            <a:prstGeom prst="rect">
              <a:avLst/>
            </a:prstGeom>
          </p:spPr>
          <p:txBody>
            <a:bodyPr lIns="0" tIns="0" rIns="0" bIns="0" rtlCol="0" anchor="t">
              <a:spAutoFit/>
            </a:bodyPr>
            <a:lstStyle/>
            <a:p>
              <a:pPr algn="ctr">
                <a:lnSpc>
                  <a:spcPts val="3359"/>
                </a:lnSpc>
              </a:pPr>
              <a:r>
                <a:rPr lang="en-US" sz="2400" dirty="0">
                  <a:solidFill>
                    <a:srgbClr val="000000"/>
                  </a:solidFill>
                  <a:latin typeface="Arial" panose="020B0604020202020204" pitchFamily="34" charset="0"/>
                  <a:cs typeface="Arial" panose="020B0604020202020204" pitchFamily="34" charset="0"/>
                </a:rPr>
                <a:t>Learning Goals</a:t>
              </a:r>
            </a:p>
          </p:txBody>
        </p:sp>
        <p:grpSp>
          <p:nvGrpSpPr>
            <p:cNvPr id="11" name="Group 11"/>
            <p:cNvGrpSpPr/>
            <p:nvPr/>
          </p:nvGrpSpPr>
          <p:grpSpPr>
            <a:xfrm>
              <a:off x="10219" y="1032120"/>
              <a:ext cx="909050" cy="1876668"/>
              <a:chOff x="0" y="0"/>
              <a:chExt cx="152400" cy="314619"/>
            </a:xfrm>
          </p:grpSpPr>
          <p:sp>
            <p:nvSpPr>
              <p:cNvPr id="12" name="Freeform 12"/>
              <p:cNvSpPr/>
              <p:nvPr/>
            </p:nvSpPr>
            <p:spPr>
              <a:xfrm>
                <a:off x="0" y="0"/>
                <a:ext cx="152400" cy="314619"/>
              </a:xfrm>
              <a:custGeom>
                <a:avLst/>
                <a:gdLst/>
                <a:ahLst/>
                <a:cxnLst/>
                <a:rect l="l" t="t" r="r" b="b"/>
                <a:pathLst>
                  <a:path w="152400" h="314619">
                    <a:moveTo>
                      <a:pt x="0" y="0"/>
                    </a:moveTo>
                    <a:lnTo>
                      <a:pt x="152400" y="0"/>
                    </a:lnTo>
                    <a:lnTo>
                      <a:pt x="152400" y="314619"/>
                    </a:lnTo>
                    <a:lnTo>
                      <a:pt x="0" y="314619"/>
                    </a:lnTo>
                    <a:close/>
                  </a:path>
                </a:pathLst>
              </a:custGeom>
              <a:solidFill>
                <a:srgbClr val="595959"/>
              </a:solidFill>
            </p:spPr>
          </p:sp>
        </p:grpSp>
        <p:grpSp>
          <p:nvGrpSpPr>
            <p:cNvPr id="13" name="Group 13"/>
            <p:cNvGrpSpPr/>
            <p:nvPr/>
          </p:nvGrpSpPr>
          <p:grpSpPr>
            <a:xfrm>
              <a:off x="9186" y="2981347"/>
              <a:ext cx="909050" cy="2045275"/>
              <a:chOff x="0" y="6669"/>
              <a:chExt cx="152400" cy="342885"/>
            </a:xfrm>
          </p:grpSpPr>
          <p:sp>
            <p:nvSpPr>
              <p:cNvPr id="14" name="Freeform 14"/>
              <p:cNvSpPr/>
              <p:nvPr/>
            </p:nvSpPr>
            <p:spPr>
              <a:xfrm>
                <a:off x="0" y="6669"/>
                <a:ext cx="152400" cy="342885"/>
              </a:xfrm>
              <a:custGeom>
                <a:avLst/>
                <a:gdLst/>
                <a:ahLst/>
                <a:cxnLst/>
                <a:rect l="l" t="t" r="r" b="b"/>
                <a:pathLst>
                  <a:path w="152400" h="348505">
                    <a:moveTo>
                      <a:pt x="0" y="0"/>
                    </a:moveTo>
                    <a:lnTo>
                      <a:pt x="152400" y="0"/>
                    </a:lnTo>
                    <a:lnTo>
                      <a:pt x="152400" y="348505"/>
                    </a:lnTo>
                    <a:lnTo>
                      <a:pt x="0" y="348505"/>
                    </a:lnTo>
                    <a:close/>
                  </a:path>
                </a:pathLst>
              </a:custGeom>
              <a:solidFill>
                <a:srgbClr val="595959"/>
              </a:solidFill>
            </p:spPr>
          </p:sp>
        </p:grpSp>
        <p:grpSp>
          <p:nvGrpSpPr>
            <p:cNvPr id="15" name="Group 15"/>
            <p:cNvGrpSpPr/>
            <p:nvPr/>
          </p:nvGrpSpPr>
          <p:grpSpPr>
            <a:xfrm>
              <a:off x="994240" y="1032114"/>
              <a:ext cx="2424475" cy="1874586"/>
              <a:chOff x="4503" y="-1"/>
              <a:chExt cx="406457" cy="314270"/>
            </a:xfrm>
          </p:grpSpPr>
          <p:sp>
            <p:nvSpPr>
              <p:cNvPr id="16" name="Freeform 16"/>
              <p:cNvSpPr/>
              <p:nvPr/>
            </p:nvSpPr>
            <p:spPr>
              <a:xfrm>
                <a:off x="4503" y="-1"/>
                <a:ext cx="406457" cy="314270"/>
              </a:xfrm>
              <a:custGeom>
                <a:avLst/>
                <a:gdLst/>
                <a:ahLst/>
                <a:cxnLst/>
                <a:rect l="l" t="t" r="r" b="b"/>
                <a:pathLst>
                  <a:path w="406457" h="314619">
                    <a:moveTo>
                      <a:pt x="0" y="0"/>
                    </a:moveTo>
                    <a:lnTo>
                      <a:pt x="406457" y="0"/>
                    </a:lnTo>
                    <a:lnTo>
                      <a:pt x="406457" y="314619"/>
                    </a:lnTo>
                    <a:lnTo>
                      <a:pt x="0" y="314619"/>
                    </a:lnTo>
                    <a:close/>
                  </a:path>
                </a:pathLst>
              </a:custGeom>
              <a:solidFill>
                <a:srgbClr val="986F43"/>
              </a:solidFill>
            </p:spPr>
          </p:sp>
        </p:grpSp>
        <p:grpSp>
          <p:nvGrpSpPr>
            <p:cNvPr id="17" name="Group 17"/>
            <p:cNvGrpSpPr/>
            <p:nvPr/>
          </p:nvGrpSpPr>
          <p:grpSpPr>
            <a:xfrm>
              <a:off x="3493697" y="1032120"/>
              <a:ext cx="6443837" cy="909050"/>
              <a:chOff x="10606" y="0"/>
              <a:chExt cx="1080293" cy="152400"/>
            </a:xfrm>
          </p:grpSpPr>
          <p:sp>
            <p:nvSpPr>
              <p:cNvPr id="18" name="Freeform 18"/>
              <p:cNvSpPr/>
              <p:nvPr/>
            </p:nvSpPr>
            <p:spPr>
              <a:xfrm>
                <a:off x="10606" y="0"/>
                <a:ext cx="1080293" cy="152400"/>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grpSp>
          <p:nvGrpSpPr>
            <p:cNvPr id="19" name="Group 19"/>
            <p:cNvGrpSpPr/>
            <p:nvPr/>
          </p:nvGrpSpPr>
          <p:grpSpPr>
            <a:xfrm>
              <a:off x="10012508" y="1032120"/>
              <a:ext cx="9274789" cy="1876668"/>
              <a:chOff x="15722" y="0"/>
              <a:chExt cx="1554895" cy="314619"/>
            </a:xfrm>
          </p:grpSpPr>
          <p:sp>
            <p:nvSpPr>
              <p:cNvPr id="20" name="Freeform 20"/>
              <p:cNvSpPr/>
              <p:nvPr/>
            </p:nvSpPr>
            <p:spPr>
              <a:xfrm>
                <a:off x="15722" y="0"/>
                <a:ext cx="1554895" cy="314619"/>
              </a:xfrm>
              <a:custGeom>
                <a:avLst/>
                <a:gdLst/>
                <a:ahLst/>
                <a:cxnLst/>
                <a:rect l="l" t="t" r="r" b="b"/>
                <a:pathLst>
                  <a:path w="1570617" h="314619">
                    <a:moveTo>
                      <a:pt x="0" y="0"/>
                    </a:moveTo>
                    <a:lnTo>
                      <a:pt x="1570617" y="0"/>
                    </a:lnTo>
                    <a:lnTo>
                      <a:pt x="1570617" y="314619"/>
                    </a:lnTo>
                    <a:lnTo>
                      <a:pt x="0" y="314619"/>
                    </a:lnTo>
                    <a:close/>
                  </a:path>
                </a:pathLst>
              </a:custGeom>
              <a:solidFill>
                <a:srgbClr val="595959"/>
              </a:solidFill>
            </p:spPr>
          </p:sp>
        </p:grpSp>
        <p:grpSp>
          <p:nvGrpSpPr>
            <p:cNvPr id="21" name="Group 21"/>
            <p:cNvGrpSpPr/>
            <p:nvPr/>
          </p:nvGrpSpPr>
          <p:grpSpPr>
            <a:xfrm>
              <a:off x="17313" y="7367275"/>
              <a:ext cx="909050" cy="1550192"/>
              <a:chOff x="0" y="8197"/>
              <a:chExt cx="152400" cy="259886"/>
            </a:xfrm>
          </p:grpSpPr>
          <p:sp>
            <p:nvSpPr>
              <p:cNvPr id="22" name="Freeform 22"/>
              <p:cNvSpPr/>
              <p:nvPr/>
            </p:nvSpPr>
            <p:spPr>
              <a:xfrm>
                <a:off x="0" y="8197"/>
                <a:ext cx="152400" cy="259886"/>
              </a:xfrm>
              <a:custGeom>
                <a:avLst/>
                <a:gdLst/>
                <a:ahLst/>
                <a:cxnLst/>
                <a:rect l="l" t="t" r="r" b="b"/>
                <a:pathLst>
                  <a:path w="152400" h="267733">
                    <a:moveTo>
                      <a:pt x="0" y="0"/>
                    </a:moveTo>
                    <a:lnTo>
                      <a:pt x="152400" y="0"/>
                    </a:lnTo>
                    <a:lnTo>
                      <a:pt x="152400" y="267733"/>
                    </a:lnTo>
                    <a:lnTo>
                      <a:pt x="0" y="267733"/>
                    </a:lnTo>
                    <a:close/>
                  </a:path>
                </a:pathLst>
              </a:custGeom>
              <a:solidFill>
                <a:srgbClr val="595959"/>
              </a:solidFill>
            </p:spPr>
          </p:sp>
        </p:grpSp>
        <p:sp>
          <p:nvSpPr>
            <p:cNvPr id="23" name="TextBox 23"/>
            <p:cNvSpPr txBox="1"/>
            <p:nvPr/>
          </p:nvSpPr>
          <p:spPr>
            <a:xfrm>
              <a:off x="125851" y="7718307"/>
              <a:ext cx="749671" cy="581356"/>
            </a:xfrm>
            <a:prstGeom prst="rect">
              <a:avLst/>
            </a:prstGeom>
          </p:spPr>
          <p:txBody>
            <a:bodyPr lIns="0" tIns="0" rIns="0" bIns="0" rtlCol="0" anchor="t">
              <a:spAutoFit/>
            </a:bodyPr>
            <a:lstStyle/>
            <a:p>
              <a:pPr algn="ctr">
                <a:lnSpc>
                  <a:spcPts val="3359"/>
                </a:lnSpc>
              </a:pPr>
              <a:r>
                <a:rPr lang="en-US" sz="2400">
                  <a:solidFill>
                    <a:srgbClr val="FFFFFF"/>
                  </a:solidFill>
                  <a:latin typeface="Arial" panose="020B0604020202020204" pitchFamily="34" charset="0"/>
                  <a:cs typeface="Arial" panose="020B0604020202020204" pitchFamily="34" charset="0"/>
                </a:rPr>
                <a:t>4</a:t>
              </a:r>
            </a:p>
          </p:txBody>
        </p:sp>
        <p:grpSp>
          <p:nvGrpSpPr>
            <p:cNvPr id="24" name="Group 24"/>
            <p:cNvGrpSpPr/>
            <p:nvPr/>
          </p:nvGrpSpPr>
          <p:grpSpPr>
            <a:xfrm>
              <a:off x="17313" y="5099180"/>
              <a:ext cx="909050" cy="2195531"/>
              <a:chOff x="0" y="2938"/>
              <a:chExt cx="152400" cy="368075"/>
            </a:xfrm>
          </p:grpSpPr>
          <p:sp>
            <p:nvSpPr>
              <p:cNvPr id="25" name="Freeform 25"/>
              <p:cNvSpPr/>
              <p:nvPr/>
            </p:nvSpPr>
            <p:spPr>
              <a:xfrm>
                <a:off x="0" y="2938"/>
                <a:ext cx="152400" cy="368075"/>
              </a:xfrm>
              <a:custGeom>
                <a:avLst/>
                <a:gdLst/>
                <a:ahLst/>
                <a:cxnLst/>
                <a:rect l="l" t="t" r="r" b="b"/>
                <a:pathLst>
                  <a:path w="152400" h="370314">
                    <a:moveTo>
                      <a:pt x="0" y="0"/>
                    </a:moveTo>
                    <a:lnTo>
                      <a:pt x="152400" y="0"/>
                    </a:lnTo>
                    <a:lnTo>
                      <a:pt x="152400" y="370314"/>
                    </a:lnTo>
                    <a:lnTo>
                      <a:pt x="0" y="370314"/>
                    </a:lnTo>
                    <a:close/>
                  </a:path>
                </a:pathLst>
              </a:custGeom>
              <a:solidFill>
                <a:srgbClr val="595959"/>
              </a:solidFill>
            </p:spPr>
          </p:sp>
        </p:grpSp>
        <p:grpSp>
          <p:nvGrpSpPr>
            <p:cNvPr id="26" name="Group 26"/>
            <p:cNvGrpSpPr/>
            <p:nvPr/>
          </p:nvGrpSpPr>
          <p:grpSpPr>
            <a:xfrm>
              <a:off x="17313" y="8990025"/>
              <a:ext cx="909050" cy="1665834"/>
              <a:chOff x="0" y="4224"/>
              <a:chExt cx="152400" cy="279273"/>
            </a:xfrm>
          </p:grpSpPr>
          <p:sp>
            <p:nvSpPr>
              <p:cNvPr id="27" name="Freeform 27"/>
              <p:cNvSpPr/>
              <p:nvPr/>
            </p:nvSpPr>
            <p:spPr>
              <a:xfrm>
                <a:off x="0" y="4224"/>
                <a:ext cx="152400" cy="279273"/>
              </a:xfrm>
              <a:custGeom>
                <a:avLst/>
                <a:gdLst/>
                <a:ahLst/>
                <a:cxnLst/>
                <a:rect l="l" t="t" r="r" b="b"/>
                <a:pathLst>
                  <a:path w="152400" h="283497">
                    <a:moveTo>
                      <a:pt x="0" y="0"/>
                    </a:moveTo>
                    <a:lnTo>
                      <a:pt x="152400" y="0"/>
                    </a:lnTo>
                    <a:lnTo>
                      <a:pt x="152400" y="283497"/>
                    </a:lnTo>
                    <a:lnTo>
                      <a:pt x="0" y="283497"/>
                    </a:lnTo>
                    <a:close/>
                  </a:path>
                </a:pathLst>
              </a:custGeom>
              <a:solidFill>
                <a:srgbClr val="595959"/>
              </a:solidFill>
            </p:spPr>
          </p:sp>
        </p:grpSp>
        <p:sp>
          <p:nvSpPr>
            <p:cNvPr id="28" name="TextBox 28"/>
            <p:cNvSpPr txBox="1"/>
            <p:nvPr/>
          </p:nvSpPr>
          <p:spPr>
            <a:xfrm>
              <a:off x="117723" y="9375454"/>
              <a:ext cx="749671" cy="581356"/>
            </a:xfrm>
            <a:prstGeom prst="rect">
              <a:avLst/>
            </a:prstGeom>
          </p:spPr>
          <p:txBody>
            <a:bodyPr lIns="0" tIns="0" rIns="0" bIns="0" rtlCol="0" anchor="t">
              <a:spAutoFit/>
            </a:bodyPr>
            <a:lstStyle/>
            <a:p>
              <a:pPr algn="ctr">
                <a:lnSpc>
                  <a:spcPts val="3359"/>
                </a:lnSpc>
              </a:pPr>
              <a:r>
                <a:rPr lang="en-US" sz="2400">
                  <a:solidFill>
                    <a:srgbClr val="FFFFFF"/>
                  </a:solidFill>
                  <a:latin typeface="Arial" panose="020B0604020202020204" pitchFamily="34" charset="0"/>
                  <a:cs typeface="Arial" panose="020B0604020202020204" pitchFamily="34" charset="0"/>
                </a:rPr>
                <a:t>5</a:t>
              </a:r>
            </a:p>
          </p:txBody>
        </p:sp>
        <p:grpSp>
          <p:nvGrpSpPr>
            <p:cNvPr id="29" name="Group 29"/>
            <p:cNvGrpSpPr/>
            <p:nvPr/>
          </p:nvGrpSpPr>
          <p:grpSpPr>
            <a:xfrm>
              <a:off x="998529" y="2977792"/>
              <a:ext cx="2420192" cy="2040962"/>
              <a:chOff x="5222" y="6073"/>
              <a:chExt cx="405739" cy="342162"/>
            </a:xfrm>
          </p:grpSpPr>
          <p:sp>
            <p:nvSpPr>
              <p:cNvPr id="30" name="Freeform 30"/>
              <p:cNvSpPr/>
              <p:nvPr/>
            </p:nvSpPr>
            <p:spPr>
              <a:xfrm>
                <a:off x="5222" y="6073"/>
                <a:ext cx="405739" cy="342162"/>
              </a:xfrm>
              <a:custGeom>
                <a:avLst/>
                <a:gdLst/>
                <a:ahLst/>
                <a:cxnLst/>
                <a:rect l="l" t="t" r="r" b="b"/>
                <a:pathLst>
                  <a:path w="406457" h="348505">
                    <a:moveTo>
                      <a:pt x="0" y="0"/>
                    </a:moveTo>
                    <a:lnTo>
                      <a:pt x="406457" y="0"/>
                    </a:lnTo>
                    <a:lnTo>
                      <a:pt x="406457" y="348505"/>
                    </a:lnTo>
                    <a:lnTo>
                      <a:pt x="0" y="348505"/>
                    </a:lnTo>
                    <a:close/>
                  </a:path>
                </a:pathLst>
              </a:custGeom>
              <a:solidFill>
                <a:srgbClr val="986F43"/>
              </a:solidFill>
            </p:spPr>
          </p:sp>
        </p:grpSp>
        <p:sp>
          <p:nvSpPr>
            <p:cNvPr id="31" name="TextBox 31"/>
            <p:cNvSpPr txBox="1"/>
            <p:nvPr/>
          </p:nvSpPr>
          <p:spPr>
            <a:xfrm>
              <a:off x="1074872" y="3758721"/>
              <a:ext cx="1692236" cy="581356"/>
            </a:xfrm>
            <a:prstGeom prst="rect">
              <a:avLst/>
            </a:prstGeom>
          </p:spPr>
          <p:txBody>
            <a:bodyPr lIns="0" tIns="0" rIns="0" bIns="0" rtlCol="0" anchor="t">
              <a:spAutoFit/>
            </a:bodyPr>
            <a:lstStyle/>
            <a:p>
              <a:pPr>
                <a:lnSpc>
                  <a:spcPts val="3359"/>
                </a:lnSpc>
              </a:pPr>
              <a:r>
                <a:rPr lang="en-US" sz="2400" dirty="0">
                  <a:solidFill>
                    <a:srgbClr val="FFFFFF"/>
                  </a:solidFill>
                  <a:latin typeface="Arial" panose="020B0604020202020204" pitchFamily="34" charset="0"/>
                  <a:cs typeface="Arial" panose="020B0604020202020204" pitchFamily="34" charset="0"/>
                </a:rPr>
                <a:t>CPSI</a:t>
              </a:r>
            </a:p>
          </p:txBody>
        </p:sp>
        <p:grpSp>
          <p:nvGrpSpPr>
            <p:cNvPr id="32" name="Group 32"/>
            <p:cNvGrpSpPr/>
            <p:nvPr/>
          </p:nvGrpSpPr>
          <p:grpSpPr>
            <a:xfrm>
              <a:off x="998529" y="5099180"/>
              <a:ext cx="2420192" cy="2191362"/>
              <a:chOff x="5222" y="2938"/>
              <a:chExt cx="405739" cy="367376"/>
            </a:xfrm>
          </p:grpSpPr>
          <p:sp>
            <p:nvSpPr>
              <p:cNvPr id="33" name="Freeform 33"/>
              <p:cNvSpPr/>
              <p:nvPr/>
            </p:nvSpPr>
            <p:spPr>
              <a:xfrm>
                <a:off x="5222" y="2938"/>
                <a:ext cx="405739" cy="367376"/>
              </a:xfrm>
              <a:custGeom>
                <a:avLst/>
                <a:gdLst/>
                <a:ahLst/>
                <a:cxnLst/>
                <a:rect l="l" t="t" r="r" b="b"/>
                <a:pathLst>
                  <a:path w="406457" h="370314">
                    <a:moveTo>
                      <a:pt x="0" y="0"/>
                    </a:moveTo>
                    <a:lnTo>
                      <a:pt x="406457" y="0"/>
                    </a:lnTo>
                    <a:lnTo>
                      <a:pt x="406457" y="370314"/>
                    </a:lnTo>
                    <a:lnTo>
                      <a:pt x="0" y="370314"/>
                    </a:lnTo>
                    <a:close/>
                  </a:path>
                </a:pathLst>
              </a:custGeom>
              <a:solidFill>
                <a:srgbClr val="986F43"/>
              </a:solidFill>
            </p:spPr>
          </p:sp>
        </p:grpSp>
        <p:grpSp>
          <p:nvGrpSpPr>
            <p:cNvPr id="34" name="Group 34"/>
            <p:cNvGrpSpPr/>
            <p:nvPr/>
          </p:nvGrpSpPr>
          <p:grpSpPr>
            <a:xfrm>
              <a:off x="3493691" y="2015823"/>
              <a:ext cx="6443843" cy="892965"/>
              <a:chOff x="10605" y="7606"/>
              <a:chExt cx="1080294" cy="149703"/>
            </a:xfrm>
          </p:grpSpPr>
          <p:sp>
            <p:nvSpPr>
              <p:cNvPr id="35" name="Freeform 35"/>
              <p:cNvSpPr/>
              <p:nvPr/>
            </p:nvSpPr>
            <p:spPr>
              <a:xfrm>
                <a:off x="10605" y="7606"/>
                <a:ext cx="1080294" cy="149703"/>
              </a:xfrm>
              <a:custGeom>
                <a:avLst/>
                <a:gdLst/>
                <a:ahLst/>
                <a:cxnLst/>
                <a:rect l="l" t="t" r="r" b="b"/>
                <a:pathLst>
                  <a:path w="1080293" h="157309">
                    <a:moveTo>
                      <a:pt x="0" y="0"/>
                    </a:moveTo>
                    <a:lnTo>
                      <a:pt x="1080293" y="0"/>
                    </a:lnTo>
                    <a:lnTo>
                      <a:pt x="1080293" y="157309"/>
                    </a:lnTo>
                    <a:lnTo>
                      <a:pt x="0" y="157309"/>
                    </a:lnTo>
                    <a:close/>
                  </a:path>
                </a:pathLst>
              </a:custGeom>
              <a:solidFill>
                <a:srgbClr val="595959"/>
              </a:solidFill>
            </p:spPr>
          </p:sp>
        </p:grpSp>
        <p:grpSp>
          <p:nvGrpSpPr>
            <p:cNvPr id="36" name="Group 36"/>
            <p:cNvGrpSpPr/>
            <p:nvPr/>
          </p:nvGrpSpPr>
          <p:grpSpPr>
            <a:xfrm>
              <a:off x="3493691" y="2983442"/>
              <a:ext cx="6443843" cy="884405"/>
              <a:chOff x="10605" y="8018"/>
              <a:chExt cx="1080294" cy="148268"/>
            </a:xfrm>
          </p:grpSpPr>
          <p:sp>
            <p:nvSpPr>
              <p:cNvPr id="37" name="Freeform 37"/>
              <p:cNvSpPr/>
              <p:nvPr/>
            </p:nvSpPr>
            <p:spPr>
              <a:xfrm>
                <a:off x="10605" y="8018"/>
                <a:ext cx="1080294" cy="148268"/>
              </a:xfrm>
              <a:custGeom>
                <a:avLst/>
                <a:gdLst/>
                <a:ahLst/>
                <a:cxnLst/>
                <a:rect l="l" t="t" r="r" b="b"/>
                <a:pathLst>
                  <a:path w="1080293" h="156286">
                    <a:moveTo>
                      <a:pt x="0" y="0"/>
                    </a:moveTo>
                    <a:lnTo>
                      <a:pt x="1080293" y="0"/>
                    </a:lnTo>
                    <a:lnTo>
                      <a:pt x="1080293" y="156286"/>
                    </a:lnTo>
                    <a:lnTo>
                      <a:pt x="0" y="156286"/>
                    </a:lnTo>
                    <a:close/>
                  </a:path>
                </a:pathLst>
              </a:custGeom>
              <a:solidFill>
                <a:srgbClr val="595959"/>
              </a:solidFill>
            </p:spPr>
          </p:sp>
        </p:grpSp>
        <p:sp>
          <p:nvSpPr>
            <p:cNvPr id="38" name="TextBox 38"/>
            <p:cNvSpPr txBox="1"/>
            <p:nvPr/>
          </p:nvSpPr>
          <p:spPr>
            <a:xfrm>
              <a:off x="3703491" y="3148379"/>
              <a:ext cx="5516721" cy="581356"/>
            </a:xfrm>
            <a:prstGeom prst="rect">
              <a:avLst/>
            </a:prstGeom>
          </p:spPr>
          <p:txBody>
            <a:bodyPr lIns="0" tIns="0" rIns="0" bIns="0" rtlCol="0" anchor="t">
              <a:spAutoFit/>
            </a:bodyPr>
            <a:lstStyle/>
            <a:p>
              <a:pPr algn="just">
                <a:lnSpc>
                  <a:spcPts val="3359"/>
                </a:lnSpc>
              </a:pPr>
              <a:r>
                <a:rPr lang="en-US" sz="2400" dirty="0">
                  <a:solidFill>
                    <a:srgbClr val="FFFFFF"/>
                  </a:solidFill>
                  <a:latin typeface="Arial" panose="020B0604020202020204" pitchFamily="34" charset="0"/>
                  <a:cs typeface="Arial" panose="020B0604020202020204" pitchFamily="34" charset="0"/>
                </a:rPr>
                <a:t>Critical Thinking/Innovation</a:t>
              </a:r>
            </a:p>
          </p:txBody>
        </p:sp>
        <p:grpSp>
          <p:nvGrpSpPr>
            <p:cNvPr id="39" name="Group 39"/>
            <p:cNvGrpSpPr/>
            <p:nvPr/>
          </p:nvGrpSpPr>
          <p:grpSpPr>
            <a:xfrm>
              <a:off x="10014614" y="2982808"/>
              <a:ext cx="9272683" cy="2037557"/>
              <a:chOff x="16075" y="6914"/>
              <a:chExt cx="1554542" cy="341591"/>
            </a:xfrm>
          </p:grpSpPr>
          <p:sp>
            <p:nvSpPr>
              <p:cNvPr id="40" name="Freeform 40"/>
              <p:cNvSpPr/>
              <p:nvPr/>
            </p:nvSpPr>
            <p:spPr>
              <a:xfrm>
                <a:off x="16075" y="6914"/>
                <a:ext cx="1554542" cy="341591"/>
              </a:xfrm>
              <a:custGeom>
                <a:avLst/>
                <a:gdLst/>
                <a:ahLst/>
                <a:cxnLst/>
                <a:rect l="l" t="t" r="r" b="b"/>
                <a:pathLst>
                  <a:path w="1570617" h="348505">
                    <a:moveTo>
                      <a:pt x="0" y="0"/>
                    </a:moveTo>
                    <a:lnTo>
                      <a:pt x="1570617" y="0"/>
                    </a:lnTo>
                    <a:lnTo>
                      <a:pt x="1570617" y="348505"/>
                    </a:lnTo>
                    <a:lnTo>
                      <a:pt x="0" y="348505"/>
                    </a:lnTo>
                    <a:close/>
                  </a:path>
                </a:pathLst>
              </a:custGeom>
              <a:solidFill>
                <a:srgbClr val="595959"/>
              </a:solidFill>
            </p:spPr>
          </p:sp>
        </p:grpSp>
        <p:grpSp>
          <p:nvGrpSpPr>
            <p:cNvPr id="41" name="Group 41"/>
            <p:cNvGrpSpPr/>
            <p:nvPr/>
          </p:nvGrpSpPr>
          <p:grpSpPr>
            <a:xfrm>
              <a:off x="3486115" y="5095011"/>
              <a:ext cx="6451419" cy="1074133"/>
              <a:chOff x="9335" y="2239"/>
              <a:chExt cx="1081564" cy="180076"/>
            </a:xfrm>
          </p:grpSpPr>
          <p:sp>
            <p:nvSpPr>
              <p:cNvPr id="42" name="Freeform 42"/>
              <p:cNvSpPr/>
              <p:nvPr/>
            </p:nvSpPr>
            <p:spPr>
              <a:xfrm>
                <a:off x="9335" y="2239"/>
                <a:ext cx="1081564" cy="180076"/>
              </a:xfrm>
              <a:custGeom>
                <a:avLst/>
                <a:gdLst/>
                <a:ahLst/>
                <a:cxnLst/>
                <a:rect l="l" t="t" r="r" b="b"/>
                <a:pathLst>
                  <a:path w="1080293" h="182315">
                    <a:moveTo>
                      <a:pt x="0" y="0"/>
                    </a:moveTo>
                    <a:lnTo>
                      <a:pt x="1080293" y="0"/>
                    </a:lnTo>
                    <a:lnTo>
                      <a:pt x="1080293" y="182315"/>
                    </a:lnTo>
                    <a:lnTo>
                      <a:pt x="0" y="182315"/>
                    </a:lnTo>
                    <a:close/>
                  </a:path>
                </a:pathLst>
              </a:custGeom>
              <a:solidFill>
                <a:srgbClr val="595959"/>
              </a:solidFill>
            </p:spPr>
          </p:sp>
        </p:grpSp>
        <p:grpSp>
          <p:nvGrpSpPr>
            <p:cNvPr id="43" name="Group 43"/>
            <p:cNvGrpSpPr/>
            <p:nvPr/>
          </p:nvGrpSpPr>
          <p:grpSpPr>
            <a:xfrm>
              <a:off x="3486115" y="6243794"/>
              <a:ext cx="6451419" cy="1046748"/>
              <a:chOff x="9335" y="8709"/>
              <a:chExt cx="1081564" cy="175485"/>
            </a:xfrm>
          </p:grpSpPr>
          <p:sp>
            <p:nvSpPr>
              <p:cNvPr id="44" name="Freeform 44"/>
              <p:cNvSpPr/>
              <p:nvPr/>
            </p:nvSpPr>
            <p:spPr>
              <a:xfrm>
                <a:off x="9335" y="8709"/>
                <a:ext cx="1081564" cy="175485"/>
              </a:xfrm>
              <a:custGeom>
                <a:avLst/>
                <a:gdLst/>
                <a:ahLst/>
                <a:cxnLst/>
                <a:rect l="l" t="t" r="r" b="b"/>
                <a:pathLst>
                  <a:path w="1080293" h="184194">
                    <a:moveTo>
                      <a:pt x="0" y="0"/>
                    </a:moveTo>
                    <a:lnTo>
                      <a:pt x="1080293" y="0"/>
                    </a:lnTo>
                    <a:lnTo>
                      <a:pt x="1080293" y="184194"/>
                    </a:lnTo>
                    <a:lnTo>
                      <a:pt x="0" y="184194"/>
                    </a:lnTo>
                    <a:close/>
                  </a:path>
                </a:pathLst>
              </a:custGeom>
              <a:solidFill>
                <a:srgbClr val="595959"/>
              </a:solidFill>
            </p:spPr>
          </p:sp>
        </p:grpSp>
        <p:sp>
          <p:nvSpPr>
            <p:cNvPr id="45" name="TextBox 45"/>
            <p:cNvSpPr txBox="1"/>
            <p:nvPr/>
          </p:nvSpPr>
          <p:spPr>
            <a:xfrm>
              <a:off x="66881" y="1399435"/>
              <a:ext cx="851355" cy="581356"/>
            </a:xfrm>
            <a:prstGeom prst="rect">
              <a:avLst/>
            </a:prstGeom>
          </p:spPr>
          <p:txBody>
            <a:bodyPr lIns="0" tIns="0" rIns="0" bIns="0" rtlCol="0" anchor="t">
              <a:spAutoFit/>
            </a:bodyPr>
            <a:lstStyle/>
            <a:p>
              <a:pPr algn="ctr">
                <a:lnSpc>
                  <a:spcPts val="3359"/>
                </a:lnSpc>
              </a:pPr>
              <a:r>
                <a:rPr lang="en-US" sz="2400">
                  <a:solidFill>
                    <a:srgbClr val="FFFFFF"/>
                  </a:solidFill>
                  <a:latin typeface="Arial" panose="020B0604020202020204" pitchFamily="34" charset="0"/>
                  <a:cs typeface="Arial" panose="020B0604020202020204" pitchFamily="34" charset="0"/>
                </a:rPr>
                <a:t>1</a:t>
              </a:r>
            </a:p>
          </p:txBody>
        </p:sp>
        <p:sp>
          <p:nvSpPr>
            <p:cNvPr id="46" name="TextBox 46"/>
            <p:cNvSpPr txBox="1"/>
            <p:nvPr/>
          </p:nvSpPr>
          <p:spPr>
            <a:xfrm>
              <a:off x="117723" y="3563417"/>
              <a:ext cx="749671" cy="581356"/>
            </a:xfrm>
            <a:prstGeom prst="rect">
              <a:avLst/>
            </a:prstGeom>
          </p:spPr>
          <p:txBody>
            <a:bodyPr lIns="0" tIns="0" rIns="0" bIns="0" rtlCol="0" anchor="t">
              <a:spAutoFit/>
            </a:bodyPr>
            <a:lstStyle/>
            <a:p>
              <a:pPr algn="ctr">
                <a:lnSpc>
                  <a:spcPts val="3359"/>
                </a:lnSpc>
              </a:pPr>
              <a:r>
                <a:rPr lang="en-US" sz="2400">
                  <a:solidFill>
                    <a:srgbClr val="FFFFFF"/>
                  </a:solidFill>
                  <a:latin typeface="Arial" panose="020B0604020202020204" pitchFamily="34" charset="0"/>
                  <a:cs typeface="Arial" panose="020B0604020202020204" pitchFamily="34" charset="0"/>
                </a:rPr>
                <a:t>2</a:t>
              </a:r>
            </a:p>
          </p:txBody>
        </p:sp>
        <p:sp>
          <p:nvSpPr>
            <p:cNvPr id="47" name="TextBox 47"/>
            <p:cNvSpPr txBox="1"/>
            <p:nvPr/>
          </p:nvSpPr>
          <p:spPr>
            <a:xfrm>
              <a:off x="985856" y="1580753"/>
              <a:ext cx="1705132" cy="581356"/>
            </a:xfrm>
            <a:prstGeom prst="rect">
              <a:avLst/>
            </a:prstGeom>
          </p:spPr>
          <p:txBody>
            <a:bodyPr lIns="0" tIns="0" rIns="0" bIns="0" rtlCol="0" anchor="t">
              <a:spAutoFit/>
            </a:bodyPr>
            <a:lstStyle/>
            <a:p>
              <a:pPr>
                <a:lnSpc>
                  <a:spcPts val="3359"/>
                </a:lnSpc>
              </a:pPr>
              <a:r>
                <a:rPr lang="en-US" sz="2400">
                  <a:solidFill>
                    <a:srgbClr val="FFFFFF"/>
                  </a:solidFill>
                  <a:latin typeface="Arial" panose="020B0604020202020204" pitchFamily="34" charset="0"/>
                  <a:cs typeface="Arial" panose="020B0604020202020204" pitchFamily="34" charset="0"/>
                </a:rPr>
                <a:t>COMMU</a:t>
              </a:r>
            </a:p>
          </p:txBody>
        </p:sp>
        <p:sp>
          <p:nvSpPr>
            <p:cNvPr id="48" name="TextBox 48"/>
            <p:cNvSpPr txBox="1"/>
            <p:nvPr/>
          </p:nvSpPr>
          <p:spPr>
            <a:xfrm>
              <a:off x="10485392" y="1127817"/>
              <a:ext cx="8706498" cy="1477328"/>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appreciate business research and to present research findings/results effectively in speaking and in writing</a:t>
              </a:r>
            </a:p>
          </p:txBody>
        </p:sp>
        <p:sp>
          <p:nvSpPr>
            <p:cNvPr id="49" name="TextBox 49"/>
            <p:cNvSpPr txBox="1"/>
            <p:nvPr/>
          </p:nvSpPr>
          <p:spPr>
            <a:xfrm>
              <a:off x="117723" y="5729618"/>
              <a:ext cx="749671" cy="581356"/>
            </a:xfrm>
            <a:prstGeom prst="rect">
              <a:avLst/>
            </a:prstGeom>
          </p:spPr>
          <p:txBody>
            <a:bodyPr lIns="0" tIns="0" rIns="0" bIns="0" rtlCol="0" anchor="t">
              <a:spAutoFit/>
            </a:bodyPr>
            <a:lstStyle/>
            <a:p>
              <a:pPr algn="ctr">
                <a:lnSpc>
                  <a:spcPts val="3359"/>
                </a:lnSpc>
              </a:pPr>
              <a:r>
                <a:rPr lang="en-US" sz="2400">
                  <a:solidFill>
                    <a:srgbClr val="FFFFFF"/>
                  </a:solidFill>
                  <a:latin typeface="Arial" panose="020B0604020202020204" pitchFamily="34" charset="0"/>
                  <a:cs typeface="Arial" panose="020B0604020202020204" pitchFamily="34" charset="0"/>
                </a:rPr>
                <a:t>3</a:t>
              </a:r>
            </a:p>
          </p:txBody>
        </p:sp>
        <p:sp>
          <p:nvSpPr>
            <p:cNvPr id="50" name="TextBox 50"/>
            <p:cNvSpPr txBox="1"/>
            <p:nvPr/>
          </p:nvSpPr>
          <p:spPr>
            <a:xfrm>
              <a:off x="1057501" y="5833210"/>
              <a:ext cx="2378363" cy="521596"/>
            </a:xfrm>
            <a:prstGeom prst="rect">
              <a:avLst/>
            </a:prstGeom>
          </p:spPr>
          <p:txBody>
            <a:bodyPr wrap="square" lIns="0" tIns="0" rIns="0" bIns="0" rtlCol="0" anchor="t">
              <a:spAutoFit/>
            </a:bodyPr>
            <a:lstStyle/>
            <a:p>
              <a:pPr>
                <a:lnSpc>
                  <a:spcPts val="3359"/>
                </a:lnSpc>
              </a:pPr>
              <a:r>
                <a:rPr lang="en-US" sz="2200" dirty="0">
                  <a:solidFill>
                    <a:srgbClr val="FFFFFF"/>
                  </a:solidFill>
                  <a:latin typeface="Arial" panose="020B0604020202020204" pitchFamily="34" charset="0"/>
                  <a:cs typeface="Arial" panose="020B0604020202020204" pitchFamily="34" charset="0"/>
                </a:rPr>
                <a:t>LEAD/ETHIC</a:t>
              </a:r>
            </a:p>
          </p:txBody>
        </p:sp>
        <p:sp>
          <p:nvSpPr>
            <p:cNvPr id="51" name="TextBox 51"/>
            <p:cNvSpPr txBox="1"/>
            <p:nvPr/>
          </p:nvSpPr>
          <p:spPr>
            <a:xfrm>
              <a:off x="3703491" y="1233293"/>
              <a:ext cx="1784103" cy="581356"/>
            </a:xfrm>
            <a:prstGeom prst="rect">
              <a:avLst/>
            </a:prstGeom>
          </p:spPr>
          <p:txBody>
            <a:bodyPr lIns="0" tIns="0" rIns="0" bIns="0" rtlCol="0" anchor="t">
              <a:spAutoFit/>
            </a:bodyPr>
            <a:lstStyle/>
            <a:p>
              <a:pPr algn="just">
                <a:lnSpc>
                  <a:spcPts val="3359"/>
                </a:lnSpc>
              </a:pPr>
              <a:r>
                <a:rPr lang="en-US" sz="2400" dirty="0">
                  <a:solidFill>
                    <a:srgbClr val="FFFFFF"/>
                  </a:solidFill>
                  <a:latin typeface="Arial" panose="020B0604020202020204" pitchFamily="34" charset="0"/>
                  <a:cs typeface="Arial" panose="020B0604020202020204" pitchFamily="34" charset="0"/>
                </a:rPr>
                <a:t>Speaking</a:t>
              </a:r>
            </a:p>
          </p:txBody>
        </p:sp>
        <p:pic>
          <p:nvPicPr>
            <p:cNvPr id="52" name="Picture 52"/>
            <p:cNvPicPr>
              <a:picLocks noChangeAspect="1"/>
            </p:cNvPicPr>
            <p:nvPr/>
          </p:nvPicPr>
          <p:blipFill>
            <a:blip r:embed="rId4"/>
            <a:srcRect/>
            <a:stretch>
              <a:fillRect/>
            </a:stretch>
          </p:blipFill>
          <p:spPr>
            <a:xfrm>
              <a:off x="10021743" y="1230942"/>
              <a:ext cx="397436" cy="397436"/>
            </a:xfrm>
            <a:prstGeom prst="rect">
              <a:avLst/>
            </a:prstGeom>
          </p:spPr>
        </p:pic>
        <p:sp>
          <p:nvSpPr>
            <p:cNvPr id="53" name="TextBox 53"/>
            <p:cNvSpPr txBox="1"/>
            <p:nvPr/>
          </p:nvSpPr>
          <p:spPr>
            <a:xfrm>
              <a:off x="3703491" y="2186269"/>
              <a:ext cx="1629323" cy="581356"/>
            </a:xfrm>
            <a:prstGeom prst="rect">
              <a:avLst/>
            </a:prstGeom>
          </p:spPr>
          <p:txBody>
            <a:bodyPr lIns="0" tIns="0" rIns="0" bIns="0" rtlCol="0" anchor="t">
              <a:spAutoFit/>
            </a:bodyPr>
            <a:lstStyle/>
            <a:p>
              <a:pPr algn="just">
                <a:lnSpc>
                  <a:spcPts val="3359"/>
                </a:lnSpc>
              </a:pPr>
              <a:r>
                <a:rPr lang="en-US" sz="2400">
                  <a:solidFill>
                    <a:srgbClr val="FFFFFF"/>
                  </a:solidFill>
                  <a:latin typeface="Arial" panose="020B0604020202020204" pitchFamily="34" charset="0"/>
                  <a:cs typeface="Arial" panose="020B0604020202020204" pitchFamily="34" charset="0"/>
                </a:rPr>
                <a:t>Writing</a:t>
              </a:r>
            </a:p>
          </p:txBody>
        </p:sp>
        <p:sp>
          <p:nvSpPr>
            <p:cNvPr id="54" name="TextBox 54"/>
            <p:cNvSpPr txBox="1"/>
            <p:nvPr/>
          </p:nvSpPr>
          <p:spPr>
            <a:xfrm>
              <a:off x="10533096" y="2996080"/>
              <a:ext cx="8706499"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integrate different functional areas in solving business problems</a:t>
              </a:r>
            </a:p>
          </p:txBody>
        </p:sp>
        <p:sp>
          <p:nvSpPr>
            <p:cNvPr id="55" name="TextBox 55"/>
            <p:cNvSpPr txBox="1"/>
            <p:nvPr/>
          </p:nvSpPr>
          <p:spPr>
            <a:xfrm>
              <a:off x="3703491" y="5320365"/>
              <a:ext cx="2939623" cy="581356"/>
            </a:xfrm>
            <a:prstGeom prst="rect">
              <a:avLst/>
            </a:prstGeom>
          </p:spPr>
          <p:txBody>
            <a:bodyPr lIns="0" tIns="0" rIns="0" bIns="0" rtlCol="0" anchor="t">
              <a:spAutoFit/>
            </a:bodyPr>
            <a:lstStyle/>
            <a:p>
              <a:pPr algn="just">
                <a:lnSpc>
                  <a:spcPts val="3359"/>
                </a:lnSpc>
              </a:pPr>
              <a:r>
                <a:rPr lang="en-US" sz="2400">
                  <a:solidFill>
                    <a:srgbClr val="FFFFFF"/>
                  </a:solidFill>
                  <a:latin typeface="Arial" panose="020B0604020202020204" pitchFamily="34" charset="0"/>
                  <a:cs typeface="Arial" panose="020B0604020202020204" pitchFamily="34" charset="0"/>
                </a:rPr>
                <a:t>Leadership</a:t>
              </a:r>
            </a:p>
          </p:txBody>
        </p:sp>
        <p:sp>
          <p:nvSpPr>
            <p:cNvPr id="56" name="TextBox 56"/>
            <p:cNvSpPr txBox="1"/>
            <p:nvPr/>
          </p:nvSpPr>
          <p:spPr>
            <a:xfrm>
              <a:off x="3703491" y="6493856"/>
              <a:ext cx="4091861" cy="581356"/>
            </a:xfrm>
            <a:prstGeom prst="rect">
              <a:avLst/>
            </a:prstGeom>
          </p:spPr>
          <p:txBody>
            <a:bodyPr lIns="0" tIns="0" rIns="0" bIns="0" rtlCol="0" anchor="t">
              <a:spAutoFit/>
            </a:bodyPr>
            <a:lstStyle/>
            <a:p>
              <a:pPr algn="just">
                <a:lnSpc>
                  <a:spcPts val="3359"/>
                </a:lnSpc>
              </a:pPr>
              <a:r>
                <a:rPr lang="en-US" sz="2400" dirty="0">
                  <a:solidFill>
                    <a:srgbClr val="FFFFFF"/>
                  </a:solidFill>
                  <a:latin typeface="Arial" panose="020B0604020202020204" pitchFamily="34" charset="0"/>
                  <a:cs typeface="Arial" panose="020B0604020202020204" pitchFamily="34" charset="0"/>
                </a:rPr>
                <a:t>Ethical Reasoning</a:t>
              </a:r>
            </a:p>
          </p:txBody>
        </p:sp>
        <p:pic>
          <p:nvPicPr>
            <p:cNvPr id="57" name="Picture 57"/>
            <p:cNvPicPr>
              <a:picLocks noChangeAspect="1"/>
            </p:cNvPicPr>
            <p:nvPr/>
          </p:nvPicPr>
          <p:blipFill>
            <a:blip r:embed="rId4"/>
            <a:srcRect/>
            <a:stretch>
              <a:fillRect/>
            </a:stretch>
          </p:blipFill>
          <p:spPr>
            <a:xfrm>
              <a:off x="10012505" y="3070191"/>
              <a:ext cx="397436" cy="397436"/>
            </a:xfrm>
            <a:prstGeom prst="rect">
              <a:avLst/>
            </a:prstGeom>
          </p:spPr>
        </p:pic>
        <p:grpSp>
          <p:nvGrpSpPr>
            <p:cNvPr id="58" name="Group 58"/>
            <p:cNvGrpSpPr/>
            <p:nvPr/>
          </p:nvGrpSpPr>
          <p:grpSpPr>
            <a:xfrm>
              <a:off x="10014617" y="5095011"/>
              <a:ext cx="9263443" cy="2196153"/>
              <a:chOff x="17624" y="2239"/>
              <a:chExt cx="1552993" cy="368179"/>
            </a:xfrm>
          </p:grpSpPr>
          <p:sp>
            <p:nvSpPr>
              <p:cNvPr id="59" name="Freeform 59"/>
              <p:cNvSpPr/>
              <p:nvPr/>
            </p:nvSpPr>
            <p:spPr>
              <a:xfrm>
                <a:off x="17624" y="2239"/>
                <a:ext cx="1552993" cy="368179"/>
              </a:xfrm>
              <a:custGeom>
                <a:avLst/>
                <a:gdLst/>
                <a:ahLst/>
                <a:cxnLst/>
                <a:rect l="l" t="t" r="r" b="b"/>
                <a:pathLst>
                  <a:path w="1570617" h="370418">
                    <a:moveTo>
                      <a:pt x="0" y="0"/>
                    </a:moveTo>
                    <a:lnTo>
                      <a:pt x="1570617" y="0"/>
                    </a:lnTo>
                    <a:lnTo>
                      <a:pt x="1570617" y="370418"/>
                    </a:lnTo>
                    <a:lnTo>
                      <a:pt x="0" y="370418"/>
                    </a:lnTo>
                    <a:close/>
                  </a:path>
                </a:pathLst>
              </a:custGeom>
              <a:solidFill>
                <a:srgbClr val="595959"/>
              </a:solidFill>
            </p:spPr>
          </p:sp>
        </p:grpSp>
        <p:sp>
          <p:nvSpPr>
            <p:cNvPr id="60" name="TextBox 60"/>
            <p:cNvSpPr txBox="1"/>
            <p:nvPr/>
          </p:nvSpPr>
          <p:spPr>
            <a:xfrm>
              <a:off x="10476152" y="5089397"/>
              <a:ext cx="8801906"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demonstrate leadership skills of a business manager </a:t>
              </a:r>
            </a:p>
          </p:txBody>
        </p:sp>
        <p:sp>
          <p:nvSpPr>
            <p:cNvPr id="61" name="TextBox 61"/>
            <p:cNvSpPr txBox="1"/>
            <p:nvPr/>
          </p:nvSpPr>
          <p:spPr>
            <a:xfrm>
              <a:off x="10476152" y="6211418"/>
              <a:ext cx="8801906"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identify ethical dilemmas and to determine necessary courses of action</a:t>
              </a:r>
            </a:p>
          </p:txBody>
        </p:sp>
        <p:pic>
          <p:nvPicPr>
            <p:cNvPr id="62" name="Picture 62"/>
            <p:cNvPicPr>
              <a:picLocks noChangeAspect="1"/>
            </p:cNvPicPr>
            <p:nvPr/>
          </p:nvPicPr>
          <p:blipFill>
            <a:blip r:embed="rId4"/>
            <a:srcRect/>
            <a:stretch>
              <a:fillRect/>
            </a:stretch>
          </p:blipFill>
          <p:spPr>
            <a:xfrm>
              <a:off x="10012505" y="5169273"/>
              <a:ext cx="397436" cy="397436"/>
            </a:xfrm>
            <a:prstGeom prst="rect">
              <a:avLst/>
            </a:prstGeom>
          </p:spPr>
        </p:pic>
        <p:pic>
          <p:nvPicPr>
            <p:cNvPr id="63" name="Picture 63"/>
            <p:cNvPicPr>
              <a:picLocks noChangeAspect="1"/>
            </p:cNvPicPr>
            <p:nvPr/>
          </p:nvPicPr>
          <p:blipFill>
            <a:blip r:embed="rId4"/>
            <a:srcRect/>
            <a:stretch>
              <a:fillRect/>
            </a:stretch>
          </p:blipFill>
          <p:spPr>
            <a:xfrm>
              <a:off x="10012505" y="6354805"/>
              <a:ext cx="397436" cy="397436"/>
            </a:xfrm>
            <a:prstGeom prst="rect">
              <a:avLst/>
            </a:prstGeom>
          </p:spPr>
        </p:pic>
        <p:grpSp>
          <p:nvGrpSpPr>
            <p:cNvPr id="64" name="Group 64"/>
            <p:cNvGrpSpPr/>
            <p:nvPr/>
          </p:nvGrpSpPr>
          <p:grpSpPr>
            <a:xfrm>
              <a:off x="998529" y="7365187"/>
              <a:ext cx="2420192" cy="1550192"/>
              <a:chOff x="5222" y="7847"/>
              <a:chExt cx="405739" cy="259886"/>
            </a:xfrm>
          </p:grpSpPr>
          <p:sp>
            <p:nvSpPr>
              <p:cNvPr id="65" name="Freeform 65"/>
              <p:cNvSpPr/>
              <p:nvPr/>
            </p:nvSpPr>
            <p:spPr>
              <a:xfrm>
                <a:off x="5222" y="7847"/>
                <a:ext cx="405739" cy="259886"/>
              </a:xfrm>
              <a:custGeom>
                <a:avLst/>
                <a:gdLst/>
                <a:ahLst/>
                <a:cxnLst/>
                <a:rect l="l" t="t" r="r" b="b"/>
                <a:pathLst>
                  <a:path w="406457" h="267733">
                    <a:moveTo>
                      <a:pt x="0" y="0"/>
                    </a:moveTo>
                    <a:lnTo>
                      <a:pt x="406457" y="0"/>
                    </a:lnTo>
                    <a:lnTo>
                      <a:pt x="406457" y="267733"/>
                    </a:lnTo>
                    <a:lnTo>
                      <a:pt x="0" y="267733"/>
                    </a:lnTo>
                    <a:close/>
                  </a:path>
                </a:pathLst>
              </a:custGeom>
              <a:solidFill>
                <a:srgbClr val="986F43"/>
              </a:solidFill>
            </p:spPr>
          </p:sp>
        </p:grpSp>
        <p:sp>
          <p:nvSpPr>
            <p:cNvPr id="66" name="TextBox 66"/>
            <p:cNvSpPr txBox="1"/>
            <p:nvPr/>
          </p:nvSpPr>
          <p:spPr>
            <a:xfrm>
              <a:off x="1000436" y="7808966"/>
              <a:ext cx="2374617" cy="581356"/>
            </a:xfrm>
            <a:prstGeom prst="rect">
              <a:avLst/>
            </a:prstGeom>
          </p:spPr>
          <p:txBody>
            <a:bodyPr lIns="0" tIns="0" rIns="0" bIns="0" rtlCol="0" anchor="t">
              <a:spAutoFit/>
            </a:bodyPr>
            <a:lstStyle/>
            <a:p>
              <a:pPr>
                <a:lnSpc>
                  <a:spcPts val="3359"/>
                </a:lnSpc>
              </a:pPr>
              <a:r>
                <a:rPr lang="en-US" sz="2400">
                  <a:solidFill>
                    <a:srgbClr val="FFFFFF"/>
                  </a:solidFill>
                  <a:latin typeface="Arial" panose="020B0604020202020204" pitchFamily="34" charset="0"/>
                  <a:cs typeface="Arial" panose="020B0604020202020204" pitchFamily="34" charset="0"/>
                </a:rPr>
                <a:t>GLOB</a:t>
              </a:r>
            </a:p>
          </p:txBody>
        </p:sp>
        <p:grpSp>
          <p:nvGrpSpPr>
            <p:cNvPr id="67" name="Group 67"/>
            <p:cNvGrpSpPr/>
            <p:nvPr/>
          </p:nvGrpSpPr>
          <p:grpSpPr>
            <a:xfrm>
              <a:off x="3486117" y="7365193"/>
              <a:ext cx="6451419" cy="1550187"/>
              <a:chOff x="10884" y="7848"/>
              <a:chExt cx="1081564" cy="259885"/>
            </a:xfrm>
          </p:grpSpPr>
          <p:sp>
            <p:nvSpPr>
              <p:cNvPr id="68" name="Freeform 68"/>
              <p:cNvSpPr/>
              <p:nvPr/>
            </p:nvSpPr>
            <p:spPr>
              <a:xfrm>
                <a:off x="10884" y="7848"/>
                <a:ext cx="1081564" cy="259885"/>
              </a:xfrm>
              <a:custGeom>
                <a:avLst/>
                <a:gdLst/>
                <a:ahLst/>
                <a:cxnLst/>
                <a:rect l="l" t="t" r="r" b="b"/>
                <a:pathLst>
                  <a:path w="1080293" h="267733">
                    <a:moveTo>
                      <a:pt x="0" y="0"/>
                    </a:moveTo>
                    <a:lnTo>
                      <a:pt x="1080293" y="0"/>
                    </a:lnTo>
                    <a:lnTo>
                      <a:pt x="1080293" y="267733"/>
                    </a:lnTo>
                    <a:lnTo>
                      <a:pt x="0" y="267733"/>
                    </a:lnTo>
                    <a:close/>
                  </a:path>
                </a:pathLst>
              </a:custGeom>
              <a:solidFill>
                <a:srgbClr val="595959"/>
              </a:solidFill>
            </p:spPr>
          </p:sp>
        </p:grpSp>
        <p:sp>
          <p:nvSpPr>
            <p:cNvPr id="69" name="TextBox 69"/>
            <p:cNvSpPr txBox="1"/>
            <p:nvPr/>
          </p:nvSpPr>
          <p:spPr>
            <a:xfrm>
              <a:off x="3703491" y="7718307"/>
              <a:ext cx="2939623" cy="581356"/>
            </a:xfrm>
            <a:prstGeom prst="rect">
              <a:avLst/>
            </a:prstGeom>
          </p:spPr>
          <p:txBody>
            <a:bodyPr lIns="0" tIns="0" rIns="0" bIns="0" rtlCol="0" anchor="t">
              <a:spAutoFit/>
            </a:bodyPr>
            <a:lstStyle/>
            <a:p>
              <a:pPr algn="just">
                <a:lnSpc>
                  <a:spcPts val="3359"/>
                </a:lnSpc>
              </a:pPr>
              <a:r>
                <a:rPr lang="en-US" sz="2400">
                  <a:solidFill>
                    <a:srgbClr val="FFFFFF"/>
                  </a:solidFill>
                  <a:latin typeface="Arial" panose="020B0604020202020204" pitchFamily="34" charset="0"/>
                  <a:cs typeface="Arial" panose="020B0604020202020204" pitchFamily="34" charset="0"/>
                </a:rPr>
                <a:t>Global Vision</a:t>
              </a:r>
            </a:p>
          </p:txBody>
        </p:sp>
        <p:grpSp>
          <p:nvGrpSpPr>
            <p:cNvPr id="70" name="Group 70"/>
            <p:cNvGrpSpPr/>
            <p:nvPr/>
          </p:nvGrpSpPr>
          <p:grpSpPr>
            <a:xfrm>
              <a:off x="10021742" y="7365187"/>
              <a:ext cx="9265555" cy="1550192"/>
              <a:chOff x="17270" y="7847"/>
              <a:chExt cx="1553347" cy="259886"/>
            </a:xfrm>
          </p:grpSpPr>
          <p:sp>
            <p:nvSpPr>
              <p:cNvPr id="71" name="Freeform 71"/>
              <p:cNvSpPr/>
              <p:nvPr/>
            </p:nvSpPr>
            <p:spPr>
              <a:xfrm>
                <a:off x="17270" y="7847"/>
                <a:ext cx="1553347" cy="259886"/>
              </a:xfrm>
              <a:custGeom>
                <a:avLst/>
                <a:gdLst/>
                <a:ahLst/>
                <a:cxnLst/>
                <a:rect l="l" t="t" r="r" b="b"/>
                <a:pathLst>
                  <a:path w="1570617" h="267733">
                    <a:moveTo>
                      <a:pt x="0" y="0"/>
                    </a:moveTo>
                    <a:lnTo>
                      <a:pt x="1570617" y="0"/>
                    </a:lnTo>
                    <a:lnTo>
                      <a:pt x="1570617" y="267733"/>
                    </a:lnTo>
                    <a:lnTo>
                      <a:pt x="0" y="267733"/>
                    </a:lnTo>
                    <a:close/>
                  </a:path>
                </a:pathLst>
              </a:custGeom>
              <a:solidFill>
                <a:srgbClr val="595959"/>
              </a:solidFill>
            </p:spPr>
          </p:sp>
        </p:grpSp>
        <p:sp>
          <p:nvSpPr>
            <p:cNvPr id="72" name="TextBox 72"/>
            <p:cNvSpPr txBox="1"/>
            <p:nvPr/>
          </p:nvSpPr>
          <p:spPr>
            <a:xfrm>
              <a:off x="10485392" y="7607200"/>
              <a:ext cx="8868119"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possess a global economic perspective and an awareness of the global business</a:t>
              </a:r>
            </a:p>
          </p:txBody>
        </p:sp>
        <p:pic>
          <p:nvPicPr>
            <p:cNvPr id="73" name="Picture 73"/>
            <p:cNvPicPr>
              <a:picLocks noChangeAspect="1"/>
            </p:cNvPicPr>
            <p:nvPr/>
          </p:nvPicPr>
          <p:blipFill>
            <a:blip r:embed="rId4"/>
            <a:srcRect/>
            <a:stretch>
              <a:fillRect/>
            </a:stretch>
          </p:blipFill>
          <p:spPr>
            <a:xfrm>
              <a:off x="10021743" y="7586306"/>
              <a:ext cx="397436" cy="397436"/>
            </a:xfrm>
            <a:prstGeom prst="rect">
              <a:avLst/>
            </a:prstGeom>
          </p:spPr>
        </p:pic>
        <p:grpSp>
          <p:nvGrpSpPr>
            <p:cNvPr id="74" name="Group 74"/>
            <p:cNvGrpSpPr/>
            <p:nvPr/>
          </p:nvGrpSpPr>
          <p:grpSpPr>
            <a:xfrm>
              <a:off x="998529" y="8990025"/>
              <a:ext cx="2420192" cy="1665834"/>
              <a:chOff x="5222" y="4224"/>
              <a:chExt cx="405739" cy="279273"/>
            </a:xfrm>
          </p:grpSpPr>
          <p:sp>
            <p:nvSpPr>
              <p:cNvPr id="75" name="Freeform 75"/>
              <p:cNvSpPr/>
              <p:nvPr/>
            </p:nvSpPr>
            <p:spPr>
              <a:xfrm>
                <a:off x="5222" y="4224"/>
                <a:ext cx="405739" cy="279273"/>
              </a:xfrm>
              <a:custGeom>
                <a:avLst/>
                <a:gdLst/>
                <a:ahLst/>
                <a:cxnLst/>
                <a:rect l="l" t="t" r="r" b="b"/>
                <a:pathLst>
                  <a:path w="406457" h="283497">
                    <a:moveTo>
                      <a:pt x="0" y="0"/>
                    </a:moveTo>
                    <a:lnTo>
                      <a:pt x="406457" y="0"/>
                    </a:lnTo>
                    <a:lnTo>
                      <a:pt x="406457" y="283497"/>
                    </a:lnTo>
                    <a:lnTo>
                      <a:pt x="0" y="283497"/>
                    </a:lnTo>
                    <a:close/>
                  </a:path>
                </a:pathLst>
              </a:custGeom>
              <a:solidFill>
                <a:srgbClr val="986F43"/>
              </a:solidFill>
            </p:spPr>
          </p:sp>
        </p:grpSp>
        <p:sp>
          <p:nvSpPr>
            <p:cNvPr id="76" name="TextBox 76"/>
            <p:cNvSpPr txBox="1"/>
            <p:nvPr/>
          </p:nvSpPr>
          <p:spPr>
            <a:xfrm>
              <a:off x="1166207" y="9520906"/>
              <a:ext cx="885097" cy="581356"/>
            </a:xfrm>
            <a:prstGeom prst="rect">
              <a:avLst/>
            </a:prstGeom>
          </p:spPr>
          <p:txBody>
            <a:bodyPr wrap="square" lIns="0" tIns="0" rIns="0" bIns="0" rtlCol="0" anchor="t">
              <a:spAutoFit/>
            </a:bodyPr>
            <a:lstStyle/>
            <a:p>
              <a:pPr>
                <a:lnSpc>
                  <a:spcPts val="3359"/>
                </a:lnSpc>
              </a:pPr>
              <a:r>
                <a:rPr lang="en-US" sz="2400" dirty="0">
                  <a:solidFill>
                    <a:srgbClr val="FFFFFF"/>
                  </a:solidFill>
                  <a:latin typeface="Arial" panose="020B0604020202020204" pitchFamily="34" charset="0"/>
                  <a:cs typeface="Arial" panose="020B0604020202020204" pitchFamily="34" charset="0"/>
                </a:rPr>
                <a:t>VSP</a:t>
              </a:r>
            </a:p>
          </p:txBody>
        </p:sp>
        <p:grpSp>
          <p:nvGrpSpPr>
            <p:cNvPr id="77" name="Group 77"/>
            <p:cNvGrpSpPr/>
            <p:nvPr/>
          </p:nvGrpSpPr>
          <p:grpSpPr>
            <a:xfrm>
              <a:off x="3482196" y="8990031"/>
              <a:ext cx="6455338" cy="1665828"/>
              <a:chOff x="8678" y="4225"/>
              <a:chExt cx="1082221" cy="279272"/>
            </a:xfrm>
          </p:grpSpPr>
          <p:sp>
            <p:nvSpPr>
              <p:cNvPr id="78" name="Freeform 78"/>
              <p:cNvSpPr/>
              <p:nvPr/>
            </p:nvSpPr>
            <p:spPr>
              <a:xfrm>
                <a:off x="8678" y="4225"/>
                <a:ext cx="1082221" cy="279272"/>
              </a:xfrm>
              <a:custGeom>
                <a:avLst/>
                <a:gdLst/>
                <a:ahLst/>
                <a:cxnLst/>
                <a:rect l="l" t="t" r="r" b="b"/>
                <a:pathLst>
                  <a:path w="1080293" h="283497">
                    <a:moveTo>
                      <a:pt x="0" y="0"/>
                    </a:moveTo>
                    <a:lnTo>
                      <a:pt x="1080293" y="0"/>
                    </a:lnTo>
                    <a:lnTo>
                      <a:pt x="1080293" y="283497"/>
                    </a:lnTo>
                    <a:lnTo>
                      <a:pt x="0" y="283497"/>
                    </a:lnTo>
                    <a:close/>
                  </a:path>
                </a:pathLst>
              </a:custGeom>
              <a:solidFill>
                <a:srgbClr val="595959"/>
              </a:solidFill>
            </p:spPr>
          </p:sp>
        </p:grpSp>
        <p:sp>
          <p:nvSpPr>
            <p:cNvPr id="79" name="TextBox 79"/>
            <p:cNvSpPr txBox="1"/>
            <p:nvPr/>
          </p:nvSpPr>
          <p:spPr>
            <a:xfrm>
              <a:off x="3703491" y="9556856"/>
              <a:ext cx="2045931" cy="581356"/>
            </a:xfrm>
            <a:prstGeom prst="rect">
              <a:avLst/>
            </a:prstGeom>
          </p:spPr>
          <p:txBody>
            <a:bodyPr lIns="0" tIns="0" rIns="0" bIns="0" rtlCol="0" anchor="t">
              <a:spAutoFit/>
            </a:bodyPr>
            <a:lstStyle/>
            <a:p>
              <a:pPr algn="just">
                <a:lnSpc>
                  <a:spcPts val="3359"/>
                </a:lnSpc>
              </a:pPr>
              <a:r>
                <a:rPr lang="en-US" sz="2400">
                  <a:solidFill>
                    <a:srgbClr val="FFFFFF"/>
                  </a:solidFill>
                  <a:latin typeface="Arial" panose="020B0604020202020204" pitchFamily="34" charset="0"/>
                  <a:cs typeface="Arial" panose="020B0604020202020204" pitchFamily="34" charset="0"/>
                </a:rPr>
                <a:t>Teamwork</a:t>
              </a:r>
            </a:p>
          </p:txBody>
        </p:sp>
        <p:grpSp>
          <p:nvGrpSpPr>
            <p:cNvPr id="80" name="Group 80"/>
            <p:cNvGrpSpPr/>
            <p:nvPr/>
          </p:nvGrpSpPr>
          <p:grpSpPr>
            <a:xfrm>
              <a:off x="10021742" y="8990025"/>
              <a:ext cx="9265555" cy="1665834"/>
              <a:chOff x="17270" y="4224"/>
              <a:chExt cx="1553347" cy="279273"/>
            </a:xfrm>
          </p:grpSpPr>
          <p:sp>
            <p:nvSpPr>
              <p:cNvPr id="81" name="Freeform 81"/>
              <p:cNvSpPr/>
              <p:nvPr/>
            </p:nvSpPr>
            <p:spPr>
              <a:xfrm>
                <a:off x="17270" y="4224"/>
                <a:ext cx="1553347" cy="279273"/>
              </a:xfrm>
              <a:custGeom>
                <a:avLst/>
                <a:gdLst/>
                <a:ahLst/>
                <a:cxnLst/>
                <a:rect l="l" t="t" r="r" b="b"/>
                <a:pathLst>
                  <a:path w="1570617" h="283497">
                    <a:moveTo>
                      <a:pt x="0" y="0"/>
                    </a:moveTo>
                    <a:lnTo>
                      <a:pt x="1570617" y="0"/>
                    </a:lnTo>
                    <a:lnTo>
                      <a:pt x="1570617" y="283497"/>
                    </a:lnTo>
                    <a:lnTo>
                      <a:pt x="0" y="283497"/>
                    </a:lnTo>
                    <a:close/>
                  </a:path>
                </a:pathLst>
              </a:custGeom>
              <a:solidFill>
                <a:srgbClr val="595959"/>
              </a:solidFill>
            </p:spPr>
          </p:sp>
        </p:grpSp>
        <p:pic>
          <p:nvPicPr>
            <p:cNvPr id="82" name="Picture 82"/>
            <p:cNvPicPr>
              <a:picLocks noChangeAspect="1"/>
            </p:cNvPicPr>
            <p:nvPr/>
          </p:nvPicPr>
          <p:blipFill>
            <a:blip r:embed="rId4"/>
            <a:srcRect/>
            <a:stretch>
              <a:fillRect/>
            </a:stretch>
          </p:blipFill>
          <p:spPr>
            <a:xfrm>
              <a:off x="10016663" y="9176735"/>
              <a:ext cx="397436" cy="397436"/>
            </a:xfrm>
            <a:prstGeom prst="rect">
              <a:avLst/>
            </a:prstGeom>
          </p:spPr>
        </p:pic>
        <p:grpSp>
          <p:nvGrpSpPr>
            <p:cNvPr id="83" name="Group 83"/>
            <p:cNvGrpSpPr/>
            <p:nvPr/>
          </p:nvGrpSpPr>
          <p:grpSpPr>
            <a:xfrm>
              <a:off x="3493691" y="3942497"/>
              <a:ext cx="6443843" cy="1077863"/>
              <a:chOff x="10605" y="8028"/>
              <a:chExt cx="1080294" cy="180701"/>
            </a:xfrm>
          </p:grpSpPr>
          <p:sp>
            <p:nvSpPr>
              <p:cNvPr id="84" name="Freeform 84"/>
              <p:cNvSpPr/>
              <p:nvPr/>
            </p:nvSpPr>
            <p:spPr>
              <a:xfrm>
                <a:off x="10605" y="8028"/>
                <a:ext cx="1080294" cy="180701"/>
              </a:xfrm>
              <a:custGeom>
                <a:avLst/>
                <a:gdLst/>
                <a:ahLst/>
                <a:cxnLst/>
                <a:rect l="l" t="t" r="r" b="b"/>
                <a:pathLst>
                  <a:path w="1080293" h="188730">
                    <a:moveTo>
                      <a:pt x="0" y="0"/>
                    </a:moveTo>
                    <a:lnTo>
                      <a:pt x="1080293" y="0"/>
                    </a:lnTo>
                    <a:lnTo>
                      <a:pt x="1080293" y="188730"/>
                    </a:lnTo>
                    <a:lnTo>
                      <a:pt x="0" y="188730"/>
                    </a:lnTo>
                    <a:close/>
                  </a:path>
                </a:pathLst>
              </a:custGeom>
              <a:solidFill>
                <a:srgbClr val="595959"/>
              </a:solidFill>
            </p:spPr>
          </p:sp>
        </p:grpSp>
        <p:sp>
          <p:nvSpPr>
            <p:cNvPr id="85" name="TextBox 85"/>
            <p:cNvSpPr txBox="1"/>
            <p:nvPr/>
          </p:nvSpPr>
          <p:spPr>
            <a:xfrm>
              <a:off x="3643271" y="4049400"/>
              <a:ext cx="6161541" cy="984885"/>
            </a:xfrm>
            <a:prstGeom prst="rect">
              <a:avLst/>
            </a:prstGeom>
          </p:spPr>
          <p:txBody>
            <a:bodyPr lIns="0" tIns="0" rIns="0" bIns="0" rtlCol="0" anchor="t">
              <a:spAutoFit/>
            </a:bodyPr>
            <a:lstStyle/>
            <a:p>
              <a:pPr algn="just"/>
              <a:r>
                <a:rPr lang="en-US" sz="2400" dirty="0">
                  <a:solidFill>
                    <a:srgbClr val="FFFFFF"/>
                  </a:solidFill>
                  <a:latin typeface="Arial" panose="020B0604020202020204" pitchFamily="34" charset="0"/>
                  <a:cs typeface="Arial" panose="020B0604020202020204" pitchFamily="34" charset="0"/>
                </a:rPr>
                <a:t>Interdisciplinary Competence/</a:t>
              </a:r>
            </a:p>
            <a:p>
              <a:pPr algn="just"/>
              <a:r>
                <a:rPr lang="en-US" sz="2400" dirty="0">
                  <a:solidFill>
                    <a:srgbClr val="FFFFFF"/>
                  </a:solidFill>
                  <a:latin typeface="Arial" panose="020B0604020202020204" pitchFamily="34" charset="0"/>
                  <a:cs typeface="Arial" panose="020B0604020202020204" pitchFamily="34" charset="0"/>
                </a:rPr>
                <a:t>Problem Solving</a:t>
              </a:r>
            </a:p>
          </p:txBody>
        </p:sp>
        <p:sp>
          <p:nvSpPr>
            <p:cNvPr id="86" name="TextBox 86"/>
            <p:cNvSpPr txBox="1"/>
            <p:nvPr/>
          </p:nvSpPr>
          <p:spPr>
            <a:xfrm>
              <a:off x="10533096" y="3993735"/>
              <a:ext cx="8706499"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analyze business situations and to recommend innovative resolutions</a:t>
              </a:r>
            </a:p>
          </p:txBody>
        </p:sp>
        <p:pic>
          <p:nvPicPr>
            <p:cNvPr id="87" name="Picture 87"/>
            <p:cNvPicPr>
              <a:picLocks noChangeAspect="1"/>
            </p:cNvPicPr>
            <p:nvPr/>
          </p:nvPicPr>
          <p:blipFill>
            <a:blip r:embed="rId4"/>
            <a:srcRect/>
            <a:stretch>
              <a:fillRect/>
            </a:stretch>
          </p:blipFill>
          <p:spPr>
            <a:xfrm>
              <a:off x="10028341" y="4087585"/>
              <a:ext cx="397436" cy="397436"/>
            </a:xfrm>
            <a:prstGeom prst="rect">
              <a:avLst/>
            </a:prstGeom>
          </p:spPr>
        </p:pic>
        <p:sp>
          <p:nvSpPr>
            <p:cNvPr id="88" name="TextBox 88"/>
            <p:cNvSpPr txBox="1"/>
            <p:nvPr/>
          </p:nvSpPr>
          <p:spPr>
            <a:xfrm>
              <a:off x="10529370" y="9192158"/>
              <a:ext cx="8868118"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coordinate actions and solve problems jointly with other members of a professional team</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4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04015" y="626415"/>
            <a:ext cx="366769" cy="366769"/>
          </a:xfrm>
          <a:prstGeom prst="rect">
            <a:avLst/>
          </a:prstGeom>
        </p:spPr>
      </p:pic>
      <p:sp>
        <p:nvSpPr>
          <p:cNvPr id="3" name="TextBox 3"/>
          <p:cNvSpPr txBox="1"/>
          <p:nvPr/>
        </p:nvSpPr>
        <p:spPr>
          <a:xfrm>
            <a:off x="880393" y="404034"/>
            <a:ext cx="11114049" cy="756617"/>
          </a:xfrm>
          <a:prstGeom prst="rect">
            <a:avLst/>
          </a:prstGeom>
        </p:spPr>
        <p:txBody>
          <a:bodyPr lIns="0" tIns="0" rIns="0" bIns="0" rtlCol="0" anchor="t">
            <a:spAutoFit/>
          </a:bodyPr>
          <a:lstStyle/>
          <a:p>
            <a:pPr>
              <a:lnSpc>
                <a:spcPts val="5880"/>
              </a:lnSpc>
            </a:pPr>
            <a:r>
              <a:rPr lang="en-US" sz="4200" dirty="0" err="1">
                <a:solidFill>
                  <a:srgbClr val="000000"/>
                </a:solidFill>
                <a:latin typeface="標楷體" panose="03000509000000000000" pitchFamily="65" charset="-120"/>
                <a:ea typeface="標楷體" panose="03000509000000000000" pitchFamily="65" charset="-120"/>
                <a:cs typeface="Arial" panose="020B0604020202020204" pitchFamily="34" charset="0"/>
              </a:rPr>
              <a:t>博士班之學習重點</a:t>
            </a:r>
            <a:r>
              <a:rPr lang="en-US" sz="4200" dirty="0">
                <a:solidFill>
                  <a:srgbClr val="000000"/>
                </a:solidFill>
                <a:latin typeface="標楷體" panose="03000509000000000000" pitchFamily="65" charset="-120"/>
                <a:ea typeface="標楷體" panose="03000509000000000000" pitchFamily="65" charset="-120"/>
                <a:cs typeface="Arial" panose="020B0604020202020204" pitchFamily="34" charset="0"/>
              </a:rPr>
              <a:t>(</a:t>
            </a:r>
            <a:r>
              <a:rPr lang="en-US" sz="4200" dirty="0">
                <a:solidFill>
                  <a:srgbClr val="000000"/>
                </a:solidFill>
                <a:latin typeface="Arial" panose="020B0604020202020204" pitchFamily="34" charset="0"/>
                <a:ea typeface="標楷體" panose="03000509000000000000" pitchFamily="65" charset="-120"/>
                <a:cs typeface="Arial" panose="020B0604020202020204" pitchFamily="34" charset="0"/>
              </a:rPr>
              <a:t>Learning Objectives</a:t>
            </a:r>
            <a:r>
              <a:rPr lang="en-US" sz="4200" dirty="0">
                <a:solidFill>
                  <a:srgbClr val="000000"/>
                </a:solidFill>
                <a:latin typeface="標楷體" panose="03000509000000000000" pitchFamily="65" charset="-120"/>
                <a:ea typeface="標楷體" panose="03000509000000000000" pitchFamily="65" charset="-120"/>
                <a:cs typeface="Arial" panose="020B0604020202020204" pitchFamily="34" charset="0"/>
              </a:rPr>
              <a:t>)</a:t>
            </a:r>
          </a:p>
        </p:txBody>
      </p:sp>
      <p:grpSp>
        <p:nvGrpSpPr>
          <p:cNvPr id="4" name="Group 4"/>
          <p:cNvGrpSpPr/>
          <p:nvPr/>
        </p:nvGrpSpPr>
        <p:grpSpPr>
          <a:xfrm>
            <a:off x="2194118" y="1542223"/>
            <a:ext cx="13947777" cy="8274879"/>
            <a:chOff x="0" y="0"/>
            <a:chExt cx="18597035" cy="11033172"/>
          </a:xfrm>
        </p:grpSpPr>
        <p:grpSp>
          <p:nvGrpSpPr>
            <p:cNvPr id="5" name="Group 5"/>
            <p:cNvGrpSpPr/>
            <p:nvPr/>
          </p:nvGrpSpPr>
          <p:grpSpPr>
            <a:xfrm>
              <a:off x="18182" y="0"/>
              <a:ext cx="3239188" cy="872689"/>
              <a:chOff x="0" y="0"/>
              <a:chExt cx="565668" cy="152400"/>
            </a:xfrm>
          </p:grpSpPr>
          <p:sp>
            <p:nvSpPr>
              <p:cNvPr id="6" name="Freeform 6"/>
              <p:cNvSpPr/>
              <p:nvPr/>
            </p:nvSpPr>
            <p:spPr>
              <a:xfrm>
                <a:off x="0" y="0"/>
                <a:ext cx="565668" cy="152400"/>
              </a:xfrm>
              <a:custGeom>
                <a:avLst/>
                <a:gdLst/>
                <a:ahLst/>
                <a:cxnLst/>
                <a:rect l="l" t="t" r="r" b="b"/>
                <a:pathLst>
                  <a:path w="566923" h="152400">
                    <a:moveTo>
                      <a:pt x="0" y="0"/>
                    </a:moveTo>
                    <a:lnTo>
                      <a:pt x="566923" y="0"/>
                    </a:lnTo>
                    <a:lnTo>
                      <a:pt x="566923" y="152400"/>
                    </a:lnTo>
                    <a:lnTo>
                      <a:pt x="0" y="152400"/>
                    </a:lnTo>
                    <a:close/>
                  </a:path>
                </a:pathLst>
              </a:custGeom>
              <a:solidFill>
                <a:srgbClr val="C9AF7F"/>
              </a:solidFill>
            </p:spPr>
          </p:sp>
        </p:grpSp>
        <p:grpSp>
          <p:nvGrpSpPr>
            <p:cNvPr id="7" name="Group 7"/>
            <p:cNvGrpSpPr/>
            <p:nvPr/>
          </p:nvGrpSpPr>
          <p:grpSpPr>
            <a:xfrm>
              <a:off x="3313561" y="0"/>
              <a:ext cx="15283473" cy="872689"/>
              <a:chOff x="2090" y="0"/>
              <a:chExt cx="2668992" cy="152400"/>
            </a:xfrm>
          </p:grpSpPr>
          <p:sp>
            <p:nvSpPr>
              <p:cNvPr id="8" name="Freeform 8"/>
              <p:cNvSpPr/>
              <p:nvPr/>
            </p:nvSpPr>
            <p:spPr>
              <a:xfrm>
                <a:off x="2090" y="0"/>
                <a:ext cx="2668992" cy="152400"/>
              </a:xfrm>
              <a:custGeom>
                <a:avLst/>
                <a:gdLst/>
                <a:ahLst/>
                <a:cxnLst/>
                <a:rect l="l" t="t" r="r" b="b"/>
                <a:pathLst>
                  <a:path w="2658363" h="152400">
                    <a:moveTo>
                      <a:pt x="0" y="0"/>
                    </a:moveTo>
                    <a:lnTo>
                      <a:pt x="2658363" y="0"/>
                    </a:lnTo>
                    <a:lnTo>
                      <a:pt x="2658363" y="152400"/>
                    </a:lnTo>
                    <a:lnTo>
                      <a:pt x="0" y="152400"/>
                    </a:lnTo>
                    <a:close/>
                  </a:path>
                </a:pathLst>
              </a:custGeom>
              <a:solidFill>
                <a:srgbClr val="C9AF7F"/>
              </a:solidFill>
            </p:spPr>
          </p:sp>
        </p:grpSp>
        <p:sp>
          <p:nvSpPr>
            <p:cNvPr id="9" name="TextBox 9"/>
            <p:cNvSpPr txBox="1"/>
            <p:nvPr/>
          </p:nvSpPr>
          <p:spPr>
            <a:xfrm>
              <a:off x="6332897" y="161095"/>
              <a:ext cx="7280693" cy="581356"/>
            </a:xfrm>
            <a:prstGeom prst="rect">
              <a:avLst/>
            </a:prstGeom>
          </p:spPr>
          <p:txBody>
            <a:bodyPr lIns="0" tIns="0" rIns="0" bIns="0" rtlCol="0" anchor="t">
              <a:spAutoFit/>
            </a:bodyPr>
            <a:lstStyle/>
            <a:p>
              <a:pPr algn="ctr">
                <a:lnSpc>
                  <a:spcPts val="3359"/>
                </a:lnSpc>
              </a:pPr>
              <a:r>
                <a:rPr lang="en-US" sz="2400">
                  <a:solidFill>
                    <a:srgbClr val="000000"/>
                  </a:solidFill>
                  <a:latin typeface="Arial" panose="020B0604020202020204" pitchFamily="34" charset="0"/>
                  <a:cs typeface="Arial" panose="020B0604020202020204" pitchFamily="34" charset="0"/>
                </a:rPr>
                <a:t>Learning Objectives</a:t>
              </a:r>
            </a:p>
          </p:txBody>
        </p:sp>
        <p:sp>
          <p:nvSpPr>
            <p:cNvPr id="10" name="TextBox 10"/>
            <p:cNvSpPr txBox="1"/>
            <p:nvPr/>
          </p:nvSpPr>
          <p:spPr>
            <a:xfrm>
              <a:off x="8819" y="161095"/>
              <a:ext cx="3265102" cy="581356"/>
            </a:xfrm>
            <a:prstGeom prst="rect">
              <a:avLst/>
            </a:prstGeom>
          </p:spPr>
          <p:txBody>
            <a:bodyPr lIns="0" tIns="0" rIns="0" bIns="0" rtlCol="0" anchor="t">
              <a:spAutoFit/>
            </a:bodyPr>
            <a:lstStyle/>
            <a:p>
              <a:pPr algn="ctr">
                <a:lnSpc>
                  <a:spcPts val="3359"/>
                </a:lnSpc>
              </a:pPr>
              <a:r>
                <a:rPr lang="en-US" sz="2400">
                  <a:solidFill>
                    <a:srgbClr val="000000"/>
                  </a:solidFill>
                  <a:latin typeface="Arial" panose="020B0604020202020204" pitchFamily="34" charset="0"/>
                  <a:cs typeface="Arial" panose="020B0604020202020204" pitchFamily="34" charset="0"/>
                </a:rPr>
                <a:t>Learning Goals</a:t>
              </a:r>
            </a:p>
          </p:txBody>
        </p:sp>
        <p:grpSp>
          <p:nvGrpSpPr>
            <p:cNvPr id="11" name="Group 11"/>
            <p:cNvGrpSpPr/>
            <p:nvPr/>
          </p:nvGrpSpPr>
          <p:grpSpPr>
            <a:xfrm>
              <a:off x="991" y="940901"/>
              <a:ext cx="872689" cy="1558482"/>
              <a:chOff x="0" y="-1241"/>
              <a:chExt cx="152400" cy="272162"/>
            </a:xfrm>
          </p:grpSpPr>
          <p:sp>
            <p:nvSpPr>
              <p:cNvPr id="12" name="Freeform 12"/>
              <p:cNvSpPr/>
              <p:nvPr/>
            </p:nvSpPr>
            <p:spPr>
              <a:xfrm>
                <a:off x="0" y="-1241"/>
                <a:ext cx="152400" cy="272162"/>
              </a:xfrm>
              <a:custGeom>
                <a:avLst/>
                <a:gdLst/>
                <a:ahLst/>
                <a:cxnLst/>
                <a:rect l="l" t="t" r="r" b="b"/>
                <a:pathLst>
                  <a:path w="152400" h="314619">
                    <a:moveTo>
                      <a:pt x="0" y="0"/>
                    </a:moveTo>
                    <a:lnTo>
                      <a:pt x="152400" y="0"/>
                    </a:lnTo>
                    <a:lnTo>
                      <a:pt x="152400" y="314619"/>
                    </a:lnTo>
                    <a:lnTo>
                      <a:pt x="0" y="314619"/>
                    </a:lnTo>
                    <a:close/>
                  </a:path>
                </a:pathLst>
              </a:custGeom>
              <a:solidFill>
                <a:srgbClr val="595959"/>
              </a:solidFill>
            </p:spPr>
          </p:sp>
        </p:grpSp>
        <p:grpSp>
          <p:nvGrpSpPr>
            <p:cNvPr id="13" name="Group 13"/>
            <p:cNvGrpSpPr/>
            <p:nvPr/>
          </p:nvGrpSpPr>
          <p:grpSpPr>
            <a:xfrm>
              <a:off x="0" y="2578178"/>
              <a:ext cx="872689" cy="1839410"/>
              <a:chOff x="0" y="-35433"/>
              <a:chExt cx="152400" cy="321221"/>
            </a:xfrm>
          </p:grpSpPr>
          <p:sp>
            <p:nvSpPr>
              <p:cNvPr id="14" name="Freeform 14"/>
              <p:cNvSpPr/>
              <p:nvPr/>
            </p:nvSpPr>
            <p:spPr>
              <a:xfrm>
                <a:off x="0" y="-35433"/>
                <a:ext cx="152400" cy="321221"/>
              </a:xfrm>
              <a:custGeom>
                <a:avLst/>
                <a:gdLst/>
                <a:ahLst/>
                <a:cxnLst/>
                <a:rect l="l" t="t" r="r" b="b"/>
                <a:pathLst>
                  <a:path w="152400" h="342221">
                    <a:moveTo>
                      <a:pt x="0" y="0"/>
                    </a:moveTo>
                    <a:lnTo>
                      <a:pt x="152400" y="0"/>
                    </a:lnTo>
                    <a:lnTo>
                      <a:pt x="152400" y="342221"/>
                    </a:lnTo>
                    <a:lnTo>
                      <a:pt x="0" y="342221"/>
                    </a:lnTo>
                    <a:close/>
                  </a:path>
                </a:pathLst>
              </a:custGeom>
              <a:solidFill>
                <a:srgbClr val="595959"/>
              </a:solidFill>
            </p:spPr>
          </p:sp>
        </p:grpSp>
        <p:grpSp>
          <p:nvGrpSpPr>
            <p:cNvPr id="15" name="Group 15"/>
            <p:cNvGrpSpPr/>
            <p:nvPr/>
          </p:nvGrpSpPr>
          <p:grpSpPr>
            <a:xfrm>
              <a:off x="929871" y="948007"/>
              <a:ext cx="2327499" cy="1550352"/>
              <a:chOff x="1747" y="0"/>
              <a:chExt cx="406457" cy="270742"/>
            </a:xfrm>
          </p:grpSpPr>
          <p:sp>
            <p:nvSpPr>
              <p:cNvPr id="16" name="Freeform 16"/>
              <p:cNvSpPr/>
              <p:nvPr/>
            </p:nvSpPr>
            <p:spPr>
              <a:xfrm>
                <a:off x="1747" y="0"/>
                <a:ext cx="406457" cy="270742"/>
              </a:xfrm>
              <a:custGeom>
                <a:avLst/>
                <a:gdLst/>
                <a:ahLst/>
                <a:cxnLst/>
                <a:rect l="l" t="t" r="r" b="b"/>
                <a:pathLst>
                  <a:path w="406457" h="314619">
                    <a:moveTo>
                      <a:pt x="0" y="0"/>
                    </a:moveTo>
                    <a:lnTo>
                      <a:pt x="406457" y="0"/>
                    </a:lnTo>
                    <a:lnTo>
                      <a:pt x="406457" y="314619"/>
                    </a:lnTo>
                    <a:lnTo>
                      <a:pt x="0" y="314619"/>
                    </a:lnTo>
                    <a:close/>
                  </a:path>
                </a:pathLst>
              </a:custGeom>
              <a:solidFill>
                <a:srgbClr val="986F43"/>
              </a:solidFill>
            </p:spPr>
          </p:sp>
        </p:grpSp>
        <p:grpSp>
          <p:nvGrpSpPr>
            <p:cNvPr id="17" name="Group 17"/>
            <p:cNvGrpSpPr/>
            <p:nvPr/>
          </p:nvGrpSpPr>
          <p:grpSpPr>
            <a:xfrm>
              <a:off x="3313566" y="941691"/>
              <a:ext cx="6143413" cy="711007"/>
              <a:chOff x="5093" y="-1103"/>
              <a:chExt cx="1072840" cy="124165"/>
            </a:xfrm>
          </p:grpSpPr>
          <p:sp>
            <p:nvSpPr>
              <p:cNvPr id="18" name="Freeform 18"/>
              <p:cNvSpPr/>
              <p:nvPr/>
            </p:nvSpPr>
            <p:spPr>
              <a:xfrm>
                <a:off x="5093" y="-1103"/>
                <a:ext cx="1072840" cy="124165"/>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grpSp>
          <p:nvGrpSpPr>
            <p:cNvPr id="19" name="Group 19"/>
            <p:cNvGrpSpPr/>
            <p:nvPr/>
          </p:nvGrpSpPr>
          <p:grpSpPr>
            <a:xfrm>
              <a:off x="9513173" y="940901"/>
              <a:ext cx="9083860" cy="1557457"/>
              <a:chOff x="0" y="-1241"/>
              <a:chExt cx="1586338" cy="271983"/>
            </a:xfrm>
          </p:grpSpPr>
          <p:sp>
            <p:nvSpPr>
              <p:cNvPr id="20" name="Freeform 20"/>
              <p:cNvSpPr/>
              <p:nvPr/>
            </p:nvSpPr>
            <p:spPr>
              <a:xfrm>
                <a:off x="0" y="-1241"/>
                <a:ext cx="1586338" cy="271983"/>
              </a:xfrm>
              <a:custGeom>
                <a:avLst/>
                <a:gdLst/>
                <a:ahLst/>
                <a:cxnLst/>
                <a:rect l="l" t="t" r="r" b="b"/>
                <a:pathLst>
                  <a:path w="1570617" h="314619">
                    <a:moveTo>
                      <a:pt x="0" y="0"/>
                    </a:moveTo>
                    <a:lnTo>
                      <a:pt x="1570617" y="0"/>
                    </a:lnTo>
                    <a:lnTo>
                      <a:pt x="1570617" y="314619"/>
                    </a:lnTo>
                    <a:lnTo>
                      <a:pt x="0" y="314619"/>
                    </a:lnTo>
                    <a:close/>
                  </a:path>
                </a:pathLst>
              </a:custGeom>
              <a:solidFill>
                <a:srgbClr val="595959"/>
              </a:solidFill>
            </p:spPr>
          </p:sp>
        </p:grpSp>
        <p:grpSp>
          <p:nvGrpSpPr>
            <p:cNvPr id="21" name="Group 21"/>
            <p:cNvGrpSpPr/>
            <p:nvPr/>
          </p:nvGrpSpPr>
          <p:grpSpPr>
            <a:xfrm>
              <a:off x="929871" y="6884895"/>
              <a:ext cx="2320233" cy="2017722"/>
              <a:chOff x="1747" y="-12528"/>
              <a:chExt cx="405188" cy="352360"/>
            </a:xfrm>
          </p:grpSpPr>
          <p:sp>
            <p:nvSpPr>
              <p:cNvPr id="22" name="Freeform 22"/>
              <p:cNvSpPr/>
              <p:nvPr/>
            </p:nvSpPr>
            <p:spPr>
              <a:xfrm>
                <a:off x="1747" y="-12528"/>
                <a:ext cx="405188" cy="352360"/>
              </a:xfrm>
              <a:custGeom>
                <a:avLst/>
                <a:gdLst/>
                <a:ahLst/>
                <a:cxnLst/>
                <a:rect l="l" t="t" r="r" b="b"/>
                <a:pathLst>
                  <a:path w="406457" h="339831">
                    <a:moveTo>
                      <a:pt x="0" y="0"/>
                    </a:moveTo>
                    <a:lnTo>
                      <a:pt x="406457" y="0"/>
                    </a:lnTo>
                    <a:lnTo>
                      <a:pt x="406457" y="339831"/>
                    </a:lnTo>
                    <a:lnTo>
                      <a:pt x="0" y="339831"/>
                    </a:lnTo>
                    <a:close/>
                  </a:path>
                </a:pathLst>
              </a:custGeom>
              <a:solidFill>
                <a:srgbClr val="986F43"/>
              </a:solidFill>
            </p:spPr>
          </p:sp>
        </p:grpSp>
        <p:grpSp>
          <p:nvGrpSpPr>
            <p:cNvPr id="23" name="Group 23"/>
            <p:cNvGrpSpPr/>
            <p:nvPr/>
          </p:nvGrpSpPr>
          <p:grpSpPr>
            <a:xfrm>
              <a:off x="7802" y="6880177"/>
              <a:ext cx="872689" cy="2017859"/>
              <a:chOff x="0" y="-13352"/>
              <a:chExt cx="152400" cy="352384"/>
            </a:xfrm>
          </p:grpSpPr>
          <p:sp>
            <p:nvSpPr>
              <p:cNvPr id="24" name="Freeform 24"/>
              <p:cNvSpPr/>
              <p:nvPr/>
            </p:nvSpPr>
            <p:spPr>
              <a:xfrm>
                <a:off x="0" y="-13352"/>
                <a:ext cx="152400" cy="352384"/>
              </a:xfrm>
              <a:custGeom>
                <a:avLst/>
                <a:gdLst/>
                <a:ahLst/>
                <a:cxnLst/>
                <a:rect l="l" t="t" r="r" b="b"/>
                <a:pathLst>
                  <a:path w="152400" h="339831">
                    <a:moveTo>
                      <a:pt x="0" y="0"/>
                    </a:moveTo>
                    <a:lnTo>
                      <a:pt x="152400" y="0"/>
                    </a:lnTo>
                    <a:lnTo>
                      <a:pt x="152400" y="339831"/>
                    </a:lnTo>
                    <a:lnTo>
                      <a:pt x="0" y="339831"/>
                    </a:lnTo>
                    <a:close/>
                  </a:path>
                </a:pathLst>
              </a:custGeom>
              <a:solidFill>
                <a:srgbClr val="595959"/>
              </a:solidFill>
            </p:spPr>
          </p:sp>
        </p:grpSp>
        <p:sp>
          <p:nvSpPr>
            <p:cNvPr id="25" name="TextBox 25"/>
            <p:cNvSpPr txBox="1"/>
            <p:nvPr/>
          </p:nvSpPr>
          <p:spPr>
            <a:xfrm>
              <a:off x="111999" y="7567338"/>
              <a:ext cx="719685" cy="581356"/>
            </a:xfrm>
            <a:prstGeom prst="rect">
              <a:avLst/>
            </a:prstGeom>
          </p:spPr>
          <p:txBody>
            <a:bodyPr lIns="0" tIns="0" rIns="0" bIns="0" rtlCol="0" anchor="t">
              <a:spAutoFit/>
            </a:bodyPr>
            <a:lstStyle/>
            <a:p>
              <a:pPr algn="ctr">
                <a:lnSpc>
                  <a:spcPts val="3359"/>
                </a:lnSpc>
              </a:pPr>
              <a:r>
                <a:rPr lang="en-US" sz="2400">
                  <a:solidFill>
                    <a:srgbClr val="FFFFFF"/>
                  </a:solidFill>
                  <a:latin typeface="Arial" panose="020B0604020202020204" pitchFamily="34" charset="0"/>
                  <a:cs typeface="Arial" panose="020B0604020202020204" pitchFamily="34" charset="0"/>
                </a:rPr>
                <a:t>4</a:t>
              </a:r>
            </a:p>
          </p:txBody>
        </p:sp>
        <p:grpSp>
          <p:nvGrpSpPr>
            <p:cNvPr id="26" name="Group 26"/>
            <p:cNvGrpSpPr/>
            <p:nvPr/>
          </p:nvGrpSpPr>
          <p:grpSpPr>
            <a:xfrm>
              <a:off x="7802" y="4496386"/>
              <a:ext cx="872689" cy="2304994"/>
              <a:chOff x="0" y="-48286"/>
              <a:chExt cx="152400" cy="402527"/>
            </a:xfrm>
          </p:grpSpPr>
          <p:sp>
            <p:nvSpPr>
              <p:cNvPr id="27" name="Freeform 27"/>
              <p:cNvSpPr/>
              <p:nvPr/>
            </p:nvSpPr>
            <p:spPr>
              <a:xfrm>
                <a:off x="0" y="-48286"/>
                <a:ext cx="152400" cy="402527"/>
              </a:xfrm>
              <a:custGeom>
                <a:avLst/>
                <a:gdLst/>
                <a:ahLst/>
                <a:cxnLst/>
                <a:rect l="l" t="t" r="r" b="b"/>
                <a:pathLst>
                  <a:path w="152400" h="375999">
                    <a:moveTo>
                      <a:pt x="0" y="0"/>
                    </a:moveTo>
                    <a:lnTo>
                      <a:pt x="152400" y="0"/>
                    </a:lnTo>
                    <a:lnTo>
                      <a:pt x="152400" y="375999"/>
                    </a:lnTo>
                    <a:lnTo>
                      <a:pt x="0" y="375999"/>
                    </a:lnTo>
                    <a:close/>
                  </a:path>
                </a:pathLst>
              </a:custGeom>
              <a:solidFill>
                <a:srgbClr val="595959"/>
              </a:solidFill>
            </p:spPr>
          </p:sp>
        </p:grpSp>
        <p:grpSp>
          <p:nvGrpSpPr>
            <p:cNvPr id="28" name="Group 28"/>
            <p:cNvGrpSpPr/>
            <p:nvPr/>
          </p:nvGrpSpPr>
          <p:grpSpPr>
            <a:xfrm>
              <a:off x="8819" y="8976831"/>
              <a:ext cx="874882" cy="2054302"/>
              <a:chOff x="1367" y="6385"/>
              <a:chExt cx="152783" cy="358748"/>
            </a:xfrm>
          </p:grpSpPr>
          <p:sp>
            <p:nvSpPr>
              <p:cNvPr id="29" name="Freeform 29"/>
              <p:cNvSpPr/>
              <p:nvPr/>
            </p:nvSpPr>
            <p:spPr>
              <a:xfrm>
                <a:off x="1367" y="6385"/>
                <a:ext cx="152783" cy="358748"/>
              </a:xfrm>
              <a:custGeom>
                <a:avLst/>
                <a:gdLst/>
                <a:ahLst/>
                <a:cxnLst/>
                <a:rect l="l" t="t" r="r" b="b"/>
                <a:pathLst>
                  <a:path w="152400" h="365133">
                    <a:moveTo>
                      <a:pt x="0" y="0"/>
                    </a:moveTo>
                    <a:lnTo>
                      <a:pt x="152400" y="0"/>
                    </a:lnTo>
                    <a:lnTo>
                      <a:pt x="152400" y="365133"/>
                    </a:lnTo>
                    <a:lnTo>
                      <a:pt x="0" y="365133"/>
                    </a:lnTo>
                    <a:close/>
                  </a:path>
                </a:pathLst>
              </a:custGeom>
              <a:solidFill>
                <a:srgbClr val="595959"/>
              </a:solidFill>
            </p:spPr>
          </p:sp>
        </p:grpSp>
        <p:sp>
          <p:nvSpPr>
            <p:cNvPr id="30" name="TextBox 30"/>
            <p:cNvSpPr txBox="1"/>
            <p:nvPr/>
          </p:nvSpPr>
          <p:spPr>
            <a:xfrm>
              <a:off x="111999" y="9625161"/>
              <a:ext cx="719685" cy="581356"/>
            </a:xfrm>
            <a:prstGeom prst="rect">
              <a:avLst/>
            </a:prstGeom>
          </p:spPr>
          <p:txBody>
            <a:bodyPr lIns="0" tIns="0" rIns="0" bIns="0" rtlCol="0" anchor="t">
              <a:spAutoFit/>
            </a:bodyPr>
            <a:lstStyle/>
            <a:p>
              <a:pPr algn="ctr">
                <a:lnSpc>
                  <a:spcPts val="3359"/>
                </a:lnSpc>
              </a:pPr>
              <a:r>
                <a:rPr lang="en-US" sz="2400">
                  <a:solidFill>
                    <a:srgbClr val="FFFFFF"/>
                  </a:solidFill>
                  <a:latin typeface="Arial" panose="020B0604020202020204" pitchFamily="34" charset="0"/>
                  <a:cs typeface="Arial" panose="020B0604020202020204" pitchFamily="34" charset="0"/>
                </a:rPr>
                <a:t>5</a:t>
              </a:r>
            </a:p>
          </p:txBody>
        </p:sp>
        <p:grpSp>
          <p:nvGrpSpPr>
            <p:cNvPr id="31" name="Group 31"/>
            <p:cNvGrpSpPr/>
            <p:nvPr/>
          </p:nvGrpSpPr>
          <p:grpSpPr>
            <a:xfrm>
              <a:off x="934670" y="2572714"/>
              <a:ext cx="2322700" cy="1844874"/>
              <a:chOff x="2585" y="-36387"/>
              <a:chExt cx="405619" cy="322175"/>
            </a:xfrm>
          </p:grpSpPr>
          <p:sp>
            <p:nvSpPr>
              <p:cNvPr id="32" name="Freeform 32"/>
              <p:cNvSpPr/>
              <p:nvPr/>
            </p:nvSpPr>
            <p:spPr>
              <a:xfrm>
                <a:off x="2585" y="-36387"/>
                <a:ext cx="405619" cy="322175"/>
              </a:xfrm>
              <a:custGeom>
                <a:avLst/>
                <a:gdLst/>
                <a:ahLst/>
                <a:cxnLst/>
                <a:rect l="l" t="t" r="r" b="b"/>
                <a:pathLst>
                  <a:path w="406457" h="342221">
                    <a:moveTo>
                      <a:pt x="0" y="0"/>
                    </a:moveTo>
                    <a:lnTo>
                      <a:pt x="406457" y="0"/>
                    </a:lnTo>
                    <a:lnTo>
                      <a:pt x="406457" y="342221"/>
                    </a:lnTo>
                    <a:lnTo>
                      <a:pt x="0" y="342221"/>
                    </a:lnTo>
                    <a:close/>
                  </a:path>
                </a:pathLst>
              </a:custGeom>
              <a:solidFill>
                <a:srgbClr val="986F43"/>
              </a:solidFill>
            </p:spPr>
          </p:sp>
        </p:grpSp>
        <p:sp>
          <p:nvSpPr>
            <p:cNvPr id="33" name="TextBox 33"/>
            <p:cNvSpPr txBox="1"/>
            <p:nvPr/>
          </p:nvSpPr>
          <p:spPr>
            <a:xfrm>
              <a:off x="990727" y="3213303"/>
              <a:ext cx="1624549" cy="581356"/>
            </a:xfrm>
            <a:prstGeom prst="rect">
              <a:avLst/>
            </a:prstGeom>
          </p:spPr>
          <p:txBody>
            <a:bodyPr lIns="0" tIns="0" rIns="0" bIns="0" rtlCol="0" anchor="t">
              <a:spAutoFit/>
            </a:bodyPr>
            <a:lstStyle/>
            <a:p>
              <a:pPr>
                <a:lnSpc>
                  <a:spcPts val="3359"/>
                </a:lnSpc>
              </a:pPr>
              <a:r>
                <a:rPr lang="en-US" sz="2400" dirty="0">
                  <a:solidFill>
                    <a:srgbClr val="FFFFFF"/>
                  </a:solidFill>
                  <a:latin typeface="Arial" panose="020B0604020202020204" pitchFamily="34" charset="0"/>
                  <a:cs typeface="Arial" panose="020B0604020202020204" pitchFamily="34" charset="0"/>
                </a:rPr>
                <a:t>CPSI</a:t>
              </a:r>
            </a:p>
          </p:txBody>
        </p:sp>
        <p:grpSp>
          <p:nvGrpSpPr>
            <p:cNvPr id="34" name="Group 34"/>
            <p:cNvGrpSpPr/>
            <p:nvPr/>
          </p:nvGrpSpPr>
          <p:grpSpPr>
            <a:xfrm>
              <a:off x="929871" y="4491949"/>
              <a:ext cx="2327499" cy="2318587"/>
              <a:chOff x="1747" y="-49061"/>
              <a:chExt cx="406457" cy="404901"/>
            </a:xfrm>
          </p:grpSpPr>
          <p:sp>
            <p:nvSpPr>
              <p:cNvPr id="35" name="Freeform 35"/>
              <p:cNvSpPr/>
              <p:nvPr/>
            </p:nvSpPr>
            <p:spPr>
              <a:xfrm>
                <a:off x="1747" y="-49061"/>
                <a:ext cx="406457" cy="404901"/>
              </a:xfrm>
              <a:custGeom>
                <a:avLst/>
                <a:gdLst/>
                <a:ahLst/>
                <a:cxnLst/>
                <a:rect l="l" t="t" r="r" b="b"/>
                <a:pathLst>
                  <a:path w="406457" h="375999">
                    <a:moveTo>
                      <a:pt x="0" y="0"/>
                    </a:moveTo>
                    <a:lnTo>
                      <a:pt x="406457" y="0"/>
                    </a:lnTo>
                    <a:lnTo>
                      <a:pt x="406457" y="375999"/>
                    </a:lnTo>
                    <a:lnTo>
                      <a:pt x="0" y="375999"/>
                    </a:lnTo>
                    <a:close/>
                  </a:path>
                </a:pathLst>
              </a:custGeom>
              <a:solidFill>
                <a:srgbClr val="986F43"/>
              </a:solidFill>
            </p:spPr>
          </p:sp>
        </p:grpSp>
        <p:grpSp>
          <p:nvGrpSpPr>
            <p:cNvPr id="36" name="Group 36"/>
            <p:cNvGrpSpPr/>
            <p:nvPr/>
          </p:nvGrpSpPr>
          <p:grpSpPr>
            <a:xfrm>
              <a:off x="3313561" y="1718663"/>
              <a:ext cx="6137629" cy="779694"/>
              <a:chOff x="5092" y="-27637"/>
              <a:chExt cx="1071830" cy="136160"/>
            </a:xfrm>
          </p:grpSpPr>
          <p:sp>
            <p:nvSpPr>
              <p:cNvPr id="37" name="Freeform 37"/>
              <p:cNvSpPr/>
              <p:nvPr/>
            </p:nvSpPr>
            <p:spPr>
              <a:xfrm>
                <a:off x="5092" y="-27637"/>
                <a:ext cx="1071830" cy="136160"/>
              </a:xfrm>
              <a:custGeom>
                <a:avLst/>
                <a:gdLst/>
                <a:ahLst/>
                <a:cxnLst/>
                <a:rect l="l" t="t" r="r" b="b"/>
                <a:pathLst>
                  <a:path w="1080293" h="152400">
                    <a:moveTo>
                      <a:pt x="0" y="0"/>
                    </a:moveTo>
                    <a:lnTo>
                      <a:pt x="1080293" y="0"/>
                    </a:lnTo>
                    <a:lnTo>
                      <a:pt x="1080293" y="152400"/>
                    </a:lnTo>
                    <a:lnTo>
                      <a:pt x="0" y="152400"/>
                    </a:lnTo>
                    <a:close/>
                  </a:path>
                </a:pathLst>
              </a:custGeom>
              <a:solidFill>
                <a:srgbClr val="595959"/>
              </a:solidFill>
            </p:spPr>
          </p:sp>
        </p:grpSp>
        <p:grpSp>
          <p:nvGrpSpPr>
            <p:cNvPr id="38" name="Group 38"/>
            <p:cNvGrpSpPr/>
            <p:nvPr/>
          </p:nvGrpSpPr>
          <p:grpSpPr>
            <a:xfrm>
              <a:off x="3313428" y="2572714"/>
              <a:ext cx="6137762" cy="1844776"/>
              <a:chOff x="5069" y="-36387"/>
              <a:chExt cx="1071853" cy="322158"/>
            </a:xfrm>
          </p:grpSpPr>
          <p:sp>
            <p:nvSpPr>
              <p:cNvPr id="39" name="Freeform 39"/>
              <p:cNvSpPr/>
              <p:nvPr/>
            </p:nvSpPr>
            <p:spPr>
              <a:xfrm>
                <a:off x="5069" y="-36387"/>
                <a:ext cx="1071853" cy="322158"/>
              </a:xfrm>
              <a:custGeom>
                <a:avLst/>
                <a:gdLst/>
                <a:ahLst/>
                <a:cxnLst/>
                <a:rect l="l" t="t" r="r" b="b"/>
                <a:pathLst>
                  <a:path w="1080293" h="343219">
                    <a:moveTo>
                      <a:pt x="0" y="0"/>
                    </a:moveTo>
                    <a:lnTo>
                      <a:pt x="1080293" y="0"/>
                    </a:lnTo>
                    <a:lnTo>
                      <a:pt x="1080293" y="343219"/>
                    </a:lnTo>
                    <a:lnTo>
                      <a:pt x="0" y="343219"/>
                    </a:lnTo>
                    <a:close/>
                  </a:path>
                </a:pathLst>
              </a:custGeom>
              <a:solidFill>
                <a:srgbClr val="595959"/>
              </a:solidFill>
            </p:spPr>
          </p:sp>
        </p:grpSp>
        <p:sp>
          <p:nvSpPr>
            <p:cNvPr id="40" name="TextBox 40"/>
            <p:cNvSpPr txBox="1"/>
            <p:nvPr/>
          </p:nvSpPr>
          <p:spPr>
            <a:xfrm>
              <a:off x="3574814" y="3366974"/>
              <a:ext cx="4212228"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Arial" panose="020B0604020202020204" pitchFamily="34" charset="0"/>
                  <a:cs typeface="Arial" panose="020B0604020202020204" pitchFamily="34" charset="0"/>
                </a:rPr>
                <a:t>Creativity in Research</a:t>
              </a:r>
            </a:p>
          </p:txBody>
        </p:sp>
        <p:grpSp>
          <p:nvGrpSpPr>
            <p:cNvPr id="41" name="Group 41"/>
            <p:cNvGrpSpPr/>
            <p:nvPr/>
          </p:nvGrpSpPr>
          <p:grpSpPr>
            <a:xfrm>
              <a:off x="9507246" y="2572663"/>
              <a:ext cx="9089787" cy="1844828"/>
              <a:chOff x="-1035" y="-36396"/>
              <a:chExt cx="1587373" cy="322167"/>
            </a:xfrm>
          </p:grpSpPr>
          <p:sp>
            <p:nvSpPr>
              <p:cNvPr id="42" name="Freeform 42"/>
              <p:cNvSpPr/>
              <p:nvPr/>
            </p:nvSpPr>
            <p:spPr>
              <a:xfrm>
                <a:off x="-1035" y="-36396"/>
                <a:ext cx="1587373" cy="322167"/>
              </a:xfrm>
              <a:custGeom>
                <a:avLst/>
                <a:gdLst/>
                <a:ahLst/>
                <a:cxnLst/>
                <a:rect l="l" t="t" r="r" b="b"/>
                <a:pathLst>
                  <a:path w="1570617" h="342221">
                    <a:moveTo>
                      <a:pt x="0" y="0"/>
                    </a:moveTo>
                    <a:lnTo>
                      <a:pt x="1570617" y="0"/>
                    </a:lnTo>
                    <a:lnTo>
                      <a:pt x="1570617" y="342221"/>
                    </a:lnTo>
                    <a:lnTo>
                      <a:pt x="0" y="342221"/>
                    </a:lnTo>
                    <a:close/>
                  </a:path>
                </a:pathLst>
              </a:custGeom>
              <a:solidFill>
                <a:srgbClr val="595959"/>
              </a:solidFill>
            </p:spPr>
          </p:sp>
        </p:grpSp>
        <p:grpSp>
          <p:nvGrpSpPr>
            <p:cNvPr id="43" name="Group 43"/>
            <p:cNvGrpSpPr/>
            <p:nvPr/>
          </p:nvGrpSpPr>
          <p:grpSpPr>
            <a:xfrm>
              <a:off x="3299503" y="4491846"/>
              <a:ext cx="6151688" cy="1001621"/>
              <a:chOff x="4186" y="-49079"/>
              <a:chExt cx="1074285" cy="174916"/>
            </a:xfrm>
          </p:grpSpPr>
          <p:sp>
            <p:nvSpPr>
              <p:cNvPr id="44" name="Freeform 44"/>
              <p:cNvSpPr/>
              <p:nvPr/>
            </p:nvSpPr>
            <p:spPr>
              <a:xfrm>
                <a:off x="4186" y="-49079"/>
                <a:ext cx="1074285" cy="174916"/>
              </a:xfrm>
              <a:custGeom>
                <a:avLst/>
                <a:gdLst/>
                <a:ahLst/>
                <a:cxnLst/>
                <a:rect l="l" t="t" r="r" b="b"/>
                <a:pathLst>
                  <a:path w="1080293" h="182315">
                    <a:moveTo>
                      <a:pt x="0" y="0"/>
                    </a:moveTo>
                    <a:lnTo>
                      <a:pt x="1080293" y="0"/>
                    </a:lnTo>
                    <a:lnTo>
                      <a:pt x="1080293" y="182315"/>
                    </a:lnTo>
                    <a:lnTo>
                      <a:pt x="0" y="182315"/>
                    </a:lnTo>
                    <a:close/>
                  </a:path>
                </a:pathLst>
              </a:custGeom>
              <a:solidFill>
                <a:srgbClr val="595959"/>
              </a:solidFill>
            </p:spPr>
          </p:sp>
        </p:grpSp>
        <p:grpSp>
          <p:nvGrpSpPr>
            <p:cNvPr id="45" name="Group 45"/>
            <p:cNvGrpSpPr/>
            <p:nvPr/>
          </p:nvGrpSpPr>
          <p:grpSpPr>
            <a:xfrm>
              <a:off x="3298913" y="5567833"/>
              <a:ext cx="6152278" cy="1242698"/>
              <a:chOff x="4083" y="-52982"/>
              <a:chExt cx="1074388" cy="217016"/>
            </a:xfrm>
          </p:grpSpPr>
          <p:sp>
            <p:nvSpPr>
              <p:cNvPr id="46" name="Freeform 46"/>
              <p:cNvSpPr/>
              <p:nvPr/>
            </p:nvSpPr>
            <p:spPr>
              <a:xfrm>
                <a:off x="4083" y="-52982"/>
                <a:ext cx="1074388" cy="217016"/>
              </a:xfrm>
              <a:custGeom>
                <a:avLst/>
                <a:gdLst/>
                <a:ahLst/>
                <a:cxnLst/>
                <a:rect l="l" t="t" r="r" b="b"/>
                <a:pathLst>
                  <a:path w="1080293" h="184194">
                    <a:moveTo>
                      <a:pt x="0" y="0"/>
                    </a:moveTo>
                    <a:lnTo>
                      <a:pt x="1080293" y="0"/>
                    </a:lnTo>
                    <a:lnTo>
                      <a:pt x="1080293" y="184194"/>
                    </a:lnTo>
                    <a:lnTo>
                      <a:pt x="0" y="184194"/>
                    </a:lnTo>
                    <a:close/>
                  </a:path>
                </a:pathLst>
              </a:custGeom>
              <a:solidFill>
                <a:srgbClr val="595959"/>
              </a:solidFill>
            </p:spPr>
          </p:sp>
        </p:grpSp>
        <p:sp>
          <p:nvSpPr>
            <p:cNvPr id="47" name="TextBox 47"/>
            <p:cNvSpPr txBox="1"/>
            <p:nvPr/>
          </p:nvSpPr>
          <p:spPr>
            <a:xfrm>
              <a:off x="55388" y="1298724"/>
              <a:ext cx="817303" cy="581356"/>
            </a:xfrm>
            <a:prstGeom prst="rect">
              <a:avLst/>
            </a:prstGeom>
          </p:spPr>
          <p:txBody>
            <a:bodyPr lIns="0" tIns="0" rIns="0" bIns="0" rtlCol="0" anchor="t">
              <a:spAutoFit/>
            </a:bodyPr>
            <a:lstStyle/>
            <a:p>
              <a:pPr algn="ctr">
                <a:lnSpc>
                  <a:spcPts val="3359"/>
                </a:lnSpc>
              </a:pPr>
              <a:r>
                <a:rPr lang="en-US" sz="2400">
                  <a:solidFill>
                    <a:srgbClr val="FFFFFF"/>
                  </a:solidFill>
                  <a:latin typeface="Arial" panose="020B0604020202020204" pitchFamily="34" charset="0"/>
                  <a:cs typeface="Arial" panose="020B0604020202020204" pitchFamily="34" charset="0"/>
                </a:rPr>
                <a:t>1</a:t>
              </a:r>
            </a:p>
          </p:txBody>
        </p:sp>
        <p:sp>
          <p:nvSpPr>
            <p:cNvPr id="48" name="TextBox 48"/>
            <p:cNvSpPr txBox="1"/>
            <p:nvPr/>
          </p:nvSpPr>
          <p:spPr>
            <a:xfrm>
              <a:off x="64357" y="3232161"/>
              <a:ext cx="719685" cy="581356"/>
            </a:xfrm>
            <a:prstGeom prst="rect">
              <a:avLst/>
            </a:prstGeom>
          </p:spPr>
          <p:txBody>
            <a:bodyPr lIns="0" tIns="0" rIns="0" bIns="0" rtlCol="0" anchor="t">
              <a:spAutoFit/>
            </a:bodyPr>
            <a:lstStyle/>
            <a:p>
              <a:pPr algn="ctr">
                <a:lnSpc>
                  <a:spcPts val="3359"/>
                </a:lnSpc>
              </a:pPr>
              <a:r>
                <a:rPr lang="en-US" sz="2400" dirty="0">
                  <a:solidFill>
                    <a:srgbClr val="FFFFFF"/>
                  </a:solidFill>
                  <a:latin typeface="Arial" panose="020B0604020202020204" pitchFamily="34" charset="0"/>
                  <a:cs typeface="Arial" panose="020B0604020202020204" pitchFamily="34" charset="0"/>
                </a:rPr>
                <a:t>2</a:t>
              </a:r>
            </a:p>
          </p:txBody>
        </p:sp>
        <p:sp>
          <p:nvSpPr>
            <p:cNvPr id="49" name="TextBox 49"/>
            <p:cNvSpPr txBox="1"/>
            <p:nvPr/>
          </p:nvSpPr>
          <p:spPr>
            <a:xfrm>
              <a:off x="937604" y="1472791"/>
              <a:ext cx="1636929" cy="581356"/>
            </a:xfrm>
            <a:prstGeom prst="rect">
              <a:avLst/>
            </a:prstGeom>
          </p:spPr>
          <p:txBody>
            <a:bodyPr lIns="0" tIns="0" rIns="0" bIns="0" rtlCol="0" anchor="t">
              <a:spAutoFit/>
            </a:bodyPr>
            <a:lstStyle/>
            <a:p>
              <a:pPr>
                <a:lnSpc>
                  <a:spcPts val="3359"/>
                </a:lnSpc>
              </a:pPr>
              <a:r>
                <a:rPr lang="en-US" sz="2400" dirty="0">
                  <a:solidFill>
                    <a:srgbClr val="FFFFFF"/>
                  </a:solidFill>
                  <a:latin typeface="Arial" panose="020B0604020202020204" pitchFamily="34" charset="0"/>
                  <a:cs typeface="Arial" panose="020B0604020202020204" pitchFamily="34" charset="0"/>
                </a:rPr>
                <a:t>COMMU</a:t>
              </a:r>
            </a:p>
          </p:txBody>
        </p:sp>
        <p:sp>
          <p:nvSpPr>
            <p:cNvPr id="50" name="TextBox 50"/>
            <p:cNvSpPr txBox="1"/>
            <p:nvPr/>
          </p:nvSpPr>
          <p:spPr>
            <a:xfrm>
              <a:off x="10139890" y="1122183"/>
              <a:ext cx="8358250" cy="1162712"/>
            </a:xfrm>
            <a:prstGeom prst="rect">
              <a:avLst/>
            </a:prstGeom>
          </p:spPr>
          <p:txBody>
            <a:bodyPr lIns="0" tIns="0" rIns="0" bIns="0" rtlCol="0" anchor="t">
              <a:spAutoFit/>
            </a:bodyPr>
            <a:lstStyle/>
            <a:p>
              <a:pPr>
                <a:lnSpc>
                  <a:spcPts val="3359"/>
                </a:lnSpc>
              </a:pPr>
              <a:r>
                <a:rPr lang="en-US" sz="2400" dirty="0">
                  <a:solidFill>
                    <a:srgbClr val="FFFFFF"/>
                  </a:solidFill>
                  <a:latin typeface="Arial" panose="020B0604020202020204" pitchFamily="34" charset="0"/>
                  <a:cs typeface="Arial" panose="020B0604020202020204" pitchFamily="34" charset="0"/>
                </a:rPr>
                <a:t>Ability to present and to publish business research findings/results</a:t>
              </a:r>
            </a:p>
          </p:txBody>
        </p:sp>
        <p:sp>
          <p:nvSpPr>
            <p:cNvPr id="51" name="TextBox 51"/>
            <p:cNvSpPr txBox="1"/>
            <p:nvPr/>
          </p:nvSpPr>
          <p:spPr>
            <a:xfrm>
              <a:off x="79084" y="5246156"/>
              <a:ext cx="719685" cy="581356"/>
            </a:xfrm>
            <a:prstGeom prst="rect">
              <a:avLst/>
            </a:prstGeom>
          </p:spPr>
          <p:txBody>
            <a:bodyPr lIns="0" tIns="0" rIns="0" bIns="0" rtlCol="0" anchor="t">
              <a:spAutoFit/>
            </a:bodyPr>
            <a:lstStyle/>
            <a:p>
              <a:pPr algn="ctr">
                <a:lnSpc>
                  <a:spcPts val="3359"/>
                </a:lnSpc>
              </a:pPr>
              <a:r>
                <a:rPr lang="en-US" sz="2400" dirty="0">
                  <a:solidFill>
                    <a:srgbClr val="FFFFFF"/>
                  </a:solidFill>
                  <a:latin typeface="Arial" panose="020B0604020202020204" pitchFamily="34" charset="0"/>
                  <a:cs typeface="Arial" panose="020B0604020202020204" pitchFamily="34" charset="0"/>
                </a:rPr>
                <a:t>3</a:t>
              </a:r>
            </a:p>
          </p:txBody>
        </p:sp>
        <p:sp>
          <p:nvSpPr>
            <p:cNvPr id="52" name="TextBox 52"/>
            <p:cNvSpPr txBox="1"/>
            <p:nvPr/>
          </p:nvSpPr>
          <p:spPr>
            <a:xfrm>
              <a:off x="947265" y="5292387"/>
              <a:ext cx="2279635" cy="495863"/>
            </a:xfrm>
            <a:prstGeom prst="rect">
              <a:avLst/>
            </a:prstGeom>
          </p:spPr>
          <p:txBody>
            <a:bodyPr lIns="0" tIns="0" rIns="0" bIns="0" rtlCol="0" anchor="t">
              <a:spAutoFit/>
            </a:bodyPr>
            <a:lstStyle/>
            <a:p>
              <a:pPr>
                <a:lnSpc>
                  <a:spcPts val="2939"/>
                </a:lnSpc>
              </a:pPr>
              <a:r>
                <a:rPr lang="en-US" sz="2099">
                  <a:solidFill>
                    <a:srgbClr val="FFFFFF"/>
                  </a:solidFill>
                  <a:latin typeface="Arial" panose="020B0604020202020204" pitchFamily="34" charset="0"/>
                  <a:cs typeface="Arial" panose="020B0604020202020204" pitchFamily="34" charset="0"/>
                </a:rPr>
                <a:t>LEAD/ETHIC</a:t>
              </a:r>
            </a:p>
          </p:txBody>
        </p:sp>
        <p:sp>
          <p:nvSpPr>
            <p:cNvPr id="53" name="TextBox 53"/>
            <p:cNvSpPr txBox="1"/>
            <p:nvPr/>
          </p:nvSpPr>
          <p:spPr>
            <a:xfrm>
              <a:off x="3565886" y="1007657"/>
              <a:ext cx="5431428"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Arial" panose="020B0604020202020204" pitchFamily="34" charset="0"/>
                  <a:cs typeface="Arial" panose="020B0604020202020204" pitchFamily="34" charset="0"/>
                </a:rPr>
                <a:t>Communication/Presentation</a:t>
              </a:r>
            </a:p>
          </p:txBody>
        </p:sp>
        <p:pic>
          <p:nvPicPr>
            <p:cNvPr id="54" name="Picture 54"/>
            <p:cNvPicPr>
              <a:picLocks noChangeAspect="1"/>
            </p:cNvPicPr>
            <p:nvPr/>
          </p:nvPicPr>
          <p:blipFill>
            <a:blip r:embed="rId4"/>
            <a:srcRect/>
            <a:stretch>
              <a:fillRect/>
            </a:stretch>
          </p:blipFill>
          <p:spPr>
            <a:xfrm>
              <a:off x="9603198" y="1207475"/>
              <a:ext cx="381539" cy="381539"/>
            </a:xfrm>
            <a:prstGeom prst="rect">
              <a:avLst/>
            </a:prstGeom>
          </p:spPr>
        </p:pic>
        <p:sp>
          <p:nvSpPr>
            <p:cNvPr id="55" name="TextBox 55"/>
            <p:cNvSpPr txBox="1"/>
            <p:nvPr/>
          </p:nvSpPr>
          <p:spPr>
            <a:xfrm>
              <a:off x="3565886" y="1850068"/>
              <a:ext cx="2281828"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Arial" panose="020B0604020202020204" pitchFamily="34" charset="0"/>
                  <a:cs typeface="Arial" panose="020B0604020202020204" pitchFamily="34" charset="0"/>
                </a:rPr>
                <a:t>Publication</a:t>
              </a:r>
            </a:p>
          </p:txBody>
        </p:sp>
        <p:sp>
          <p:nvSpPr>
            <p:cNvPr id="56" name="TextBox 56"/>
            <p:cNvSpPr txBox="1"/>
            <p:nvPr/>
          </p:nvSpPr>
          <p:spPr>
            <a:xfrm>
              <a:off x="10120473" y="2639755"/>
              <a:ext cx="8358250" cy="1744067"/>
            </a:xfrm>
            <a:prstGeom prst="rect">
              <a:avLst/>
            </a:prstGeom>
          </p:spPr>
          <p:txBody>
            <a:bodyPr lIns="0" tIns="0" rIns="0" bIns="0" rtlCol="0" anchor="t">
              <a:spAutoFit/>
            </a:bodyPr>
            <a:lstStyle/>
            <a:p>
              <a:pPr>
                <a:lnSpc>
                  <a:spcPts val="3359"/>
                </a:lnSpc>
              </a:pPr>
              <a:r>
                <a:rPr lang="en-US" sz="2400" dirty="0">
                  <a:solidFill>
                    <a:srgbClr val="FFFFFF"/>
                  </a:solidFill>
                  <a:latin typeface="Arial" panose="020B0604020202020204" pitchFamily="34" charset="0"/>
                  <a:cs typeface="Arial" panose="020B0604020202020204" pitchFamily="34" charset="0"/>
                </a:rPr>
                <a:t>Ability to evaluate, interpret, and synthesize existing business knowledge and to propose innovative research </a:t>
              </a:r>
            </a:p>
          </p:txBody>
        </p:sp>
        <p:sp>
          <p:nvSpPr>
            <p:cNvPr id="57" name="TextBox 57"/>
            <p:cNvSpPr txBox="1"/>
            <p:nvPr/>
          </p:nvSpPr>
          <p:spPr>
            <a:xfrm>
              <a:off x="3565886" y="4664800"/>
              <a:ext cx="3120162" cy="581356"/>
            </a:xfrm>
            <a:prstGeom prst="rect">
              <a:avLst/>
            </a:prstGeom>
          </p:spPr>
          <p:txBody>
            <a:bodyPr lIns="0" tIns="0" rIns="0" bIns="0" rtlCol="0" anchor="t">
              <a:spAutoFit/>
            </a:bodyPr>
            <a:lstStyle/>
            <a:p>
              <a:pPr algn="just">
                <a:lnSpc>
                  <a:spcPts val="3359"/>
                </a:lnSpc>
              </a:pPr>
              <a:r>
                <a:rPr lang="en-US" sz="2400" dirty="0">
                  <a:solidFill>
                    <a:srgbClr val="FFFFFF"/>
                  </a:solidFill>
                  <a:latin typeface="Arial" panose="020B0604020202020204" pitchFamily="34" charset="0"/>
                  <a:cs typeface="Arial" panose="020B0604020202020204" pitchFamily="34" charset="0"/>
                </a:rPr>
                <a:t>Coordination</a:t>
              </a:r>
            </a:p>
          </p:txBody>
        </p:sp>
        <p:sp>
          <p:nvSpPr>
            <p:cNvPr id="58" name="TextBox 58"/>
            <p:cNvSpPr txBox="1"/>
            <p:nvPr/>
          </p:nvSpPr>
          <p:spPr>
            <a:xfrm>
              <a:off x="3538393" y="5891877"/>
              <a:ext cx="3129506"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Arial" panose="020B0604020202020204" pitchFamily="34" charset="0"/>
                  <a:cs typeface="Arial" panose="020B0604020202020204" pitchFamily="34" charset="0"/>
                </a:rPr>
                <a:t>Ethical Behavior</a:t>
              </a:r>
            </a:p>
          </p:txBody>
        </p:sp>
        <p:pic>
          <p:nvPicPr>
            <p:cNvPr id="59" name="Picture 59"/>
            <p:cNvPicPr>
              <a:picLocks noChangeAspect="1"/>
            </p:cNvPicPr>
            <p:nvPr/>
          </p:nvPicPr>
          <p:blipFill>
            <a:blip r:embed="rId4"/>
            <a:srcRect/>
            <a:stretch>
              <a:fillRect/>
            </a:stretch>
          </p:blipFill>
          <p:spPr>
            <a:xfrm>
              <a:off x="9620626" y="2734507"/>
              <a:ext cx="381539" cy="381539"/>
            </a:xfrm>
            <a:prstGeom prst="rect">
              <a:avLst/>
            </a:prstGeom>
          </p:spPr>
        </p:pic>
        <p:grpSp>
          <p:nvGrpSpPr>
            <p:cNvPr id="60" name="Group 60"/>
            <p:cNvGrpSpPr/>
            <p:nvPr/>
          </p:nvGrpSpPr>
          <p:grpSpPr>
            <a:xfrm>
              <a:off x="9513173" y="4484584"/>
              <a:ext cx="9083860" cy="2339168"/>
              <a:chOff x="0" y="-50347"/>
              <a:chExt cx="1586338" cy="408495"/>
            </a:xfrm>
          </p:grpSpPr>
          <p:sp>
            <p:nvSpPr>
              <p:cNvPr id="61" name="Freeform 61"/>
              <p:cNvSpPr/>
              <p:nvPr/>
            </p:nvSpPr>
            <p:spPr>
              <a:xfrm>
                <a:off x="0" y="-50347"/>
                <a:ext cx="1586338" cy="408495"/>
              </a:xfrm>
              <a:custGeom>
                <a:avLst/>
                <a:gdLst/>
                <a:ahLst/>
                <a:cxnLst/>
                <a:rect l="l" t="t" r="r" b="b"/>
                <a:pathLst>
                  <a:path w="1570617" h="375999">
                    <a:moveTo>
                      <a:pt x="0" y="0"/>
                    </a:moveTo>
                    <a:lnTo>
                      <a:pt x="1570617" y="0"/>
                    </a:lnTo>
                    <a:lnTo>
                      <a:pt x="1570617" y="375999"/>
                    </a:lnTo>
                    <a:lnTo>
                      <a:pt x="0" y="375999"/>
                    </a:lnTo>
                    <a:close/>
                  </a:path>
                </a:pathLst>
              </a:custGeom>
              <a:solidFill>
                <a:srgbClr val="595959"/>
              </a:solidFill>
            </p:spPr>
          </p:sp>
        </p:grpSp>
        <p:sp>
          <p:nvSpPr>
            <p:cNvPr id="62" name="TextBox 62"/>
            <p:cNvSpPr txBox="1"/>
            <p:nvPr/>
          </p:nvSpPr>
          <p:spPr>
            <a:xfrm>
              <a:off x="10147194" y="4566704"/>
              <a:ext cx="8449841"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coordinate different research groups and partners</a:t>
              </a:r>
            </a:p>
          </p:txBody>
        </p:sp>
        <p:pic>
          <p:nvPicPr>
            <p:cNvPr id="63" name="Picture 63"/>
            <p:cNvPicPr>
              <a:picLocks noChangeAspect="1"/>
            </p:cNvPicPr>
            <p:nvPr/>
          </p:nvPicPr>
          <p:blipFill>
            <a:blip r:embed="rId4"/>
            <a:srcRect/>
            <a:stretch>
              <a:fillRect/>
            </a:stretch>
          </p:blipFill>
          <p:spPr>
            <a:xfrm>
              <a:off x="9620626" y="4664620"/>
              <a:ext cx="381539" cy="381539"/>
            </a:xfrm>
            <a:prstGeom prst="rect">
              <a:avLst/>
            </a:prstGeom>
          </p:spPr>
        </p:pic>
        <p:sp>
          <p:nvSpPr>
            <p:cNvPr id="64" name="TextBox 64"/>
            <p:cNvSpPr txBox="1"/>
            <p:nvPr/>
          </p:nvSpPr>
          <p:spPr>
            <a:xfrm>
              <a:off x="10147194" y="5661046"/>
              <a:ext cx="8449841"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undertake various academic activities in an ethical way</a:t>
              </a:r>
            </a:p>
          </p:txBody>
        </p:sp>
        <p:pic>
          <p:nvPicPr>
            <p:cNvPr id="65" name="Picture 65"/>
            <p:cNvPicPr>
              <a:picLocks noChangeAspect="1"/>
            </p:cNvPicPr>
            <p:nvPr/>
          </p:nvPicPr>
          <p:blipFill>
            <a:blip r:embed="rId4"/>
            <a:srcRect/>
            <a:stretch>
              <a:fillRect/>
            </a:stretch>
          </p:blipFill>
          <p:spPr>
            <a:xfrm>
              <a:off x="9620626" y="5760416"/>
              <a:ext cx="381539" cy="381539"/>
            </a:xfrm>
            <a:prstGeom prst="rect">
              <a:avLst/>
            </a:prstGeom>
          </p:spPr>
        </p:pic>
        <p:sp>
          <p:nvSpPr>
            <p:cNvPr id="66" name="TextBox 66"/>
            <p:cNvSpPr txBox="1"/>
            <p:nvPr/>
          </p:nvSpPr>
          <p:spPr>
            <a:xfrm>
              <a:off x="943799" y="7640982"/>
              <a:ext cx="1230216" cy="581356"/>
            </a:xfrm>
            <a:prstGeom prst="rect">
              <a:avLst/>
            </a:prstGeom>
          </p:spPr>
          <p:txBody>
            <a:bodyPr lIns="0" tIns="0" rIns="0" bIns="0" rtlCol="0" anchor="t">
              <a:spAutoFit/>
            </a:bodyPr>
            <a:lstStyle/>
            <a:p>
              <a:pPr>
                <a:lnSpc>
                  <a:spcPts val="3359"/>
                </a:lnSpc>
              </a:pPr>
              <a:r>
                <a:rPr lang="en-US" sz="2400">
                  <a:solidFill>
                    <a:srgbClr val="FFFFFF"/>
                  </a:solidFill>
                  <a:latin typeface="Arial" panose="020B0604020202020204" pitchFamily="34" charset="0"/>
                  <a:cs typeface="Arial" panose="020B0604020202020204" pitchFamily="34" charset="0"/>
                </a:rPr>
                <a:t>GLOB</a:t>
              </a:r>
            </a:p>
          </p:txBody>
        </p:sp>
        <p:grpSp>
          <p:nvGrpSpPr>
            <p:cNvPr id="67" name="Group 67"/>
            <p:cNvGrpSpPr/>
            <p:nvPr/>
          </p:nvGrpSpPr>
          <p:grpSpPr>
            <a:xfrm>
              <a:off x="3298912" y="6884895"/>
              <a:ext cx="6152282" cy="2017716"/>
              <a:chOff x="5904" y="-12528"/>
              <a:chExt cx="1074389" cy="352359"/>
            </a:xfrm>
          </p:grpSpPr>
          <p:sp>
            <p:nvSpPr>
              <p:cNvPr id="68" name="Freeform 68"/>
              <p:cNvSpPr/>
              <p:nvPr/>
            </p:nvSpPr>
            <p:spPr>
              <a:xfrm>
                <a:off x="5904" y="-12528"/>
                <a:ext cx="1074389" cy="352359"/>
              </a:xfrm>
              <a:custGeom>
                <a:avLst/>
                <a:gdLst/>
                <a:ahLst/>
                <a:cxnLst/>
                <a:rect l="l" t="t" r="r" b="b"/>
                <a:pathLst>
                  <a:path w="1080293" h="339831">
                    <a:moveTo>
                      <a:pt x="0" y="0"/>
                    </a:moveTo>
                    <a:lnTo>
                      <a:pt x="1080293" y="0"/>
                    </a:lnTo>
                    <a:lnTo>
                      <a:pt x="1080293" y="339831"/>
                    </a:lnTo>
                    <a:lnTo>
                      <a:pt x="0" y="339831"/>
                    </a:lnTo>
                    <a:close/>
                  </a:path>
                </a:pathLst>
              </a:custGeom>
              <a:solidFill>
                <a:srgbClr val="595959"/>
              </a:solidFill>
            </p:spPr>
          </p:sp>
        </p:grpSp>
        <p:sp>
          <p:nvSpPr>
            <p:cNvPr id="69" name="TextBox 69"/>
            <p:cNvSpPr txBox="1"/>
            <p:nvPr/>
          </p:nvSpPr>
          <p:spPr>
            <a:xfrm>
              <a:off x="3538393" y="7530616"/>
              <a:ext cx="2926307"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Arial" panose="020B0604020202020204" pitchFamily="34" charset="0"/>
                  <a:cs typeface="Arial" panose="020B0604020202020204" pitchFamily="34" charset="0"/>
                </a:rPr>
                <a:t>Global Mindset </a:t>
              </a:r>
            </a:p>
          </p:txBody>
        </p:sp>
        <p:grpSp>
          <p:nvGrpSpPr>
            <p:cNvPr id="70" name="Group 70"/>
            <p:cNvGrpSpPr/>
            <p:nvPr/>
          </p:nvGrpSpPr>
          <p:grpSpPr>
            <a:xfrm>
              <a:off x="914223" y="8976832"/>
              <a:ext cx="2332675" cy="2054301"/>
              <a:chOff x="0" y="6385"/>
              <a:chExt cx="407361" cy="358748"/>
            </a:xfrm>
          </p:grpSpPr>
          <p:sp>
            <p:nvSpPr>
              <p:cNvPr id="71" name="Freeform 71"/>
              <p:cNvSpPr/>
              <p:nvPr/>
            </p:nvSpPr>
            <p:spPr>
              <a:xfrm>
                <a:off x="0" y="6385"/>
                <a:ext cx="407361" cy="358748"/>
              </a:xfrm>
              <a:custGeom>
                <a:avLst/>
                <a:gdLst/>
                <a:ahLst/>
                <a:cxnLst/>
                <a:rect l="l" t="t" r="r" b="b"/>
                <a:pathLst>
                  <a:path w="406457" h="365133">
                    <a:moveTo>
                      <a:pt x="0" y="0"/>
                    </a:moveTo>
                    <a:lnTo>
                      <a:pt x="406457" y="0"/>
                    </a:lnTo>
                    <a:lnTo>
                      <a:pt x="406457" y="365133"/>
                    </a:lnTo>
                    <a:lnTo>
                      <a:pt x="0" y="365133"/>
                    </a:lnTo>
                    <a:close/>
                  </a:path>
                </a:pathLst>
              </a:custGeom>
              <a:solidFill>
                <a:srgbClr val="986F43"/>
              </a:solidFill>
            </p:spPr>
          </p:sp>
        </p:grpSp>
        <p:sp>
          <p:nvSpPr>
            <p:cNvPr id="72" name="TextBox 72"/>
            <p:cNvSpPr txBox="1"/>
            <p:nvPr/>
          </p:nvSpPr>
          <p:spPr>
            <a:xfrm>
              <a:off x="1155943" y="9695022"/>
              <a:ext cx="1245279" cy="581356"/>
            </a:xfrm>
            <a:prstGeom prst="rect">
              <a:avLst/>
            </a:prstGeom>
          </p:spPr>
          <p:txBody>
            <a:bodyPr wrap="square" lIns="0" tIns="0" rIns="0" bIns="0" rtlCol="0" anchor="t">
              <a:spAutoFit/>
            </a:bodyPr>
            <a:lstStyle/>
            <a:p>
              <a:pPr>
                <a:lnSpc>
                  <a:spcPts val="3359"/>
                </a:lnSpc>
              </a:pPr>
              <a:r>
                <a:rPr lang="en-US" sz="2400" dirty="0">
                  <a:solidFill>
                    <a:srgbClr val="FFFFFF"/>
                  </a:solidFill>
                  <a:latin typeface="Arial" panose="020B0604020202020204" pitchFamily="34" charset="0"/>
                  <a:cs typeface="Arial" panose="020B0604020202020204" pitchFamily="34" charset="0"/>
                </a:rPr>
                <a:t>VSP</a:t>
              </a:r>
            </a:p>
          </p:txBody>
        </p:sp>
        <p:grpSp>
          <p:nvGrpSpPr>
            <p:cNvPr id="73" name="Group 73"/>
            <p:cNvGrpSpPr/>
            <p:nvPr/>
          </p:nvGrpSpPr>
          <p:grpSpPr>
            <a:xfrm>
              <a:off x="3297150" y="8976975"/>
              <a:ext cx="6154041" cy="2054158"/>
              <a:chOff x="3775" y="6410"/>
              <a:chExt cx="1074696" cy="358723"/>
            </a:xfrm>
          </p:grpSpPr>
          <p:sp>
            <p:nvSpPr>
              <p:cNvPr id="74" name="Freeform 74"/>
              <p:cNvSpPr/>
              <p:nvPr/>
            </p:nvSpPr>
            <p:spPr>
              <a:xfrm>
                <a:off x="3775" y="6410"/>
                <a:ext cx="1074696" cy="358723"/>
              </a:xfrm>
              <a:custGeom>
                <a:avLst/>
                <a:gdLst/>
                <a:ahLst/>
                <a:cxnLst/>
                <a:rect l="l" t="t" r="r" b="b"/>
                <a:pathLst>
                  <a:path w="1080293" h="365133">
                    <a:moveTo>
                      <a:pt x="0" y="0"/>
                    </a:moveTo>
                    <a:lnTo>
                      <a:pt x="1080293" y="0"/>
                    </a:lnTo>
                    <a:lnTo>
                      <a:pt x="1080293" y="365133"/>
                    </a:lnTo>
                    <a:lnTo>
                      <a:pt x="0" y="365133"/>
                    </a:lnTo>
                    <a:close/>
                  </a:path>
                </a:pathLst>
              </a:custGeom>
              <a:solidFill>
                <a:srgbClr val="595959"/>
              </a:solidFill>
            </p:spPr>
          </p:sp>
        </p:grpSp>
        <p:sp>
          <p:nvSpPr>
            <p:cNvPr id="75" name="TextBox 75"/>
            <p:cNvSpPr txBox="1"/>
            <p:nvPr/>
          </p:nvSpPr>
          <p:spPr>
            <a:xfrm>
              <a:off x="3557442" y="9759695"/>
              <a:ext cx="5126628" cy="581356"/>
            </a:xfrm>
            <a:prstGeom prst="rect">
              <a:avLst/>
            </a:prstGeom>
          </p:spPr>
          <p:txBody>
            <a:bodyPr wrap="square" lIns="0" tIns="0" rIns="0" bIns="0" rtlCol="0" anchor="t">
              <a:spAutoFit/>
            </a:bodyPr>
            <a:lstStyle/>
            <a:p>
              <a:pPr algn="just">
                <a:lnSpc>
                  <a:spcPts val="3359"/>
                </a:lnSpc>
              </a:pPr>
              <a:r>
                <a:rPr lang="en-US" sz="2400" dirty="0">
                  <a:solidFill>
                    <a:srgbClr val="FFFFFF"/>
                  </a:solidFill>
                  <a:latin typeface="Arial" panose="020B0604020202020204" pitchFamily="34" charset="0"/>
                  <a:cs typeface="Arial" panose="020B0604020202020204" pitchFamily="34" charset="0"/>
                </a:rPr>
                <a:t>Professional Qualification</a:t>
              </a:r>
            </a:p>
          </p:txBody>
        </p:sp>
        <p:grpSp>
          <p:nvGrpSpPr>
            <p:cNvPr id="76" name="Group 76"/>
            <p:cNvGrpSpPr/>
            <p:nvPr/>
          </p:nvGrpSpPr>
          <p:grpSpPr>
            <a:xfrm>
              <a:off x="9513173" y="8975767"/>
              <a:ext cx="9083860" cy="2057405"/>
              <a:chOff x="0" y="6199"/>
              <a:chExt cx="1586338" cy="359290"/>
            </a:xfrm>
          </p:grpSpPr>
          <p:sp>
            <p:nvSpPr>
              <p:cNvPr id="77" name="Freeform 77"/>
              <p:cNvSpPr/>
              <p:nvPr/>
            </p:nvSpPr>
            <p:spPr>
              <a:xfrm>
                <a:off x="0" y="6199"/>
                <a:ext cx="1586338" cy="359290"/>
              </a:xfrm>
              <a:custGeom>
                <a:avLst/>
                <a:gdLst/>
                <a:ahLst/>
                <a:cxnLst/>
                <a:rect l="l" t="t" r="r" b="b"/>
                <a:pathLst>
                  <a:path w="1570617" h="365133">
                    <a:moveTo>
                      <a:pt x="0" y="0"/>
                    </a:moveTo>
                    <a:lnTo>
                      <a:pt x="1570617" y="0"/>
                    </a:lnTo>
                    <a:lnTo>
                      <a:pt x="1570617" y="365133"/>
                    </a:lnTo>
                    <a:lnTo>
                      <a:pt x="0" y="365133"/>
                    </a:lnTo>
                    <a:close/>
                  </a:path>
                </a:pathLst>
              </a:custGeom>
              <a:solidFill>
                <a:srgbClr val="595959"/>
              </a:solidFill>
            </p:spPr>
          </p:sp>
        </p:grpSp>
        <p:sp>
          <p:nvSpPr>
            <p:cNvPr id="78" name="TextBox 78"/>
            <p:cNvSpPr txBox="1"/>
            <p:nvPr/>
          </p:nvSpPr>
          <p:spPr>
            <a:xfrm>
              <a:off x="10015257" y="9006985"/>
              <a:ext cx="8513404"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qualify for a business research/faculty position</a:t>
              </a:r>
            </a:p>
          </p:txBody>
        </p:sp>
        <p:pic>
          <p:nvPicPr>
            <p:cNvPr id="79" name="Picture 79"/>
            <p:cNvPicPr>
              <a:picLocks noChangeAspect="1"/>
            </p:cNvPicPr>
            <p:nvPr/>
          </p:nvPicPr>
          <p:blipFill>
            <a:blip r:embed="rId4"/>
            <a:srcRect/>
            <a:stretch>
              <a:fillRect/>
            </a:stretch>
          </p:blipFill>
          <p:spPr>
            <a:xfrm>
              <a:off x="9603198" y="9051277"/>
              <a:ext cx="381539" cy="381539"/>
            </a:xfrm>
            <a:prstGeom prst="rect">
              <a:avLst/>
            </a:prstGeom>
          </p:spPr>
        </p:pic>
        <p:grpSp>
          <p:nvGrpSpPr>
            <p:cNvPr id="80" name="Group 80"/>
            <p:cNvGrpSpPr/>
            <p:nvPr/>
          </p:nvGrpSpPr>
          <p:grpSpPr>
            <a:xfrm>
              <a:off x="9513173" y="6888846"/>
              <a:ext cx="9083860" cy="2013764"/>
              <a:chOff x="0" y="-11838"/>
              <a:chExt cx="1586338" cy="351669"/>
            </a:xfrm>
          </p:grpSpPr>
          <p:sp>
            <p:nvSpPr>
              <p:cNvPr id="81" name="Freeform 81"/>
              <p:cNvSpPr/>
              <p:nvPr/>
            </p:nvSpPr>
            <p:spPr>
              <a:xfrm>
                <a:off x="0" y="-11838"/>
                <a:ext cx="1586338" cy="351669"/>
              </a:xfrm>
              <a:custGeom>
                <a:avLst/>
                <a:gdLst/>
                <a:ahLst/>
                <a:cxnLst/>
                <a:rect l="l" t="t" r="r" b="b"/>
                <a:pathLst>
                  <a:path w="1570617" h="339831">
                    <a:moveTo>
                      <a:pt x="0" y="0"/>
                    </a:moveTo>
                    <a:lnTo>
                      <a:pt x="1570617" y="0"/>
                    </a:lnTo>
                    <a:lnTo>
                      <a:pt x="1570617" y="339831"/>
                    </a:lnTo>
                    <a:lnTo>
                      <a:pt x="0" y="339831"/>
                    </a:lnTo>
                    <a:close/>
                  </a:path>
                </a:pathLst>
              </a:custGeom>
              <a:solidFill>
                <a:srgbClr val="595959"/>
              </a:solidFill>
            </p:spPr>
          </p:sp>
        </p:grpSp>
        <p:sp>
          <p:nvSpPr>
            <p:cNvPr id="82" name="TextBox 82"/>
            <p:cNvSpPr txBox="1"/>
            <p:nvPr/>
          </p:nvSpPr>
          <p:spPr>
            <a:xfrm>
              <a:off x="10015257" y="6888845"/>
              <a:ext cx="8513404"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engage business research in a global level</a:t>
              </a:r>
            </a:p>
          </p:txBody>
        </p:sp>
        <p:pic>
          <p:nvPicPr>
            <p:cNvPr id="83" name="Picture 83"/>
            <p:cNvPicPr>
              <a:picLocks noChangeAspect="1"/>
            </p:cNvPicPr>
            <p:nvPr/>
          </p:nvPicPr>
          <p:blipFill>
            <a:blip r:embed="rId4"/>
            <a:srcRect/>
            <a:stretch>
              <a:fillRect/>
            </a:stretch>
          </p:blipFill>
          <p:spPr>
            <a:xfrm>
              <a:off x="9566130" y="6931101"/>
              <a:ext cx="381539" cy="381539"/>
            </a:xfrm>
            <a:prstGeom prst="rect">
              <a:avLst/>
            </a:prstGeom>
          </p:spPr>
        </p:pic>
        <p:pic>
          <p:nvPicPr>
            <p:cNvPr id="84" name="Picture 84"/>
            <p:cNvPicPr>
              <a:picLocks noChangeAspect="1"/>
            </p:cNvPicPr>
            <p:nvPr/>
          </p:nvPicPr>
          <p:blipFill>
            <a:blip r:embed="rId4"/>
            <a:srcRect/>
            <a:stretch>
              <a:fillRect/>
            </a:stretch>
          </p:blipFill>
          <p:spPr>
            <a:xfrm>
              <a:off x="9574514" y="7896580"/>
              <a:ext cx="381539" cy="381539"/>
            </a:xfrm>
            <a:prstGeom prst="rect">
              <a:avLst/>
            </a:prstGeom>
          </p:spPr>
        </p:pic>
        <p:sp>
          <p:nvSpPr>
            <p:cNvPr id="85" name="TextBox 85"/>
            <p:cNvSpPr txBox="1"/>
            <p:nvPr/>
          </p:nvSpPr>
          <p:spPr>
            <a:xfrm>
              <a:off x="10017693" y="7832364"/>
              <a:ext cx="8513404"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undertake local business research with a global mindset</a:t>
              </a:r>
            </a:p>
          </p:txBody>
        </p:sp>
        <p:pic>
          <p:nvPicPr>
            <p:cNvPr id="86" name="Picture 86"/>
            <p:cNvPicPr>
              <a:picLocks noChangeAspect="1"/>
            </p:cNvPicPr>
            <p:nvPr/>
          </p:nvPicPr>
          <p:blipFill>
            <a:blip r:embed="rId4"/>
            <a:srcRect/>
            <a:stretch>
              <a:fillRect/>
            </a:stretch>
          </p:blipFill>
          <p:spPr>
            <a:xfrm>
              <a:off x="9591705" y="10025330"/>
              <a:ext cx="381539" cy="381539"/>
            </a:xfrm>
            <a:prstGeom prst="rect">
              <a:avLst/>
            </a:prstGeom>
          </p:spPr>
        </p:pic>
        <p:sp>
          <p:nvSpPr>
            <p:cNvPr id="87" name="TextBox 87"/>
            <p:cNvSpPr txBox="1"/>
            <p:nvPr/>
          </p:nvSpPr>
          <p:spPr>
            <a:xfrm>
              <a:off x="10023497" y="10025330"/>
              <a:ext cx="8513404" cy="984885"/>
            </a:xfrm>
            <a:prstGeom prst="rect">
              <a:avLst/>
            </a:prstGeom>
          </p:spPr>
          <p:txBody>
            <a:bodyPr lIns="0" tIns="0" rIns="0" bIns="0" rtlCol="0" anchor="t">
              <a:spAutoFit/>
            </a:bodyPr>
            <a:lstStyle/>
            <a:p>
              <a:r>
                <a:rPr lang="en-US" sz="2400" dirty="0">
                  <a:solidFill>
                    <a:srgbClr val="FFFFFF"/>
                  </a:solidFill>
                  <a:latin typeface="Arial" panose="020B0604020202020204" pitchFamily="34" charset="0"/>
                  <a:cs typeface="Arial" panose="020B0604020202020204" pitchFamily="34" charset="0"/>
                </a:rPr>
                <a:t>Ability to competently teach business courses at the collegiate or above levels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sp>
        <p:nvSpPr>
          <p:cNvPr id="2" name="TextBox 2"/>
          <p:cNvSpPr txBox="1"/>
          <p:nvPr/>
        </p:nvSpPr>
        <p:spPr>
          <a:xfrm>
            <a:off x="1506038" y="424479"/>
            <a:ext cx="7804721" cy="813103"/>
          </a:xfrm>
          <a:prstGeom prst="rect">
            <a:avLst/>
          </a:prstGeom>
        </p:spPr>
        <p:txBody>
          <a:bodyPr lIns="0" tIns="0" rIns="0" bIns="0" rtlCol="0" anchor="t">
            <a:spAutoFit/>
          </a:bodyPr>
          <a:lstStyle/>
          <a:p>
            <a:pPr>
              <a:lnSpc>
                <a:spcPts val="6327"/>
              </a:lnSpc>
            </a:pPr>
            <a:r>
              <a:rPr lang="en-US" sz="5272" spc="158" dirty="0" err="1">
                <a:solidFill>
                  <a:srgbClr val="FFFDFD"/>
                </a:solidFill>
                <a:latin typeface="Arial" panose="020B0604020202020204" pitchFamily="34" charset="0"/>
                <a:ea typeface="標楷體" panose="03000509000000000000" pitchFamily="65" charset="-120"/>
                <a:cs typeface="Arial" panose="020B0604020202020204" pitchFamily="34" charset="0"/>
              </a:rPr>
              <a:t>AACSB</a:t>
            </a:r>
            <a:r>
              <a:rPr lang="en-US" sz="5272" spc="158" dirty="0" err="1">
                <a:solidFill>
                  <a:srgbClr val="FFFDFD"/>
                </a:solidFill>
                <a:latin typeface="標楷體" panose="03000509000000000000" pitchFamily="65" charset="-120"/>
                <a:ea typeface="標楷體" panose="03000509000000000000" pitchFamily="65" charset="-120"/>
                <a:cs typeface="Arial" panose="020B0604020202020204" pitchFamily="34" charset="0"/>
              </a:rPr>
              <a:t>線上教學平台</a:t>
            </a:r>
            <a:endParaRPr lang="en-US" sz="5272" spc="158" dirty="0">
              <a:solidFill>
                <a:srgbClr val="FFFDFD"/>
              </a:solidFill>
              <a:latin typeface="標楷體" panose="03000509000000000000" pitchFamily="65" charset="-120"/>
              <a:ea typeface="標楷體" panose="03000509000000000000" pitchFamily="65" charset="-120"/>
              <a:cs typeface="Arial" panose="020B0604020202020204" pitchFamily="34" charset="0"/>
            </a:endParaRPr>
          </a:p>
        </p:txBody>
      </p:sp>
      <p:sp>
        <p:nvSpPr>
          <p:cNvPr id="3" name="TextBox 3"/>
          <p:cNvSpPr txBox="1"/>
          <p:nvPr/>
        </p:nvSpPr>
        <p:spPr>
          <a:xfrm>
            <a:off x="556285" y="1722767"/>
            <a:ext cx="10263983" cy="666849"/>
          </a:xfrm>
          <a:prstGeom prst="rect">
            <a:avLst/>
          </a:prstGeom>
        </p:spPr>
        <p:txBody>
          <a:bodyPr lIns="0" tIns="0" rIns="0" bIns="0" rtlCol="0" anchor="t">
            <a:spAutoFit/>
          </a:bodyPr>
          <a:lstStyle/>
          <a:p>
            <a:pPr>
              <a:lnSpc>
                <a:spcPts val="5184"/>
              </a:lnSpc>
            </a:pPr>
            <a:r>
              <a:rPr lang="en-US" sz="3200" spc="288">
                <a:solidFill>
                  <a:srgbClr val="FFFDFD"/>
                </a:solidFill>
                <a:latin typeface="標楷體" panose="03000509000000000000" pitchFamily="65" charset="-120"/>
                <a:ea typeface="標楷體" panose="03000509000000000000" pitchFamily="65" charset="-120"/>
                <a:cs typeface="Arial" panose="020B0604020202020204" pitchFamily="34" charset="0"/>
              </a:rPr>
              <a:t>將學生學期能力換算成五大核心能力成績的線上系統</a:t>
            </a:r>
          </a:p>
        </p:txBody>
      </p:sp>
      <p:sp>
        <p:nvSpPr>
          <p:cNvPr id="4" name="TextBox 4"/>
          <p:cNvSpPr txBox="1"/>
          <p:nvPr/>
        </p:nvSpPr>
        <p:spPr>
          <a:xfrm>
            <a:off x="556285" y="2390589"/>
            <a:ext cx="1061329" cy="666849"/>
          </a:xfrm>
          <a:prstGeom prst="rect">
            <a:avLst/>
          </a:prstGeom>
        </p:spPr>
        <p:txBody>
          <a:bodyPr lIns="0" tIns="0" rIns="0" bIns="0" rtlCol="0" anchor="t">
            <a:spAutoFit/>
          </a:bodyPr>
          <a:lstStyle/>
          <a:p>
            <a:pPr>
              <a:lnSpc>
                <a:spcPts val="5184"/>
              </a:lnSpc>
            </a:pPr>
            <a:r>
              <a:rPr lang="en-US" sz="3200" spc="288">
                <a:solidFill>
                  <a:srgbClr val="FFFDFD"/>
                </a:solidFill>
                <a:latin typeface="標楷體" panose="03000509000000000000" pitchFamily="65" charset="-120"/>
                <a:ea typeface="標楷體" panose="03000509000000000000" pitchFamily="65" charset="-120"/>
                <a:cs typeface="Arial" panose="020B0604020202020204" pitchFamily="34" charset="0"/>
              </a:rPr>
              <a:t>例：</a:t>
            </a:r>
          </a:p>
        </p:txBody>
      </p:sp>
      <p:sp>
        <p:nvSpPr>
          <p:cNvPr id="5" name="AutoShape 5"/>
          <p:cNvSpPr/>
          <p:nvPr/>
        </p:nvSpPr>
        <p:spPr>
          <a:xfrm>
            <a:off x="-423560" y="1441851"/>
            <a:ext cx="13358429" cy="94203"/>
          </a:xfrm>
          <a:prstGeom prst="rect">
            <a:avLst/>
          </a:prstGeom>
          <a:solidFill>
            <a:srgbClr val="FFFDFD"/>
          </a:solidFill>
        </p:spPr>
      </p:sp>
      <p:grpSp>
        <p:nvGrpSpPr>
          <p:cNvPr id="6" name="Group 6"/>
          <p:cNvGrpSpPr/>
          <p:nvPr/>
        </p:nvGrpSpPr>
        <p:grpSpPr>
          <a:xfrm>
            <a:off x="1487333" y="2766255"/>
            <a:ext cx="15313335" cy="6228021"/>
            <a:chOff x="0" y="0"/>
            <a:chExt cx="8431511" cy="3429144"/>
          </a:xfrm>
        </p:grpSpPr>
        <p:sp>
          <p:nvSpPr>
            <p:cNvPr id="7" name="Freeform 7"/>
            <p:cNvSpPr/>
            <p:nvPr/>
          </p:nvSpPr>
          <p:spPr>
            <a:xfrm>
              <a:off x="0" y="0"/>
              <a:ext cx="8431511" cy="3429144"/>
            </a:xfrm>
            <a:custGeom>
              <a:avLst/>
              <a:gdLst/>
              <a:ahLst/>
              <a:cxnLst/>
              <a:rect l="l" t="t" r="r" b="b"/>
              <a:pathLst>
                <a:path w="8431511" h="3429144">
                  <a:moveTo>
                    <a:pt x="8215611" y="0"/>
                  </a:moveTo>
                  <a:lnTo>
                    <a:pt x="215900" y="0"/>
                  </a:lnTo>
                  <a:cubicBezTo>
                    <a:pt x="96520" y="0"/>
                    <a:pt x="0" y="96520"/>
                    <a:pt x="0" y="215900"/>
                  </a:cubicBezTo>
                  <a:lnTo>
                    <a:pt x="0" y="3213244"/>
                  </a:lnTo>
                  <a:cubicBezTo>
                    <a:pt x="0" y="3332624"/>
                    <a:pt x="96520" y="3429144"/>
                    <a:pt x="215900" y="3429144"/>
                  </a:cubicBezTo>
                  <a:lnTo>
                    <a:pt x="8215611" y="3429144"/>
                  </a:lnTo>
                  <a:cubicBezTo>
                    <a:pt x="8334991" y="3429144"/>
                    <a:pt x="8431511" y="3332624"/>
                    <a:pt x="8431511" y="3213244"/>
                  </a:cubicBezTo>
                  <a:lnTo>
                    <a:pt x="8431511" y="215900"/>
                  </a:lnTo>
                  <a:cubicBezTo>
                    <a:pt x="8431511" y="96520"/>
                    <a:pt x="8334991" y="0"/>
                    <a:pt x="8215611" y="0"/>
                  </a:cubicBezTo>
                  <a:close/>
                  <a:moveTo>
                    <a:pt x="8380711" y="1270000"/>
                  </a:moveTo>
                  <a:lnTo>
                    <a:pt x="8380711" y="3213244"/>
                  </a:lnTo>
                  <a:cubicBezTo>
                    <a:pt x="8380711" y="3304684"/>
                    <a:pt x="8307051" y="3378344"/>
                    <a:pt x="8215611" y="3378344"/>
                  </a:cubicBezTo>
                  <a:lnTo>
                    <a:pt x="215900" y="3378344"/>
                  </a:lnTo>
                  <a:cubicBezTo>
                    <a:pt x="124460" y="3378344"/>
                    <a:pt x="50800" y="3304684"/>
                    <a:pt x="50800" y="3213244"/>
                  </a:cubicBezTo>
                  <a:lnTo>
                    <a:pt x="50800" y="215900"/>
                  </a:lnTo>
                  <a:cubicBezTo>
                    <a:pt x="50800" y="124460"/>
                    <a:pt x="124460" y="50800"/>
                    <a:pt x="215900" y="50800"/>
                  </a:cubicBezTo>
                  <a:lnTo>
                    <a:pt x="8215611" y="50800"/>
                  </a:lnTo>
                  <a:cubicBezTo>
                    <a:pt x="8307051" y="50800"/>
                    <a:pt x="8380711" y="124460"/>
                    <a:pt x="8380711" y="215900"/>
                  </a:cubicBezTo>
                  <a:lnTo>
                    <a:pt x="8380711" y="1270000"/>
                  </a:lnTo>
                  <a:close/>
                </a:path>
              </a:pathLst>
            </a:custGeom>
            <a:solidFill>
              <a:srgbClr val="E4D4C5"/>
            </a:solidFill>
          </p:spPr>
        </p:sp>
      </p:grpSp>
      <p:grpSp>
        <p:nvGrpSpPr>
          <p:cNvPr id="8" name="Group 8"/>
          <p:cNvGrpSpPr/>
          <p:nvPr/>
        </p:nvGrpSpPr>
        <p:grpSpPr>
          <a:xfrm>
            <a:off x="2741561" y="3201927"/>
            <a:ext cx="5867357" cy="5333786"/>
            <a:chOff x="15117" y="-30521"/>
            <a:chExt cx="7823143" cy="7111714"/>
          </a:xfrm>
        </p:grpSpPr>
        <p:grpSp>
          <p:nvGrpSpPr>
            <p:cNvPr id="9" name="Group 9"/>
            <p:cNvGrpSpPr/>
            <p:nvPr/>
          </p:nvGrpSpPr>
          <p:grpSpPr>
            <a:xfrm>
              <a:off x="15117" y="1055142"/>
              <a:ext cx="1618076" cy="961398"/>
              <a:chOff x="0" y="0"/>
              <a:chExt cx="256496" cy="152400"/>
            </a:xfrm>
          </p:grpSpPr>
          <p:sp>
            <p:nvSpPr>
              <p:cNvPr id="10" name="Freeform 10"/>
              <p:cNvSpPr/>
              <p:nvPr/>
            </p:nvSpPr>
            <p:spPr>
              <a:xfrm>
                <a:off x="0" y="0"/>
                <a:ext cx="256496" cy="152400"/>
              </a:xfrm>
              <a:custGeom>
                <a:avLst/>
                <a:gdLst/>
                <a:ahLst/>
                <a:cxnLst/>
                <a:rect l="l" t="t" r="r" b="b"/>
                <a:pathLst>
                  <a:path w="256496" h="152400">
                    <a:moveTo>
                      <a:pt x="0" y="0"/>
                    </a:moveTo>
                    <a:lnTo>
                      <a:pt x="256496" y="0"/>
                    </a:lnTo>
                    <a:lnTo>
                      <a:pt x="256496" y="152400"/>
                    </a:lnTo>
                    <a:lnTo>
                      <a:pt x="0" y="152400"/>
                    </a:lnTo>
                    <a:close/>
                  </a:path>
                </a:pathLst>
              </a:custGeom>
              <a:solidFill>
                <a:srgbClr val="E5D6C4"/>
              </a:solidFill>
            </p:spPr>
          </p:sp>
        </p:grpSp>
        <p:grpSp>
          <p:nvGrpSpPr>
            <p:cNvPr id="11" name="Group 11"/>
            <p:cNvGrpSpPr/>
            <p:nvPr/>
          </p:nvGrpSpPr>
          <p:grpSpPr>
            <a:xfrm>
              <a:off x="1713493" y="0"/>
              <a:ext cx="1977339" cy="985239"/>
              <a:chOff x="0" y="0"/>
              <a:chExt cx="313446" cy="156179"/>
            </a:xfrm>
          </p:grpSpPr>
          <p:sp>
            <p:nvSpPr>
              <p:cNvPr id="12" name="Freeform 12"/>
              <p:cNvSpPr/>
              <p:nvPr/>
            </p:nvSpPr>
            <p:spPr>
              <a:xfrm>
                <a:off x="0" y="0"/>
                <a:ext cx="313446" cy="156179"/>
              </a:xfrm>
              <a:custGeom>
                <a:avLst/>
                <a:gdLst/>
                <a:ahLst/>
                <a:cxnLst/>
                <a:rect l="l" t="t" r="r" b="b"/>
                <a:pathLst>
                  <a:path w="313446" h="156179">
                    <a:moveTo>
                      <a:pt x="0" y="0"/>
                    </a:moveTo>
                    <a:lnTo>
                      <a:pt x="313446" y="0"/>
                    </a:lnTo>
                    <a:lnTo>
                      <a:pt x="313446" y="156179"/>
                    </a:lnTo>
                    <a:lnTo>
                      <a:pt x="0" y="156179"/>
                    </a:lnTo>
                    <a:close/>
                  </a:path>
                </a:pathLst>
              </a:custGeom>
              <a:solidFill>
                <a:srgbClr val="C9AF7F"/>
              </a:solidFill>
            </p:spPr>
          </p:sp>
        </p:grpSp>
        <p:sp>
          <p:nvSpPr>
            <p:cNvPr id="13" name="TextBox 13"/>
            <p:cNvSpPr txBox="1"/>
            <p:nvPr/>
          </p:nvSpPr>
          <p:spPr>
            <a:xfrm>
              <a:off x="1952591" y="-30521"/>
              <a:ext cx="1732433" cy="1025921"/>
            </a:xfrm>
            <a:prstGeom prst="rect">
              <a:avLst/>
            </a:prstGeom>
          </p:spPr>
          <p:txBody>
            <a:bodyPr wrap="square" lIns="0" tIns="0" rIns="0" bIns="0" rtlCol="0" anchor="t">
              <a:spAutoFit/>
            </a:bodyPr>
            <a:lstStyle/>
            <a:p>
              <a:pPr algn="ctr">
                <a:lnSpc>
                  <a:spcPts val="3048"/>
                </a:lnSpc>
              </a:pPr>
              <a:r>
                <a:rPr lang="en-US" sz="2177" dirty="0" err="1">
                  <a:solidFill>
                    <a:srgbClr val="000000"/>
                  </a:solidFill>
                  <a:latin typeface="Arial" panose="020B0604020202020204" pitchFamily="34" charset="0"/>
                  <a:ea typeface="標楷體" panose="03000509000000000000" pitchFamily="65" charset="-120"/>
                  <a:cs typeface="Arial" panose="020B0604020202020204" pitchFamily="34" charset="0"/>
                </a:rPr>
                <a:t>回家作業</a:t>
              </a:r>
              <a:r>
                <a:rPr lang="en-US" sz="2177" dirty="0">
                  <a:solidFill>
                    <a:srgbClr val="000000"/>
                  </a:solidFill>
                  <a:latin typeface="Arial" panose="020B0604020202020204" pitchFamily="34" charset="0"/>
                  <a:ea typeface="標楷體" panose="03000509000000000000" pitchFamily="65" charset="-120"/>
                  <a:cs typeface="Arial" panose="020B0604020202020204" pitchFamily="34" charset="0"/>
                </a:rPr>
                <a:t> </a:t>
              </a:r>
            </a:p>
            <a:p>
              <a:pPr algn="ctr">
                <a:lnSpc>
                  <a:spcPts val="3048"/>
                </a:lnSpc>
              </a:pPr>
              <a:r>
                <a:rPr lang="en-US" sz="2177" dirty="0">
                  <a:solidFill>
                    <a:srgbClr val="000000"/>
                  </a:solidFill>
                  <a:latin typeface="Arial" panose="020B0604020202020204" pitchFamily="34" charset="0"/>
                  <a:ea typeface="標楷體" panose="03000509000000000000" pitchFamily="65" charset="-120"/>
                  <a:cs typeface="Arial" panose="020B0604020202020204" pitchFamily="34" charset="0"/>
                </a:rPr>
                <a:t>(20%)</a:t>
              </a:r>
            </a:p>
          </p:txBody>
        </p:sp>
        <p:sp>
          <p:nvSpPr>
            <p:cNvPr id="14" name="TextBox 14"/>
            <p:cNvSpPr txBox="1"/>
            <p:nvPr/>
          </p:nvSpPr>
          <p:spPr>
            <a:xfrm>
              <a:off x="133154" y="1238700"/>
              <a:ext cx="1599019" cy="512961"/>
            </a:xfrm>
            <a:prstGeom prst="rect">
              <a:avLst/>
            </a:prstGeom>
          </p:spPr>
          <p:txBody>
            <a:bodyPr wrap="square" lIns="0" tIns="0" rIns="0" bIns="0" rtlCol="0" anchor="t">
              <a:spAutoFit/>
            </a:bodyPr>
            <a:lstStyle/>
            <a:p>
              <a:pPr>
                <a:lnSpc>
                  <a:spcPts val="3048"/>
                </a:lnSpc>
                <a:spcBef>
                  <a:spcPct val="0"/>
                </a:spcBef>
              </a:pPr>
              <a:r>
                <a:rPr lang="en-US" sz="2177" dirty="0">
                  <a:solidFill>
                    <a:srgbClr val="000000"/>
                  </a:solidFill>
                  <a:latin typeface="Arial" panose="020B0604020202020204" pitchFamily="34" charset="0"/>
                  <a:ea typeface="標楷體" panose="03000509000000000000" pitchFamily="65" charset="-120"/>
                  <a:cs typeface="Arial" panose="020B0604020202020204" pitchFamily="34" charset="0"/>
                </a:rPr>
                <a:t>COMMU </a:t>
              </a:r>
            </a:p>
          </p:txBody>
        </p:sp>
        <p:grpSp>
          <p:nvGrpSpPr>
            <p:cNvPr id="15" name="Group 15"/>
            <p:cNvGrpSpPr/>
            <p:nvPr/>
          </p:nvGrpSpPr>
          <p:grpSpPr>
            <a:xfrm>
              <a:off x="15117" y="2075220"/>
              <a:ext cx="1618076" cy="961398"/>
              <a:chOff x="0" y="0"/>
              <a:chExt cx="256496" cy="152400"/>
            </a:xfrm>
          </p:grpSpPr>
          <p:sp>
            <p:nvSpPr>
              <p:cNvPr id="16" name="Freeform 16"/>
              <p:cNvSpPr/>
              <p:nvPr/>
            </p:nvSpPr>
            <p:spPr>
              <a:xfrm>
                <a:off x="0" y="0"/>
                <a:ext cx="256496" cy="152400"/>
              </a:xfrm>
              <a:custGeom>
                <a:avLst/>
                <a:gdLst/>
                <a:ahLst/>
                <a:cxnLst/>
                <a:rect l="l" t="t" r="r" b="b"/>
                <a:pathLst>
                  <a:path w="256496" h="152400">
                    <a:moveTo>
                      <a:pt x="0" y="0"/>
                    </a:moveTo>
                    <a:lnTo>
                      <a:pt x="256496" y="0"/>
                    </a:lnTo>
                    <a:lnTo>
                      <a:pt x="256496" y="152400"/>
                    </a:lnTo>
                    <a:lnTo>
                      <a:pt x="0" y="152400"/>
                    </a:lnTo>
                    <a:close/>
                  </a:path>
                </a:pathLst>
              </a:custGeom>
              <a:solidFill>
                <a:srgbClr val="E5D6C4"/>
              </a:solidFill>
            </p:spPr>
          </p:sp>
        </p:grpSp>
        <p:sp>
          <p:nvSpPr>
            <p:cNvPr id="17" name="TextBox 17"/>
            <p:cNvSpPr txBox="1"/>
            <p:nvPr/>
          </p:nvSpPr>
          <p:spPr>
            <a:xfrm>
              <a:off x="458941" y="2241227"/>
              <a:ext cx="1011323" cy="512961"/>
            </a:xfrm>
            <a:prstGeom prst="rect">
              <a:avLst/>
            </a:prstGeom>
          </p:spPr>
          <p:txBody>
            <a:bodyPr wrap="square" lIns="0" tIns="0" rIns="0" bIns="0" rtlCol="0" anchor="t">
              <a:spAutoFit/>
            </a:bodyPr>
            <a:lstStyle/>
            <a:p>
              <a:pPr>
                <a:lnSpc>
                  <a:spcPts val="3048"/>
                </a:lnSpc>
                <a:spcBef>
                  <a:spcPct val="0"/>
                </a:spcBef>
              </a:pPr>
              <a:r>
                <a:rPr lang="en-US" sz="2177" dirty="0">
                  <a:solidFill>
                    <a:srgbClr val="000000"/>
                  </a:solidFill>
                  <a:latin typeface="Arial" panose="020B0604020202020204" pitchFamily="34" charset="0"/>
                  <a:ea typeface="標楷體" panose="03000509000000000000" pitchFamily="65" charset="-120"/>
                  <a:cs typeface="Arial" panose="020B0604020202020204" pitchFamily="34" charset="0"/>
                </a:rPr>
                <a:t>CPSI</a:t>
              </a:r>
            </a:p>
          </p:txBody>
        </p:sp>
        <p:grpSp>
          <p:nvGrpSpPr>
            <p:cNvPr id="18" name="Group 18"/>
            <p:cNvGrpSpPr/>
            <p:nvPr/>
          </p:nvGrpSpPr>
          <p:grpSpPr>
            <a:xfrm>
              <a:off x="15117" y="3094374"/>
              <a:ext cx="1618076" cy="961398"/>
              <a:chOff x="0" y="0"/>
              <a:chExt cx="256496" cy="152400"/>
            </a:xfrm>
          </p:grpSpPr>
          <p:sp>
            <p:nvSpPr>
              <p:cNvPr id="19" name="Freeform 19"/>
              <p:cNvSpPr/>
              <p:nvPr/>
            </p:nvSpPr>
            <p:spPr>
              <a:xfrm>
                <a:off x="0" y="0"/>
                <a:ext cx="256496" cy="152400"/>
              </a:xfrm>
              <a:custGeom>
                <a:avLst/>
                <a:gdLst/>
                <a:ahLst/>
                <a:cxnLst/>
                <a:rect l="l" t="t" r="r" b="b"/>
                <a:pathLst>
                  <a:path w="256496" h="152400">
                    <a:moveTo>
                      <a:pt x="0" y="0"/>
                    </a:moveTo>
                    <a:lnTo>
                      <a:pt x="256496" y="0"/>
                    </a:lnTo>
                    <a:lnTo>
                      <a:pt x="256496" y="152400"/>
                    </a:lnTo>
                    <a:lnTo>
                      <a:pt x="0" y="152400"/>
                    </a:lnTo>
                    <a:close/>
                  </a:path>
                </a:pathLst>
              </a:custGeom>
              <a:solidFill>
                <a:srgbClr val="E5D6C4"/>
              </a:solidFill>
            </p:spPr>
          </p:sp>
        </p:grpSp>
        <p:sp>
          <p:nvSpPr>
            <p:cNvPr id="20" name="TextBox 20"/>
            <p:cNvSpPr txBox="1"/>
            <p:nvPr/>
          </p:nvSpPr>
          <p:spPr>
            <a:xfrm>
              <a:off x="475117" y="3286760"/>
              <a:ext cx="995145" cy="512961"/>
            </a:xfrm>
            <a:prstGeom prst="rect">
              <a:avLst/>
            </a:prstGeom>
          </p:spPr>
          <p:txBody>
            <a:bodyPr wrap="square" lIns="0" tIns="0" rIns="0" bIns="0" rtlCol="0" anchor="t">
              <a:spAutoFit/>
            </a:bodyPr>
            <a:lstStyle/>
            <a:p>
              <a:pPr>
                <a:lnSpc>
                  <a:spcPts val="3048"/>
                </a:lnSpc>
                <a:spcBef>
                  <a:spcPct val="0"/>
                </a:spcBef>
              </a:pPr>
              <a:r>
                <a:rPr lang="en-US" sz="2177" dirty="0">
                  <a:solidFill>
                    <a:srgbClr val="000000"/>
                  </a:solidFill>
                  <a:latin typeface="Arial" panose="020B0604020202020204" pitchFamily="34" charset="0"/>
                  <a:ea typeface="標楷體" panose="03000509000000000000" pitchFamily="65" charset="-120"/>
                  <a:cs typeface="Arial" panose="020B0604020202020204" pitchFamily="34" charset="0"/>
                </a:rPr>
                <a:t>LEAD</a:t>
              </a:r>
            </a:p>
          </p:txBody>
        </p:sp>
        <p:grpSp>
          <p:nvGrpSpPr>
            <p:cNvPr id="21" name="Group 21"/>
            <p:cNvGrpSpPr/>
            <p:nvPr/>
          </p:nvGrpSpPr>
          <p:grpSpPr>
            <a:xfrm>
              <a:off x="15117" y="4113527"/>
              <a:ext cx="1618076" cy="943287"/>
              <a:chOff x="0" y="2871"/>
              <a:chExt cx="256496" cy="149529"/>
            </a:xfrm>
          </p:grpSpPr>
          <p:sp>
            <p:nvSpPr>
              <p:cNvPr id="22" name="Freeform 22"/>
              <p:cNvSpPr/>
              <p:nvPr/>
            </p:nvSpPr>
            <p:spPr>
              <a:xfrm>
                <a:off x="0" y="2871"/>
                <a:ext cx="256496" cy="149529"/>
              </a:xfrm>
              <a:custGeom>
                <a:avLst/>
                <a:gdLst/>
                <a:ahLst/>
                <a:cxnLst/>
                <a:rect l="l" t="t" r="r" b="b"/>
                <a:pathLst>
                  <a:path w="256496" h="152400">
                    <a:moveTo>
                      <a:pt x="0" y="0"/>
                    </a:moveTo>
                    <a:lnTo>
                      <a:pt x="256496" y="0"/>
                    </a:lnTo>
                    <a:lnTo>
                      <a:pt x="256496" y="152400"/>
                    </a:lnTo>
                    <a:lnTo>
                      <a:pt x="0" y="152400"/>
                    </a:lnTo>
                    <a:close/>
                  </a:path>
                </a:pathLst>
              </a:custGeom>
              <a:solidFill>
                <a:srgbClr val="E5D6C4"/>
              </a:solidFill>
            </p:spPr>
          </p:sp>
        </p:grpSp>
        <p:sp>
          <p:nvSpPr>
            <p:cNvPr id="23" name="TextBox 23"/>
            <p:cNvSpPr txBox="1"/>
            <p:nvPr/>
          </p:nvSpPr>
          <p:spPr>
            <a:xfrm>
              <a:off x="450365" y="4320345"/>
              <a:ext cx="1175287" cy="512961"/>
            </a:xfrm>
            <a:prstGeom prst="rect">
              <a:avLst/>
            </a:prstGeom>
          </p:spPr>
          <p:txBody>
            <a:bodyPr wrap="square" lIns="0" tIns="0" rIns="0" bIns="0" rtlCol="0" anchor="t">
              <a:spAutoFit/>
            </a:bodyPr>
            <a:lstStyle/>
            <a:p>
              <a:pPr>
                <a:lnSpc>
                  <a:spcPts val="3048"/>
                </a:lnSpc>
                <a:spcBef>
                  <a:spcPct val="0"/>
                </a:spcBef>
              </a:pPr>
              <a:r>
                <a:rPr lang="en-US" sz="2177" dirty="0">
                  <a:solidFill>
                    <a:srgbClr val="000000"/>
                  </a:solidFill>
                  <a:latin typeface="Arial" panose="020B0604020202020204" pitchFamily="34" charset="0"/>
                  <a:ea typeface="標楷體" panose="03000509000000000000" pitchFamily="65" charset="-120"/>
                  <a:cs typeface="Arial" panose="020B0604020202020204" pitchFamily="34" charset="0"/>
                </a:rPr>
                <a:t>GLOB</a:t>
              </a:r>
            </a:p>
          </p:txBody>
        </p:sp>
        <p:grpSp>
          <p:nvGrpSpPr>
            <p:cNvPr id="24" name="Group 24"/>
            <p:cNvGrpSpPr/>
            <p:nvPr/>
          </p:nvGrpSpPr>
          <p:grpSpPr>
            <a:xfrm>
              <a:off x="15117" y="5096459"/>
              <a:ext cx="1618076" cy="961398"/>
              <a:chOff x="0" y="0"/>
              <a:chExt cx="256496" cy="152400"/>
            </a:xfrm>
          </p:grpSpPr>
          <p:sp>
            <p:nvSpPr>
              <p:cNvPr id="25" name="Freeform 25"/>
              <p:cNvSpPr/>
              <p:nvPr/>
            </p:nvSpPr>
            <p:spPr>
              <a:xfrm>
                <a:off x="0" y="0"/>
                <a:ext cx="256496" cy="152400"/>
              </a:xfrm>
              <a:custGeom>
                <a:avLst/>
                <a:gdLst/>
                <a:ahLst/>
                <a:cxnLst/>
                <a:rect l="l" t="t" r="r" b="b"/>
                <a:pathLst>
                  <a:path w="256496" h="152400">
                    <a:moveTo>
                      <a:pt x="0" y="0"/>
                    </a:moveTo>
                    <a:lnTo>
                      <a:pt x="256496" y="0"/>
                    </a:lnTo>
                    <a:lnTo>
                      <a:pt x="256496" y="152400"/>
                    </a:lnTo>
                    <a:lnTo>
                      <a:pt x="0" y="152400"/>
                    </a:lnTo>
                    <a:close/>
                  </a:path>
                </a:pathLst>
              </a:custGeom>
              <a:solidFill>
                <a:srgbClr val="E5D6C4"/>
              </a:solidFill>
            </p:spPr>
          </p:sp>
        </p:grpSp>
        <p:sp>
          <p:nvSpPr>
            <p:cNvPr id="26" name="TextBox 26"/>
            <p:cNvSpPr txBox="1"/>
            <p:nvPr/>
          </p:nvSpPr>
          <p:spPr>
            <a:xfrm>
              <a:off x="572698" y="5308637"/>
              <a:ext cx="808916" cy="512961"/>
            </a:xfrm>
            <a:prstGeom prst="rect">
              <a:avLst/>
            </a:prstGeom>
          </p:spPr>
          <p:txBody>
            <a:bodyPr wrap="square" lIns="0" tIns="0" rIns="0" bIns="0" rtlCol="0" anchor="t">
              <a:spAutoFit/>
            </a:bodyPr>
            <a:lstStyle/>
            <a:p>
              <a:pPr>
                <a:lnSpc>
                  <a:spcPts val="3048"/>
                </a:lnSpc>
                <a:spcBef>
                  <a:spcPct val="0"/>
                </a:spcBef>
              </a:pPr>
              <a:r>
                <a:rPr lang="en-US" sz="2177" dirty="0">
                  <a:solidFill>
                    <a:srgbClr val="000000"/>
                  </a:solidFill>
                  <a:latin typeface="Arial" panose="020B0604020202020204" pitchFamily="34" charset="0"/>
                  <a:ea typeface="標楷體" panose="03000509000000000000" pitchFamily="65" charset="-120"/>
                  <a:cs typeface="Arial" panose="020B0604020202020204" pitchFamily="34" charset="0"/>
                </a:rPr>
                <a:t>VSP</a:t>
              </a:r>
            </a:p>
          </p:txBody>
        </p:sp>
        <p:grpSp>
          <p:nvGrpSpPr>
            <p:cNvPr id="27" name="Group 27"/>
            <p:cNvGrpSpPr/>
            <p:nvPr/>
          </p:nvGrpSpPr>
          <p:grpSpPr>
            <a:xfrm>
              <a:off x="3760432" y="0"/>
              <a:ext cx="1984406" cy="985239"/>
              <a:chOff x="0" y="0"/>
              <a:chExt cx="314566" cy="156179"/>
            </a:xfrm>
          </p:grpSpPr>
          <p:sp>
            <p:nvSpPr>
              <p:cNvPr id="28" name="Freeform 28"/>
              <p:cNvSpPr/>
              <p:nvPr/>
            </p:nvSpPr>
            <p:spPr>
              <a:xfrm>
                <a:off x="0" y="0"/>
                <a:ext cx="314566" cy="156179"/>
              </a:xfrm>
              <a:custGeom>
                <a:avLst/>
                <a:gdLst/>
                <a:ahLst/>
                <a:cxnLst/>
                <a:rect l="l" t="t" r="r" b="b"/>
                <a:pathLst>
                  <a:path w="314566" h="156179">
                    <a:moveTo>
                      <a:pt x="0" y="0"/>
                    </a:moveTo>
                    <a:lnTo>
                      <a:pt x="314566" y="0"/>
                    </a:lnTo>
                    <a:lnTo>
                      <a:pt x="314566" y="156179"/>
                    </a:lnTo>
                    <a:lnTo>
                      <a:pt x="0" y="156179"/>
                    </a:lnTo>
                    <a:close/>
                  </a:path>
                </a:pathLst>
              </a:custGeom>
              <a:solidFill>
                <a:srgbClr val="C9AF7F"/>
              </a:solidFill>
            </p:spPr>
          </p:sp>
        </p:grpSp>
        <p:grpSp>
          <p:nvGrpSpPr>
            <p:cNvPr id="29" name="Group 29"/>
            <p:cNvGrpSpPr/>
            <p:nvPr/>
          </p:nvGrpSpPr>
          <p:grpSpPr>
            <a:xfrm>
              <a:off x="5832677" y="0"/>
              <a:ext cx="2005583" cy="985239"/>
              <a:chOff x="0" y="0"/>
              <a:chExt cx="317923" cy="156179"/>
            </a:xfrm>
          </p:grpSpPr>
          <p:sp>
            <p:nvSpPr>
              <p:cNvPr id="30" name="Freeform 30"/>
              <p:cNvSpPr/>
              <p:nvPr/>
            </p:nvSpPr>
            <p:spPr>
              <a:xfrm>
                <a:off x="0" y="0"/>
                <a:ext cx="317923" cy="156179"/>
              </a:xfrm>
              <a:custGeom>
                <a:avLst/>
                <a:gdLst/>
                <a:ahLst/>
                <a:cxnLst/>
                <a:rect l="l" t="t" r="r" b="b"/>
                <a:pathLst>
                  <a:path w="317923" h="156179">
                    <a:moveTo>
                      <a:pt x="0" y="0"/>
                    </a:moveTo>
                    <a:lnTo>
                      <a:pt x="317923" y="0"/>
                    </a:lnTo>
                    <a:lnTo>
                      <a:pt x="317923" y="156179"/>
                    </a:lnTo>
                    <a:lnTo>
                      <a:pt x="0" y="156179"/>
                    </a:lnTo>
                    <a:close/>
                  </a:path>
                </a:pathLst>
              </a:custGeom>
              <a:solidFill>
                <a:srgbClr val="C9AF7F"/>
              </a:solidFill>
            </p:spPr>
          </p:sp>
        </p:grpSp>
        <p:grpSp>
          <p:nvGrpSpPr>
            <p:cNvPr id="31" name="Group 31"/>
            <p:cNvGrpSpPr/>
            <p:nvPr/>
          </p:nvGrpSpPr>
          <p:grpSpPr>
            <a:xfrm>
              <a:off x="1713493" y="1055142"/>
              <a:ext cx="1977339" cy="961398"/>
              <a:chOff x="0" y="0"/>
              <a:chExt cx="313446" cy="152400"/>
            </a:xfrm>
          </p:grpSpPr>
          <p:sp>
            <p:nvSpPr>
              <p:cNvPr id="32" name="Freeform 32"/>
              <p:cNvSpPr/>
              <p:nvPr/>
            </p:nvSpPr>
            <p:spPr>
              <a:xfrm>
                <a:off x="0" y="0"/>
                <a:ext cx="313446" cy="152400"/>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33" name="Group 33"/>
            <p:cNvGrpSpPr/>
            <p:nvPr/>
          </p:nvGrpSpPr>
          <p:grpSpPr>
            <a:xfrm>
              <a:off x="1713493" y="2075220"/>
              <a:ext cx="1977339" cy="961398"/>
              <a:chOff x="0" y="0"/>
              <a:chExt cx="313446" cy="152400"/>
            </a:xfrm>
          </p:grpSpPr>
          <p:sp>
            <p:nvSpPr>
              <p:cNvPr id="34" name="Freeform 34"/>
              <p:cNvSpPr/>
              <p:nvPr/>
            </p:nvSpPr>
            <p:spPr>
              <a:xfrm>
                <a:off x="0" y="0"/>
                <a:ext cx="313446" cy="152400"/>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35" name="Group 35"/>
            <p:cNvGrpSpPr/>
            <p:nvPr/>
          </p:nvGrpSpPr>
          <p:grpSpPr>
            <a:xfrm>
              <a:off x="1713493" y="3094374"/>
              <a:ext cx="1977339" cy="961398"/>
              <a:chOff x="0" y="0"/>
              <a:chExt cx="313446" cy="152400"/>
            </a:xfrm>
          </p:grpSpPr>
          <p:sp>
            <p:nvSpPr>
              <p:cNvPr id="36" name="Freeform 36"/>
              <p:cNvSpPr/>
              <p:nvPr/>
            </p:nvSpPr>
            <p:spPr>
              <a:xfrm>
                <a:off x="0" y="0"/>
                <a:ext cx="313446" cy="152400"/>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37" name="Group 37"/>
            <p:cNvGrpSpPr/>
            <p:nvPr/>
          </p:nvGrpSpPr>
          <p:grpSpPr>
            <a:xfrm>
              <a:off x="1713493" y="4113527"/>
              <a:ext cx="1977339" cy="943287"/>
              <a:chOff x="0" y="2871"/>
              <a:chExt cx="313446" cy="149529"/>
            </a:xfrm>
          </p:grpSpPr>
          <p:sp>
            <p:nvSpPr>
              <p:cNvPr id="38" name="Freeform 38"/>
              <p:cNvSpPr/>
              <p:nvPr/>
            </p:nvSpPr>
            <p:spPr>
              <a:xfrm>
                <a:off x="0" y="2871"/>
                <a:ext cx="313446" cy="149529"/>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39" name="Group 39"/>
            <p:cNvGrpSpPr/>
            <p:nvPr/>
          </p:nvGrpSpPr>
          <p:grpSpPr>
            <a:xfrm>
              <a:off x="1713493" y="5096459"/>
              <a:ext cx="1977339" cy="961398"/>
              <a:chOff x="0" y="0"/>
              <a:chExt cx="313446" cy="152400"/>
            </a:xfrm>
          </p:grpSpPr>
          <p:sp>
            <p:nvSpPr>
              <p:cNvPr id="40" name="Freeform 40"/>
              <p:cNvSpPr/>
              <p:nvPr/>
            </p:nvSpPr>
            <p:spPr>
              <a:xfrm>
                <a:off x="0" y="0"/>
                <a:ext cx="313446" cy="152400"/>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41" name="Group 41"/>
            <p:cNvGrpSpPr/>
            <p:nvPr/>
          </p:nvGrpSpPr>
          <p:grpSpPr>
            <a:xfrm>
              <a:off x="3760432" y="1055142"/>
              <a:ext cx="1984406" cy="961398"/>
              <a:chOff x="0" y="0"/>
              <a:chExt cx="314566" cy="152400"/>
            </a:xfrm>
          </p:grpSpPr>
          <p:sp>
            <p:nvSpPr>
              <p:cNvPr id="42" name="Freeform 42"/>
              <p:cNvSpPr/>
              <p:nvPr/>
            </p:nvSpPr>
            <p:spPr>
              <a:xfrm>
                <a:off x="0" y="0"/>
                <a:ext cx="314566" cy="152400"/>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43" name="Group 43"/>
            <p:cNvGrpSpPr/>
            <p:nvPr/>
          </p:nvGrpSpPr>
          <p:grpSpPr>
            <a:xfrm>
              <a:off x="3760432" y="2075220"/>
              <a:ext cx="1984406" cy="961398"/>
              <a:chOff x="0" y="0"/>
              <a:chExt cx="314566" cy="152400"/>
            </a:xfrm>
          </p:grpSpPr>
          <p:sp>
            <p:nvSpPr>
              <p:cNvPr id="44" name="Freeform 44"/>
              <p:cNvSpPr/>
              <p:nvPr/>
            </p:nvSpPr>
            <p:spPr>
              <a:xfrm>
                <a:off x="0" y="0"/>
                <a:ext cx="314566" cy="152400"/>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45" name="Group 45"/>
            <p:cNvGrpSpPr/>
            <p:nvPr/>
          </p:nvGrpSpPr>
          <p:grpSpPr>
            <a:xfrm>
              <a:off x="3760432" y="3094374"/>
              <a:ext cx="1984406" cy="961398"/>
              <a:chOff x="0" y="0"/>
              <a:chExt cx="314566" cy="152400"/>
            </a:xfrm>
          </p:grpSpPr>
          <p:sp>
            <p:nvSpPr>
              <p:cNvPr id="46" name="Freeform 46"/>
              <p:cNvSpPr/>
              <p:nvPr/>
            </p:nvSpPr>
            <p:spPr>
              <a:xfrm>
                <a:off x="0" y="0"/>
                <a:ext cx="314566" cy="152400"/>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47" name="Group 47"/>
            <p:cNvGrpSpPr/>
            <p:nvPr/>
          </p:nvGrpSpPr>
          <p:grpSpPr>
            <a:xfrm>
              <a:off x="3760432" y="4113527"/>
              <a:ext cx="1984406" cy="943287"/>
              <a:chOff x="0" y="2871"/>
              <a:chExt cx="314566" cy="149529"/>
            </a:xfrm>
          </p:grpSpPr>
          <p:sp>
            <p:nvSpPr>
              <p:cNvPr id="48" name="Freeform 48"/>
              <p:cNvSpPr/>
              <p:nvPr/>
            </p:nvSpPr>
            <p:spPr>
              <a:xfrm>
                <a:off x="0" y="2871"/>
                <a:ext cx="314566" cy="149529"/>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49" name="Group 49"/>
            <p:cNvGrpSpPr/>
            <p:nvPr/>
          </p:nvGrpSpPr>
          <p:grpSpPr>
            <a:xfrm>
              <a:off x="3760432" y="5096459"/>
              <a:ext cx="1984406" cy="961398"/>
              <a:chOff x="0" y="0"/>
              <a:chExt cx="314566" cy="152400"/>
            </a:xfrm>
          </p:grpSpPr>
          <p:sp>
            <p:nvSpPr>
              <p:cNvPr id="50" name="Freeform 50"/>
              <p:cNvSpPr/>
              <p:nvPr/>
            </p:nvSpPr>
            <p:spPr>
              <a:xfrm>
                <a:off x="0" y="0"/>
                <a:ext cx="314566" cy="152400"/>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51" name="Group 51"/>
            <p:cNvGrpSpPr/>
            <p:nvPr/>
          </p:nvGrpSpPr>
          <p:grpSpPr>
            <a:xfrm>
              <a:off x="5832677" y="1055142"/>
              <a:ext cx="2005583" cy="961398"/>
              <a:chOff x="0" y="0"/>
              <a:chExt cx="317923" cy="152400"/>
            </a:xfrm>
          </p:grpSpPr>
          <p:sp>
            <p:nvSpPr>
              <p:cNvPr id="52" name="Freeform 52"/>
              <p:cNvSpPr/>
              <p:nvPr/>
            </p:nvSpPr>
            <p:spPr>
              <a:xfrm>
                <a:off x="0" y="0"/>
                <a:ext cx="317923" cy="152400"/>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grpSp>
          <p:nvGrpSpPr>
            <p:cNvPr id="53" name="Group 53"/>
            <p:cNvGrpSpPr/>
            <p:nvPr/>
          </p:nvGrpSpPr>
          <p:grpSpPr>
            <a:xfrm>
              <a:off x="5832677" y="2075220"/>
              <a:ext cx="2005583" cy="961398"/>
              <a:chOff x="0" y="0"/>
              <a:chExt cx="317923" cy="152400"/>
            </a:xfrm>
          </p:grpSpPr>
          <p:sp>
            <p:nvSpPr>
              <p:cNvPr id="54" name="Freeform 54"/>
              <p:cNvSpPr/>
              <p:nvPr/>
            </p:nvSpPr>
            <p:spPr>
              <a:xfrm>
                <a:off x="0" y="0"/>
                <a:ext cx="317923" cy="152400"/>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grpSp>
          <p:nvGrpSpPr>
            <p:cNvPr id="55" name="Group 55"/>
            <p:cNvGrpSpPr/>
            <p:nvPr/>
          </p:nvGrpSpPr>
          <p:grpSpPr>
            <a:xfrm>
              <a:off x="5832677" y="3094374"/>
              <a:ext cx="2005583" cy="961398"/>
              <a:chOff x="0" y="0"/>
              <a:chExt cx="317923" cy="152400"/>
            </a:xfrm>
          </p:grpSpPr>
          <p:sp>
            <p:nvSpPr>
              <p:cNvPr id="56" name="Freeform 56"/>
              <p:cNvSpPr/>
              <p:nvPr/>
            </p:nvSpPr>
            <p:spPr>
              <a:xfrm>
                <a:off x="0" y="0"/>
                <a:ext cx="317923" cy="152400"/>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grpSp>
          <p:nvGrpSpPr>
            <p:cNvPr id="57" name="Group 57"/>
            <p:cNvGrpSpPr/>
            <p:nvPr/>
          </p:nvGrpSpPr>
          <p:grpSpPr>
            <a:xfrm>
              <a:off x="5832677" y="4113527"/>
              <a:ext cx="2005583" cy="943287"/>
              <a:chOff x="0" y="2871"/>
              <a:chExt cx="317923" cy="149529"/>
            </a:xfrm>
          </p:grpSpPr>
          <p:sp>
            <p:nvSpPr>
              <p:cNvPr id="58" name="Freeform 58"/>
              <p:cNvSpPr/>
              <p:nvPr/>
            </p:nvSpPr>
            <p:spPr>
              <a:xfrm>
                <a:off x="0" y="2871"/>
                <a:ext cx="317923" cy="149529"/>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grpSp>
          <p:nvGrpSpPr>
            <p:cNvPr id="59" name="Group 59"/>
            <p:cNvGrpSpPr/>
            <p:nvPr/>
          </p:nvGrpSpPr>
          <p:grpSpPr>
            <a:xfrm>
              <a:off x="5832677" y="5096459"/>
              <a:ext cx="2005583" cy="961398"/>
              <a:chOff x="0" y="0"/>
              <a:chExt cx="317923" cy="152400"/>
            </a:xfrm>
          </p:grpSpPr>
          <p:sp>
            <p:nvSpPr>
              <p:cNvPr id="60" name="Freeform 60"/>
              <p:cNvSpPr/>
              <p:nvPr/>
            </p:nvSpPr>
            <p:spPr>
              <a:xfrm>
                <a:off x="0" y="0"/>
                <a:ext cx="317923" cy="152400"/>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sp>
          <p:nvSpPr>
            <p:cNvPr id="61" name="TextBox 61"/>
            <p:cNvSpPr txBox="1"/>
            <p:nvPr/>
          </p:nvSpPr>
          <p:spPr>
            <a:xfrm>
              <a:off x="4143001" y="-30521"/>
              <a:ext cx="1231699" cy="1025921"/>
            </a:xfrm>
            <a:prstGeom prst="rect">
              <a:avLst/>
            </a:prstGeom>
          </p:spPr>
          <p:txBody>
            <a:bodyPr lIns="0" tIns="0" rIns="0" bIns="0" rtlCol="0" anchor="t">
              <a:spAutoFit/>
            </a:bodyPr>
            <a:lstStyle/>
            <a:p>
              <a:pPr algn="ctr">
                <a:lnSpc>
                  <a:spcPts val="3048"/>
                </a:lnSpc>
              </a:pPr>
              <a:r>
                <a:rPr lang="en-US" sz="2177" dirty="0" err="1">
                  <a:solidFill>
                    <a:srgbClr val="000000"/>
                  </a:solidFill>
                  <a:latin typeface="標楷體" panose="03000509000000000000" pitchFamily="65" charset="-120"/>
                  <a:ea typeface="標楷體" panose="03000509000000000000" pitchFamily="65" charset="-120"/>
                  <a:cs typeface="Arial" panose="020B0604020202020204" pitchFamily="34" charset="0"/>
                </a:rPr>
                <a:t>期中考</a:t>
              </a:r>
              <a:endParaRPr lang="en-US" sz="2177" dirty="0">
                <a:solidFill>
                  <a:srgbClr val="000000"/>
                </a:solidFill>
                <a:latin typeface="標楷體" panose="03000509000000000000" pitchFamily="65" charset="-120"/>
                <a:ea typeface="標楷體" panose="03000509000000000000" pitchFamily="65" charset="-120"/>
                <a:cs typeface="Arial" panose="020B0604020202020204" pitchFamily="34" charset="0"/>
              </a:endParaRPr>
            </a:p>
            <a:p>
              <a:pPr algn="ctr">
                <a:lnSpc>
                  <a:spcPts val="3048"/>
                </a:lnSpc>
              </a:pPr>
              <a:r>
                <a:rPr lang="en-US" sz="2177" dirty="0">
                  <a:solidFill>
                    <a:srgbClr val="000000"/>
                  </a:solidFill>
                  <a:latin typeface="標楷體" panose="03000509000000000000" pitchFamily="65" charset="-120"/>
                  <a:ea typeface="標楷體" panose="03000509000000000000" pitchFamily="65" charset="-120"/>
                  <a:cs typeface="Arial" panose="020B0604020202020204" pitchFamily="34" charset="0"/>
                </a:rPr>
                <a:t>(40%)</a:t>
              </a:r>
            </a:p>
          </p:txBody>
        </p:sp>
        <p:sp>
          <p:nvSpPr>
            <p:cNvPr id="62" name="TextBox 62"/>
            <p:cNvSpPr txBox="1"/>
            <p:nvPr/>
          </p:nvSpPr>
          <p:spPr>
            <a:xfrm>
              <a:off x="6273031" y="-30521"/>
              <a:ext cx="1124875" cy="1025921"/>
            </a:xfrm>
            <a:prstGeom prst="rect">
              <a:avLst/>
            </a:prstGeom>
          </p:spPr>
          <p:txBody>
            <a:bodyPr lIns="0" tIns="0" rIns="0" bIns="0" rtlCol="0" anchor="t">
              <a:spAutoFit/>
            </a:bodyPr>
            <a:lstStyle/>
            <a:p>
              <a:pPr algn="ctr">
                <a:lnSpc>
                  <a:spcPts val="3048"/>
                </a:lnSpc>
              </a:pPr>
              <a:r>
                <a:rPr lang="en-US" sz="2177" dirty="0" err="1">
                  <a:solidFill>
                    <a:srgbClr val="000000"/>
                  </a:solidFill>
                  <a:latin typeface="Arial" panose="020B0604020202020204" pitchFamily="34" charset="0"/>
                  <a:ea typeface="標楷體" panose="03000509000000000000" pitchFamily="65" charset="-120"/>
                  <a:cs typeface="Arial" panose="020B0604020202020204" pitchFamily="34" charset="0"/>
                </a:rPr>
                <a:t>期末考</a:t>
              </a:r>
              <a:endParaRPr lang="en-US" sz="2177" dirty="0">
                <a:solidFill>
                  <a:srgbClr val="000000"/>
                </a:solidFill>
                <a:latin typeface="Arial" panose="020B0604020202020204" pitchFamily="34" charset="0"/>
                <a:ea typeface="標楷體" panose="03000509000000000000" pitchFamily="65" charset="-120"/>
                <a:cs typeface="Arial" panose="020B0604020202020204" pitchFamily="34" charset="0"/>
              </a:endParaRPr>
            </a:p>
            <a:p>
              <a:pPr algn="ctr">
                <a:lnSpc>
                  <a:spcPts val="3048"/>
                </a:lnSpc>
              </a:pPr>
              <a:r>
                <a:rPr lang="en-US" sz="2177" dirty="0">
                  <a:solidFill>
                    <a:srgbClr val="000000"/>
                  </a:solidFill>
                  <a:latin typeface="Arial" panose="020B0604020202020204" pitchFamily="34" charset="0"/>
                  <a:ea typeface="標楷體" panose="03000509000000000000" pitchFamily="65" charset="-120"/>
                  <a:cs typeface="Arial" panose="020B0604020202020204" pitchFamily="34" charset="0"/>
                </a:rPr>
                <a:t>(40%)</a:t>
              </a:r>
            </a:p>
          </p:txBody>
        </p:sp>
        <p:sp>
          <p:nvSpPr>
            <p:cNvPr id="63" name="TextBox 63"/>
            <p:cNvSpPr txBox="1"/>
            <p:nvPr/>
          </p:nvSpPr>
          <p:spPr>
            <a:xfrm>
              <a:off x="2183706" y="2181380"/>
              <a:ext cx="1036911" cy="632652"/>
            </a:xfrm>
            <a:prstGeom prst="rect">
              <a:avLst/>
            </a:prstGeom>
          </p:spPr>
          <p:txBody>
            <a:bodyPr wrap="square" lIns="0" tIns="0" rIns="0" bIns="0" rtlCol="0" anchor="t">
              <a:spAutoFit/>
            </a:bodyPr>
            <a:lstStyle/>
            <a:p>
              <a:pPr algn="ctr">
                <a:lnSpc>
                  <a:spcPts val="3658"/>
                </a:lnSpc>
              </a:pPr>
              <a:r>
                <a:rPr lang="en-US" sz="2613" dirty="0">
                  <a:solidFill>
                    <a:srgbClr val="000000"/>
                  </a:solidFill>
                  <a:latin typeface="Arial" panose="020B0604020202020204" pitchFamily="34" charset="0"/>
                  <a:ea typeface="標楷體" panose="03000509000000000000" pitchFamily="65" charset="-120"/>
                  <a:cs typeface="Arial" panose="020B0604020202020204" pitchFamily="34" charset="0"/>
                </a:rPr>
                <a:t>20%</a:t>
              </a:r>
            </a:p>
          </p:txBody>
        </p:sp>
        <p:sp>
          <p:nvSpPr>
            <p:cNvPr id="64" name="TextBox 64"/>
            <p:cNvSpPr txBox="1"/>
            <p:nvPr/>
          </p:nvSpPr>
          <p:spPr>
            <a:xfrm>
              <a:off x="4192843" y="3229781"/>
              <a:ext cx="1119583" cy="632652"/>
            </a:xfrm>
            <a:prstGeom prst="rect">
              <a:avLst/>
            </a:prstGeom>
          </p:spPr>
          <p:txBody>
            <a:bodyPr lIns="0" tIns="0" rIns="0" bIns="0" rtlCol="0" anchor="t">
              <a:spAutoFit/>
            </a:bodyPr>
            <a:lstStyle/>
            <a:p>
              <a:pPr algn="ctr">
                <a:lnSpc>
                  <a:spcPts val="3658"/>
                </a:lnSpc>
              </a:pPr>
              <a:r>
                <a:rPr lang="en-US" sz="2613" dirty="0">
                  <a:solidFill>
                    <a:srgbClr val="000000"/>
                  </a:solidFill>
                  <a:latin typeface="Arial" panose="020B0604020202020204" pitchFamily="34" charset="0"/>
                  <a:ea typeface="標楷體" panose="03000509000000000000" pitchFamily="65" charset="-120"/>
                  <a:cs typeface="Arial" panose="020B0604020202020204" pitchFamily="34" charset="0"/>
                </a:rPr>
                <a:t>60%</a:t>
              </a:r>
            </a:p>
          </p:txBody>
        </p:sp>
        <p:sp>
          <p:nvSpPr>
            <p:cNvPr id="65" name="TextBox 65"/>
            <p:cNvSpPr txBox="1"/>
            <p:nvPr/>
          </p:nvSpPr>
          <p:spPr>
            <a:xfrm>
              <a:off x="4255117" y="1164064"/>
              <a:ext cx="996727" cy="632652"/>
            </a:xfrm>
            <a:prstGeom prst="rect">
              <a:avLst/>
            </a:prstGeom>
          </p:spPr>
          <p:txBody>
            <a:bodyPr lIns="0" tIns="0" rIns="0" bIns="0" rtlCol="0" anchor="t">
              <a:spAutoFit/>
            </a:bodyPr>
            <a:lstStyle/>
            <a:p>
              <a:pPr algn="ctr">
                <a:lnSpc>
                  <a:spcPts val="3658"/>
                </a:lnSpc>
              </a:pPr>
              <a:r>
                <a:rPr lang="en-US" sz="2613" dirty="0">
                  <a:solidFill>
                    <a:srgbClr val="000000"/>
                  </a:solidFill>
                  <a:latin typeface="Arial" panose="020B0604020202020204" pitchFamily="34" charset="0"/>
                  <a:ea typeface="標楷體" panose="03000509000000000000" pitchFamily="65" charset="-120"/>
                  <a:cs typeface="Arial" panose="020B0604020202020204" pitchFamily="34" charset="0"/>
                </a:rPr>
                <a:t>40%</a:t>
              </a:r>
            </a:p>
          </p:txBody>
        </p:sp>
        <p:sp>
          <p:nvSpPr>
            <p:cNvPr id="66" name="TextBox 66"/>
            <p:cNvSpPr txBox="1"/>
            <p:nvPr/>
          </p:nvSpPr>
          <p:spPr>
            <a:xfrm>
              <a:off x="6337104" y="4270548"/>
              <a:ext cx="996727" cy="632652"/>
            </a:xfrm>
            <a:prstGeom prst="rect">
              <a:avLst/>
            </a:prstGeom>
          </p:spPr>
          <p:txBody>
            <a:bodyPr lIns="0" tIns="0" rIns="0" bIns="0" rtlCol="0" anchor="t">
              <a:spAutoFit/>
            </a:bodyPr>
            <a:lstStyle/>
            <a:p>
              <a:pPr algn="ctr">
                <a:lnSpc>
                  <a:spcPts val="3658"/>
                </a:lnSpc>
              </a:pPr>
              <a:r>
                <a:rPr lang="en-US" sz="2613" dirty="0">
                  <a:solidFill>
                    <a:srgbClr val="000000"/>
                  </a:solidFill>
                  <a:latin typeface="Arial" panose="020B0604020202020204" pitchFamily="34" charset="0"/>
                  <a:ea typeface="標楷體" panose="03000509000000000000" pitchFamily="65" charset="-120"/>
                  <a:cs typeface="Arial" panose="020B0604020202020204" pitchFamily="34" charset="0"/>
                </a:rPr>
                <a:t>50%</a:t>
              </a:r>
            </a:p>
          </p:txBody>
        </p:sp>
        <p:grpSp>
          <p:nvGrpSpPr>
            <p:cNvPr id="67" name="Group 67"/>
            <p:cNvGrpSpPr/>
            <p:nvPr/>
          </p:nvGrpSpPr>
          <p:grpSpPr>
            <a:xfrm>
              <a:off x="15117" y="0"/>
              <a:ext cx="1618076" cy="985239"/>
              <a:chOff x="0" y="0"/>
              <a:chExt cx="256496" cy="156179"/>
            </a:xfrm>
          </p:grpSpPr>
          <p:sp>
            <p:nvSpPr>
              <p:cNvPr id="68" name="Freeform 68"/>
              <p:cNvSpPr/>
              <p:nvPr/>
            </p:nvSpPr>
            <p:spPr>
              <a:xfrm>
                <a:off x="0" y="0"/>
                <a:ext cx="256496" cy="156179"/>
              </a:xfrm>
              <a:custGeom>
                <a:avLst/>
                <a:gdLst/>
                <a:ahLst/>
                <a:cxnLst/>
                <a:rect l="l" t="t" r="r" b="b"/>
                <a:pathLst>
                  <a:path w="256496" h="156179">
                    <a:moveTo>
                      <a:pt x="0" y="0"/>
                    </a:moveTo>
                    <a:lnTo>
                      <a:pt x="256496" y="0"/>
                    </a:lnTo>
                    <a:lnTo>
                      <a:pt x="256496" y="156179"/>
                    </a:lnTo>
                    <a:lnTo>
                      <a:pt x="0" y="156179"/>
                    </a:lnTo>
                    <a:close/>
                  </a:path>
                </a:pathLst>
              </a:custGeom>
              <a:solidFill>
                <a:srgbClr val="C9AF7F"/>
              </a:solidFill>
            </p:spPr>
          </p:sp>
        </p:grpSp>
        <p:sp>
          <p:nvSpPr>
            <p:cNvPr id="69" name="TextBox 69"/>
            <p:cNvSpPr txBox="1"/>
            <p:nvPr/>
          </p:nvSpPr>
          <p:spPr>
            <a:xfrm>
              <a:off x="69464" y="270184"/>
              <a:ext cx="1576589" cy="512961"/>
            </a:xfrm>
            <a:prstGeom prst="rect">
              <a:avLst/>
            </a:prstGeom>
          </p:spPr>
          <p:txBody>
            <a:bodyPr lIns="0" tIns="0" rIns="0" bIns="0" rtlCol="0" anchor="t">
              <a:spAutoFit/>
            </a:bodyPr>
            <a:lstStyle/>
            <a:p>
              <a:pPr algn="ctr">
                <a:lnSpc>
                  <a:spcPts val="3048"/>
                </a:lnSpc>
                <a:spcBef>
                  <a:spcPct val="0"/>
                </a:spcBef>
              </a:pPr>
              <a:r>
                <a:rPr lang="en-US" sz="2177" dirty="0" err="1">
                  <a:solidFill>
                    <a:srgbClr val="000000"/>
                  </a:solidFill>
                  <a:latin typeface="標楷體" panose="03000509000000000000" pitchFamily="65" charset="-120"/>
                  <a:ea typeface="標楷體" panose="03000509000000000000" pitchFamily="65" charset="-120"/>
                  <a:cs typeface="Arial" panose="020B0604020202020204" pitchFamily="34" charset="0"/>
                </a:rPr>
                <a:t>核心能力</a:t>
              </a:r>
              <a:endParaRPr lang="en-US" sz="2177" dirty="0">
                <a:solidFill>
                  <a:srgbClr val="000000"/>
                </a:solidFill>
                <a:latin typeface="標楷體" panose="03000509000000000000" pitchFamily="65" charset="-120"/>
                <a:ea typeface="標楷體" panose="03000509000000000000" pitchFamily="65" charset="-120"/>
                <a:cs typeface="Arial" panose="020B0604020202020204" pitchFamily="34" charset="0"/>
              </a:endParaRPr>
            </a:p>
          </p:txBody>
        </p:sp>
        <p:grpSp>
          <p:nvGrpSpPr>
            <p:cNvPr id="70" name="Group 70"/>
            <p:cNvGrpSpPr/>
            <p:nvPr/>
          </p:nvGrpSpPr>
          <p:grpSpPr>
            <a:xfrm>
              <a:off x="36879" y="6119795"/>
              <a:ext cx="1633193" cy="961398"/>
              <a:chOff x="5846" y="0"/>
              <a:chExt cx="258892" cy="152400"/>
            </a:xfrm>
          </p:grpSpPr>
          <p:sp>
            <p:nvSpPr>
              <p:cNvPr id="71" name="Freeform 71"/>
              <p:cNvSpPr/>
              <p:nvPr/>
            </p:nvSpPr>
            <p:spPr>
              <a:xfrm>
                <a:off x="5846" y="0"/>
                <a:ext cx="258892" cy="152400"/>
              </a:xfrm>
              <a:custGeom>
                <a:avLst/>
                <a:gdLst/>
                <a:ahLst/>
                <a:cxnLst/>
                <a:rect l="l" t="t" r="r" b="b"/>
                <a:pathLst>
                  <a:path w="258892" h="152400">
                    <a:moveTo>
                      <a:pt x="0" y="0"/>
                    </a:moveTo>
                    <a:lnTo>
                      <a:pt x="258892" y="0"/>
                    </a:lnTo>
                    <a:lnTo>
                      <a:pt x="258892" y="152400"/>
                    </a:lnTo>
                    <a:lnTo>
                      <a:pt x="0" y="152400"/>
                    </a:lnTo>
                    <a:close/>
                  </a:path>
                </a:pathLst>
              </a:custGeom>
              <a:solidFill>
                <a:srgbClr val="E5D6C4"/>
              </a:solidFill>
            </p:spPr>
          </p:sp>
        </p:grpSp>
        <p:grpSp>
          <p:nvGrpSpPr>
            <p:cNvPr id="72" name="Group 72"/>
            <p:cNvGrpSpPr/>
            <p:nvPr/>
          </p:nvGrpSpPr>
          <p:grpSpPr>
            <a:xfrm>
              <a:off x="1713493" y="6119795"/>
              <a:ext cx="1977339" cy="961398"/>
              <a:chOff x="0" y="0"/>
              <a:chExt cx="313446" cy="152400"/>
            </a:xfrm>
          </p:grpSpPr>
          <p:sp>
            <p:nvSpPr>
              <p:cNvPr id="73" name="Freeform 73"/>
              <p:cNvSpPr/>
              <p:nvPr/>
            </p:nvSpPr>
            <p:spPr>
              <a:xfrm>
                <a:off x="0" y="0"/>
                <a:ext cx="313446" cy="152400"/>
              </a:xfrm>
              <a:custGeom>
                <a:avLst/>
                <a:gdLst/>
                <a:ahLst/>
                <a:cxnLst/>
                <a:rect l="l" t="t" r="r" b="b"/>
                <a:pathLst>
                  <a:path w="313446" h="152400">
                    <a:moveTo>
                      <a:pt x="0" y="0"/>
                    </a:moveTo>
                    <a:lnTo>
                      <a:pt x="313446" y="0"/>
                    </a:lnTo>
                    <a:lnTo>
                      <a:pt x="313446" y="152400"/>
                    </a:lnTo>
                    <a:lnTo>
                      <a:pt x="0" y="152400"/>
                    </a:lnTo>
                    <a:close/>
                  </a:path>
                </a:pathLst>
              </a:custGeom>
              <a:solidFill>
                <a:srgbClr val="E5D6C4"/>
              </a:solidFill>
            </p:spPr>
          </p:sp>
        </p:grpSp>
        <p:grpSp>
          <p:nvGrpSpPr>
            <p:cNvPr id="74" name="Group 74"/>
            <p:cNvGrpSpPr/>
            <p:nvPr/>
          </p:nvGrpSpPr>
          <p:grpSpPr>
            <a:xfrm>
              <a:off x="3760432" y="6119795"/>
              <a:ext cx="1984406" cy="961398"/>
              <a:chOff x="0" y="0"/>
              <a:chExt cx="314566" cy="152400"/>
            </a:xfrm>
          </p:grpSpPr>
          <p:sp>
            <p:nvSpPr>
              <p:cNvPr id="75" name="Freeform 75"/>
              <p:cNvSpPr/>
              <p:nvPr/>
            </p:nvSpPr>
            <p:spPr>
              <a:xfrm>
                <a:off x="0" y="0"/>
                <a:ext cx="314566" cy="152400"/>
              </a:xfrm>
              <a:custGeom>
                <a:avLst/>
                <a:gdLst/>
                <a:ahLst/>
                <a:cxnLst/>
                <a:rect l="l" t="t" r="r" b="b"/>
                <a:pathLst>
                  <a:path w="314566" h="152400">
                    <a:moveTo>
                      <a:pt x="0" y="0"/>
                    </a:moveTo>
                    <a:lnTo>
                      <a:pt x="314566" y="0"/>
                    </a:lnTo>
                    <a:lnTo>
                      <a:pt x="314566" y="152400"/>
                    </a:lnTo>
                    <a:lnTo>
                      <a:pt x="0" y="152400"/>
                    </a:lnTo>
                    <a:close/>
                  </a:path>
                </a:pathLst>
              </a:custGeom>
              <a:solidFill>
                <a:srgbClr val="E5D6C4"/>
              </a:solidFill>
            </p:spPr>
          </p:sp>
        </p:grpSp>
        <p:grpSp>
          <p:nvGrpSpPr>
            <p:cNvPr id="76" name="Group 76"/>
            <p:cNvGrpSpPr/>
            <p:nvPr/>
          </p:nvGrpSpPr>
          <p:grpSpPr>
            <a:xfrm>
              <a:off x="5832677" y="6119795"/>
              <a:ext cx="2005583" cy="961398"/>
              <a:chOff x="0" y="0"/>
              <a:chExt cx="317923" cy="152400"/>
            </a:xfrm>
          </p:grpSpPr>
          <p:sp>
            <p:nvSpPr>
              <p:cNvPr id="77" name="Freeform 77"/>
              <p:cNvSpPr/>
              <p:nvPr/>
            </p:nvSpPr>
            <p:spPr>
              <a:xfrm>
                <a:off x="0" y="0"/>
                <a:ext cx="317923" cy="152400"/>
              </a:xfrm>
              <a:custGeom>
                <a:avLst/>
                <a:gdLst/>
                <a:ahLst/>
                <a:cxnLst/>
                <a:rect l="l" t="t" r="r" b="b"/>
                <a:pathLst>
                  <a:path w="317923" h="152400">
                    <a:moveTo>
                      <a:pt x="0" y="0"/>
                    </a:moveTo>
                    <a:lnTo>
                      <a:pt x="317923" y="0"/>
                    </a:lnTo>
                    <a:lnTo>
                      <a:pt x="317923" y="152400"/>
                    </a:lnTo>
                    <a:lnTo>
                      <a:pt x="0" y="152400"/>
                    </a:lnTo>
                    <a:close/>
                  </a:path>
                </a:pathLst>
              </a:custGeom>
              <a:solidFill>
                <a:srgbClr val="E5D6C4"/>
              </a:solidFill>
            </p:spPr>
          </p:sp>
        </p:grpSp>
        <p:sp>
          <p:nvSpPr>
            <p:cNvPr id="78" name="TextBox 78"/>
            <p:cNvSpPr txBox="1"/>
            <p:nvPr/>
          </p:nvSpPr>
          <p:spPr>
            <a:xfrm>
              <a:off x="2186153" y="1178856"/>
              <a:ext cx="1032015" cy="632652"/>
            </a:xfrm>
            <a:prstGeom prst="rect">
              <a:avLst/>
            </a:prstGeom>
          </p:spPr>
          <p:txBody>
            <a:bodyPr wrap="square" lIns="0" tIns="0" rIns="0" bIns="0" rtlCol="0" anchor="t">
              <a:spAutoFit/>
            </a:bodyPr>
            <a:lstStyle/>
            <a:p>
              <a:pPr algn="ctr">
                <a:lnSpc>
                  <a:spcPts val="3658"/>
                </a:lnSpc>
              </a:pPr>
              <a:r>
                <a:rPr lang="en-US" sz="2613" dirty="0">
                  <a:solidFill>
                    <a:srgbClr val="000000"/>
                  </a:solidFill>
                  <a:latin typeface="Arial" panose="020B0604020202020204" pitchFamily="34" charset="0"/>
                  <a:ea typeface="標楷體" panose="03000509000000000000" pitchFamily="65" charset="-120"/>
                  <a:cs typeface="Arial" panose="020B0604020202020204" pitchFamily="34" charset="0"/>
                </a:rPr>
                <a:t>50%</a:t>
              </a:r>
            </a:p>
          </p:txBody>
        </p:sp>
        <p:sp>
          <p:nvSpPr>
            <p:cNvPr id="79" name="TextBox 79"/>
            <p:cNvSpPr txBox="1"/>
            <p:nvPr/>
          </p:nvSpPr>
          <p:spPr>
            <a:xfrm>
              <a:off x="6337104" y="5188947"/>
              <a:ext cx="996727" cy="632652"/>
            </a:xfrm>
            <a:prstGeom prst="rect">
              <a:avLst/>
            </a:prstGeom>
          </p:spPr>
          <p:txBody>
            <a:bodyPr lIns="0" tIns="0" rIns="0" bIns="0" rtlCol="0" anchor="t">
              <a:spAutoFit/>
            </a:bodyPr>
            <a:lstStyle/>
            <a:p>
              <a:pPr algn="ctr">
                <a:lnSpc>
                  <a:spcPts val="3658"/>
                </a:lnSpc>
              </a:pPr>
              <a:r>
                <a:rPr lang="en-US" sz="2613" dirty="0">
                  <a:solidFill>
                    <a:srgbClr val="000000"/>
                  </a:solidFill>
                  <a:latin typeface="Arial" panose="020B0604020202020204" pitchFamily="34" charset="0"/>
                  <a:ea typeface="標楷體" panose="03000509000000000000" pitchFamily="65" charset="-120"/>
                  <a:cs typeface="Arial" panose="020B0604020202020204" pitchFamily="34" charset="0"/>
                </a:rPr>
                <a:t>50%</a:t>
              </a:r>
            </a:p>
          </p:txBody>
        </p:sp>
        <p:sp>
          <p:nvSpPr>
            <p:cNvPr id="80" name="TextBox 80"/>
            <p:cNvSpPr txBox="1"/>
            <p:nvPr/>
          </p:nvSpPr>
          <p:spPr>
            <a:xfrm>
              <a:off x="394610" y="6276350"/>
              <a:ext cx="917727" cy="632652"/>
            </a:xfrm>
            <a:prstGeom prst="rect">
              <a:avLst/>
            </a:prstGeom>
          </p:spPr>
          <p:txBody>
            <a:bodyPr wrap="square" lIns="0" tIns="0" rIns="0" bIns="0" rtlCol="0" anchor="t">
              <a:spAutoFit/>
            </a:bodyPr>
            <a:lstStyle/>
            <a:p>
              <a:pPr>
                <a:lnSpc>
                  <a:spcPts val="3658"/>
                </a:lnSpc>
                <a:spcBef>
                  <a:spcPct val="0"/>
                </a:spcBef>
              </a:pPr>
              <a:r>
                <a:rPr lang="en-US" sz="2613" dirty="0" err="1">
                  <a:solidFill>
                    <a:srgbClr val="000000"/>
                  </a:solidFill>
                  <a:latin typeface="標楷體" panose="03000509000000000000" pitchFamily="65" charset="-120"/>
                  <a:ea typeface="標楷體" panose="03000509000000000000" pitchFamily="65" charset="-120"/>
                  <a:cs typeface="Arial" panose="020B0604020202020204" pitchFamily="34" charset="0"/>
                </a:rPr>
                <a:t>得分</a:t>
              </a:r>
              <a:endParaRPr lang="en-US" sz="2613" dirty="0">
                <a:solidFill>
                  <a:srgbClr val="000000"/>
                </a:solidFill>
                <a:latin typeface="標楷體" panose="03000509000000000000" pitchFamily="65" charset="-120"/>
                <a:ea typeface="標楷體" panose="03000509000000000000" pitchFamily="65" charset="-120"/>
                <a:cs typeface="Arial" panose="020B0604020202020204" pitchFamily="34" charset="0"/>
              </a:endParaRPr>
            </a:p>
          </p:txBody>
        </p:sp>
        <p:sp>
          <p:nvSpPr>
            <p:cNvPr id="81" name="TextBox 81"/>
            <p:cNvSpPr txBox="1"/>
            <p:nvPr/>
          </p:nvSpPr>
          <p:spPr>
            <a:xfrm>
              <a:off x="2303810" y="6276349"/>
              <a:ext cx="957733" cy="632652"/>
            </a:xfrm>
            <a:prstGeom prst="rect">
              <a:avLst/>
            </a:prstGeom>
          </p:spPr>
          <p:txBody>
            <a:bodyPr wrap="square" lIns="0" tIns="0" rIns="0" bIns="0" rtlCol="0" anchor="t">
              <a:spAutoFit/>
            </a:bodyPr>
            <a:lstStyle/>
            <a:p>
              <a:pPr>
                <a:lnSpc>
                  <a:spcPts val="3658"/>
                </a:lnSpc>
                <a:spcBef>
                  <a:spcPct val="0"/>
                </a:spcBef>
              </a:pPr>
              <a:r>
                <a:rPr lang="en-US" sz="2613" dirty="0">
                  <a:solidFill>
                    <a:srgbClr val="000000"/>
                  </a:solidFill>
                  <a:latin typeface="Arial" panose="020B0604020202020204" pitchFamily="34" charset="0"/>
                  <a:ea typeface="標楷體" panose="03000509000000000000" pitchFamily="65" charset="-120"/>
                  <a:cs typeface="Arial" panose="020B0604020202020204" pitchFamily="34" charset="0"/>
                </a:rPr>
                <a:t>80分</a:t>
              </a:r>
            </a:p>
          </p:txBody>
        </p:sp>
        <p:sp>
          <p:nvSpPr>
            <p:cNvPr id="82" name="TextBox 82"/>
            <p:cNvSpPr txBox="1"/>
            <p:nvPr/>
          </p:nvSpPr>
          <p:spPr>
            <a:xfrm>
              <a:off x="4324288" y="6276348"/>
              <a:ext cx="985987" cy="632652"/>
            </a:xfrm>
            <a:prstGeom prst="rect">
              <a:avLst/>
            </a:prstGeom>
          </p:spPr>
          <p:txBody>
            <a:bodyPr lIns="0" tIns="0" rIns="0" bIns="0" rtlCol="0" anchor="t">
              <a:spAutoFit/>
            </a:bodyPr>
            <a:lstStyle/>
            <a:p>
              <a:pPr>
                <a:lnSpc>
                  <a:spcPts val="3658"/>
                </a:lnSpc>
                <a:spcBef>
                  <a:spcPct val="0"/>
                </a:spcBef>
              </a:pPr>
              <a:r>
                <a:rPr lang="en-US" sz="2613" dirty="0">
                  <a:solidFill>
                    <a:srgbClr val="000000"/>
                  </a:solidFill>
                  <a:latin typeface="Arial" panose="020B0604020202020204" pitchFamily="34" charset="0"/>
                  <a:ea typeface="標楷體" panose="03000509000000000000" pitchFamily="65" charset="-120"/>
                  <a:cs typeface="Arial" panose="020B0604020202020204" pitchFamily="34" charset="0"/>
                </a:rPr>
                <a:t>90分</a:t>
              </a:r>
            </a:p>
          </p:txBody>
        </p:sp>
        <p:sp>
          <p:nvSpPr>
            <p:cNvPr id="83" name="TextBox 83"/>
            <p:cNvSpPr txBox="1"/>
            <p:nvPr/>
          </p:nvSpPr>
          <p:spPr>
            <a:xfrm>
              <a:off x="6415613" y="6276346"/>
              <a:ext cx="985987" cy="632652"/>
            </a:xfrm>
            <a:prstGeom prst="rect">
              <a:avLst/>
            </a:prstGeom>
          </p:spPr>
          <p:txBody>
            <a:bodyPr lIns="0" tIns="0" rIns="0" bIns="0" rtlCol="0" anchor="t">
              <a:spAutoFit/>
            </a:bodyPr>
            <a:lstStyle/>
            <a:p>
              <a:pPr>
                <a:lnSpc>
                  <a:spcPts val="3658"/>
                </a:lnSpc>
                <a:spcBef>
                  <a:spcPct val="0"/>
                </a:spcBef>
              </a:pPr>
              <a:r>
                <a:rPr lang="en-US" sz="2613" dirty="0">
                  <a:solidFill>
                    <a:srgbClr val="000000"/>
                  </a:solidFill>
                  <a:latin typeface="Arial" panose="020B0604020202020204" pitchFamily="34" charset="0"/>
                  <a:ea typeface="標楷體" panose="03000509000000000000" pitchFamily="65" charset="-120"/>
                  <a:cs typeface="Arial" panose="020B0604020202020204" pitchFamily="34" charset="0"/>
                </a:rPr>
                <a:t>90分</a:t>
              </a:r>
            </a:p>
          </p:txBody>
        </p:sp>
      </p:grpSp>
      <p:pic>
        <p:nvPicPr>
          <p:cNvPr id="84" name="Picture 84"/>
          <p:cNvPicPr>
            <a:picLocks noChangeAspect="1"/>
          </p:cNvPicPr>
          <p:nvPr/>
        </p:nvPicPr>
        <p:blipFill>
          <a:blip r:embed="rId3"/>
          <a:srcRect/>
          <a:stretch>
            <a:fillRect/>
          </a:stretch>
        </p:blipFill>
        <p:spPr>
          <a:xfrm rot="5400000">
            <a:off x="9115161" y="3436531"/>
            <a:ext cx="430702" cy="373024"/>
          </a:xfrm>
          <a:prstGeom prst="rect">
            <a:avLst/>
          </a:prstGeom>
        </p:spPr>
      </p:pic>
      <p:pic>
        <p:nvPicPr>
          <p:cNvPr id="85" name="Picture 85"/>
          <p:cNvPicPr>
            <a:picLocks noChangeAspect="1"/>
          </p:cNvPicPr>
          <p:nvPr/>
        </p:nvPicPr>
        <p:blipFill>
          <a:blip r:embed="rId3"/>
          <a:srcRect/>
          <a:stretch>
            <a:fillRect/>
          </a:stretch>
        </p:blipFill>
        <p:spPr>
          <a:xfrm rot="5400000">
            <a:off x="9115161" y="5068339"/>
            <a:ext cx="430702" cy="373024"/>
          </a:xfrm>
          <a:prstGeom prst="rect">
            <a:avLst/>
          </a:prstGeom>
        </p:spPr>
      </p:pic>
      <p:sp>
        <p:nvSpPr>
          <p:cNvPr id="86" name="TextBox 86"/>
          <p:cNvSpPr txBox="1"/>
          <p:nvPr/>
        </p:nvSpPr>
        <p:spPr>
          <a:xfrm>
            <a:off x="9632363" y="5468776"/>
            <a:ext cx="5912437" cy="551433"/>
          </a:xfrm>
          <a:prstGeom prst="rect">
            <a:avLst/>
          </a:prstGeom>
        </p:spPr>
        <p:txBody>
          <a:bodyPr wrap="square" lIns="0" tIns="0" rIns="0" bIns="0" rtlCol="0" anchor="t">
            <a:spAutoFit/>
          </a:bodyPr>
          <a:lstStyle/>
          <a:p>
            <a:pPr>
              <a:lnSpc>
                <a:spcPts val="4268"/>
              </a:lnSpc>
            </a:pPr>
            <a:r>
              <a:rPr lang="en-US" sz="3048" dirty="0">
                <a:solidFill>
                  <a:srgbClr val="FFFFFF"/>
                </a:solidFill>
                <a:latin typeface="標楷體" panose="03000509000000000000" pitchFamily="65" charset="-120"/>
                <a:ea typeface="標楷體" panose="03000509000000000000" pitchFamily="65" charset="-120"/>
                <a:cs typeface="Arial" panose="020B0604020202020204" pitchFamily="34" charset="0"/>
              </a:rPr>
              <a:t>=　　　</a:t>
            </a:r>
            <a:r>
              <a:rPr lang="en-US" sz="3048" dirty="0" smtClean="0">
                <a:solidFill>
                  <a:srgbClr val="FFFFFF"/>
                </a:solidFill>
                <a:latin typeface="標楷體" panose="03000509000000000000" pitchFamily="65" charset="-120"/>
                <a:ea typeface="標楷體" panose="03000509000000000000" pitchFamily="65" charset="-120"/>
                <a:cs typeface="Arial" panose="020B0604020202020204" pitchFamily="34" charset="0"/>
              </a:rPr>
              <a:t>　　　</a:t>
            </a:r>
            <a:r>
              <a:rPr lang="en-US" sz="3048" dirty="0" smtClean="0">
                <a:solidFill>
                  <a:srgbClr val="FFFFFF"/>
                </a:solidFill>
                <a:latin typeface="Arial" panose="020B0604020202020204" pitchFamily="34" charset="0"/>
                <a:ea typeface="標楷體" panose="03000509000000000000" pitchFamily="65" charset="-120"/>
                <a:cs typeface="Arial" panose="020B0604020202020204" pitchFamily="34" charset="0"/>
              </a:rPr>
              <a:t>80*50</a:t>
            </a:r>
            <a:r>
              <a:rPr lang="en-US" sz="3048" dirty="0">
                <a:solidFill>
                  <a:srgbClr val="FFFFFF"/>
                </a:solidFill>
                <a:latin typeface="Arial" panose="020B0604020202020204" pitchFamily="34" charset="0"/>
                <a:ea typeface="標楷體" panose="03000509000000000000" pitchFamily="65" charset="-120"/>
                <a:cs typeface="Arial" panose="020B0604020202020204" pitchFamily="34" charset="0"/>
              </a:rPr>
              <a:t>%+90*40%</a:t>
            </a:r>
          </a:p>
        </p:txBody>
      </p:sp>
      <p:pic>
        <p:nvPicPr>
          <p:cNvPr id="87" name="Picture 87"/>
          <p:cNvPicPr>
            <a:picLocks noChangeAspect="1"/>
          </p:cNvPicPr>
          <p:nvPr/>
        </p:nvPicPr>
        <p:blipFill>
          <a:blip r:embed="rId4"/>
          <a:srcRect l="20681" t="21875" r="2371"/>
          <a:stretch>
            <a:fillRect/>
          </a:stretch>
        </p:blipFill>
        <p:spPr>
          <a:xfrm>
            <a:off x="11358207" y="5986020"/>
            <a:ext cx="4540139" cy="103716"/>
          </a:xfrm>
          <a:prstGeom prst="rect">
            <a:avLst/>
          </a:prstGeom>
        </p:spPr>
      </p:pic>
      <p:pic>
        <p:nvPicPr>
          <p:cNvPr id="88" name="Picture 88"/>
          <p:cNvPicPr>
            <a:picLocks noChangeAspect="1"/>
          </p:cNvPicPr>
          <p:nvPr/>
        </p:nvPicPr>
        <p:blipFill>
          <a:blip r:embed="rId3"/>
          <a:srcRect/>
          <a:stretch>
            <a:fillRect/>
          </a:stretch>
        </p:blipFill>
        <p:spPr>
          <a:xfrm rot="5400000">
            <a:off x="9115161" y="7350106"/>
            <a:ext cx="430702" cy="373024"/>
          </a:xfrm>
          <a:prstGeom prst="rect">
            <a:avLst/>
          </a:prstGeom>
        </p:spPr>
      </p:pic>
      <p:sp>
        <p:nvSpPr>
          <p:cNvPr id="89" name="TextBox 89"/>
          <p:cNvSpPr txBox="1"/>
          <p:nvPr/>
        </p:nvSpPr>
        <p:spPr>
          <a:xfrm>
            <a:off x="9632363" y="3331084"/>
            <a:ext cx="2478172" cy="551433"/>
          </a:xfrm>
          <a:prstGeom prst="rect">
            <a:avLst/>
          </a:prstGeom>
        </p:spPr>
        <p:txBody>
          <a:bodyPr wrap="square" lIns="0" tIns="0" rIns="0" bIns="0" rtlCol="0" anchor="t">
            <a:spAutoFit/>
          </a:bodyPr>
          <a:lstStyle/>
          <a:p>
            <a:pPr>
              <a:lnSpc>
                <a:spcPts val="4268"/>
              </a:lnSpc>
            </a:pPr>
            <a:r>
              <a:rPr lang="en-US" sz="3048" dirty="0" err="1">
                <a:solidFill>
                  <a:srgbClr val="FFFFFF"/>
                </a:solidFill>
                <a:latin typeface="標楷體" panose="03000509000000000000" pitchFamily="65" charset="-120"/>
                <a:ea typeface="標楷體" panose="03000509000000000000" pitchFamily="65" charset="-120"/>
                <a:cs typeface="Arial" panose="020B0604020202020204" pitchFamily="34" charset="0"/>
              </a:rPr>
              <a:t>學期成績</a:t>
            </a:r>
            <a:endParaRPr lang="en-US" sz="3048" dirty="0">
              <a:solidFill>
                <a:srgbClr val="FFFFFF"/>
              </a:solidFill>
              <a:latin typeface="標楷體" panose="03000509000000000000" pitchFamily="65" charset="-120"/>
              <a:ea typeface="標楷體" panose="03000509000000000000" pitchFamily="65" charset="-120"/>
              <a:cs typeface="Arial" panose="020B0604020202020204" pitchFamily="34" charset="0"/>
            </a:endParaRPr>
          </a:p>
        </p:txBody>
      </p:sp>
      <p:sp>
        <p:nvSpPr>
          <p:cNvPr id="90" name="TextBox 90"/>
          <p:cNvSpPr txBox="1"/>
          <p:nvPr/>
        </p:nvSpPr>
        <p:spPr>
          <a:xfrm>
            <a:off x="9632363" y="3781653"/>
            <a:ext cx="5008244" cy="1102866"/>
          </a:xfrm>
          <a:prstGeom prst="rect">
            <a:avLst/>
          </a:prstGeom>
        </p:spPr>
        <p:txBody>
          <a:bodyPr lIns="0" tIns="0" rIns="0" bIns="0" rtlCol="0" anchor="t">
            <a:spAutoFit/>
          </a:bodyPr>
          <a:lstStyle/>
          <a:p>
            <a:pPr>
              <a:lnSpc>
                <a:spcPts val="4268"/>
              </a:lnSpc>
            </a:pPr>
            <a:r>
              <a:rPr lang="en-US" sz="3048" dirty="0">
                <a:solidFill>
                  <a:srgbClr val="FFFFFF"/>
                </a:solidFill>
                <a:latin typeface="標楷體" panose="03000509000000000000" pitchFamily="65" charset="-120"/>
                <a:ea typeface="標楷體" panose="03000509000000000000" pitchFamily="65" charset="-120"/>
                <a:cs typeface="Arial" panose="020B0604020202020204" pitchFamily="34" charset="0"/>
              </a:rPr>
              <a:t>=</a:t>
            </a:r>
            <a:r>
              <a:rPr lang="en-US" sz="3048" dirty="0">
                <a:solidFill>
                  <a:srgbClr val="FFFFFF"/>
                </a:solidFill>
                <a:latin typeface="Arial" panose="020B0604020202020204" pitchFamily="34" charset="0"/>
                <a:ea typeface="標楷體" panose="03000509000000000000" pitchFamily="65" charset="-120"/>
                <a:cs typeface="Arial" panose="020B0604020202020204" pitchFamily="34" charset="0"/>
              </a:rPr>
              <a:t>80*20%+90*40%+90*40%</a:t>
            </a:r>
          </a:p>
          <a:p>
            <a:pPr>
              <a:lnSpc>
                <a:spcPts val="4268"/>
              </a:lnSpc>
            </a:pPr>
            <a:r>
              <a:rPr lang="en-US" sz="3048" dirty="0">
                <a:solidFill>
                  <a:srgbClr val="FFFFFF"/>
                </a:solidFill>
                <a:latin typeface="標楷體" panose="03000509000000000000" pitchFamily="65" charset="-120"/>
                <a:ea typeface="標楷體" panose="03000509000000000000" pitchFamily="65" charset="-120"/>
                <a:cs typeface="Arial" panose="020B0604020202020204" pitchFamily="34" charset="0"/>
              </a:rPr>
              <a:t>=</a:t>
            </a:r>
            <a:r>
              <a:rPr lang="en-US" sz="3048" dirty="0">
                <a:solidFill>
                  <a:srgbClr val="FFFFFF"/>
                </a:solidFill>
                <a:latin typeface="Arial" panose="020B0604020202020204" pitchFamily="34" charset="0"/>
                <a:ea typeface="標楷體" panose="03000509000000000000" pitchFamily="65" charset="-120"/>
                <a:cs typeface="Arial" panose="020B0604020202020204" pitchFamily="34" charset="0"/>
              </a:rPr>
              <a:t>88</a:t>
            </a:r>
            <a:r>
              <a:rPr lang="en-US" sz="3048" dirty="0">
                <a:solidFill>
                  <a:srgbClr val="FFFFFF"/>
                </a:solidFill>
                <a:latin typeface="標楷體" panose="03000509000000000000" pitchFamily="65" charset="-120"/>
                <a:ea typeface="標楷體" panose="03000509000000000000" pitchFamily="65" charset="-120"/>
                <a:cs typeface="Arial" panose="020B0604020202020204" pitchFamily="34" charset="0"/>
              </a:rPr>
              <a:t>分</a:t>
            </a:r>
          </a:p>
        </p:txBody>
      </p:sp>
      <p:sp>
        <p:nvSpPr>
          <p:cNvPr id="91" name="TextBox 91"/>
          <p:cNvSpPr txBox="1"/>
          <p:nvPr/>
        </p:nvSpPr>
        <p:spPr>
          <a:xfrm>
            <a:off x="9632363" y="4962892"/>
            <a:ext cx="3451688" cy="551433"/>
          </a:xfrm>
          <a:prstGeom prst="rect">
            <a:avLst/>
          </a:prstGeom>
        </p:spPr>
        <p:txBody>
          <a:bodyPr lIns="0" tIns="0" rIns="0" bIns="0" rtlCol="0" anchor="t">
            <a:spAutoFit/>
          </a:bodyPr>
          <a:lstStyle/>
          <a:p>
            <a:pPr>
              <a:lnSpc>
                <a:spcPts val="4268"/>
              </a:lnSpc>
            </a:pPr>
            <a:r>
              <a:rPr lang="en-US" sz="3048" dirty="0" err="1">
                <a:solidFill>
                  <a:srgbClr val="FFFFFF"/>
                </a:solidFill>
                <a:latin typeface="Arial" panose="020B0604020202020204" pitchFamily="34" charset="0"/>
                <a:ea typeface="標楷體" panose="03000509000000000000" pitchFamily="65" charset="-120"/>
                <a:cs typeface="Arial" panose="020B0604020202020204" pitchFamily="34" charset="0"/>
              </a:rPr>
              <a:t>COMMU</a:t>
            </a:r>
            <a:r>
              <a:rPr lang="en-US" sz="3048" dirty="0" err="1">
                <a:solidFill>
                  <a:srgbClr val="FFFFFF"/>
                </a:solidFill>
                <a:latin typeface="標楷體" panose="03000509000000000000" pitchFamily="65" charset="-120"/>
                <a:ea typeface="標楷體" panose="03000509000000000000" pitchFamily="65" charset="-120"/>
                <a:cs typeface="Arial" panose="020B0604020202020204" pitchFamily="34" charset="0"/>
              </a:rPr>
              <a:t>能力成績</a:t>
            </a:r>
            <a:r>
              <a:rPr lang="en-US" sz="3048" dirty="0">
                <a:solidFill>
                  <a:srgbClr val="FFFFFF"/>
                </a:solidFill>
                <a:latin typeface="標楷體" panose="03000509000000000000" pitchFamily="65" charset="-120"/>
                <a:ea typeface="標楷體" panose="03000509000000000000" pitchFamily="65" charset="-120"/>
                <a:cs typeface="Arial" panose="020B0604020202020204" pitchFamily="34" charset="0"/>
              </a:rPr>
              <a:t>：</a:t>
            </a:r>
          </a:p>
        </p:txBody>
      </p:sp>
      <p:sp>
        <p:nvSpPr>
          <p:cNvPr id="92" name="TextBox 92"/>
          <p:cNvSpPr txBox="1"/>
          <p:nvPr/>
        </p:nvSpPr>
        <p:spPr>
          <a:xfrm>
            <a:off x="12621293" y="6116966"/>
            <a:ext cx="2044167" cy="551433"/>
          </a:xfrm>
          <a:prstGeom prst="rect">
            <a:avLst/>
          </a:prstGeom>
        </p:spPr>
        <p:txBody>
          <a:bodyPr wrap="square" lIns="0" tIns="0" rIns="0" bIns="0" rtlCol="0" anchor="t">
            <a:spAutoFit/>
          </a:bodyPr>
          <a:lstStyle/>
          <a:p>
            <a:pPr>
              <a:lnSpc>
                <a:spcPts val="4268"/>
              </a:lnSpc>
            </a:pPr>
            <a:r>
              <a:rPr lang="en-US" sz="3048" dirty="0">
                <a:solidFill>
                  <a:srgbClr val="FFFFFF"/>
                </a:solidFill>
                <a:latin typeface="Arial" panose="020B0604020202020204" pitchFamily="34" charset="0"/>
                <a:ea typeface="標楷體" panose="03000509000000000000" pitchFamily="65" charset="-120"/>
                <a:cs typeface="Arial" panose="020B0604020202020204" pitchFamily="34" charset="0"/>
              </a:rPr>
              <a:t>50%+40%</a:t>
            </a:r>
          </a:p>
        </p:txBody>
      </p:sp>
      <p:sp>
        <p:nvSpPr>
          <p:cNvPr id="93" name="TextBox 93"/>
          <p:cNvSpPr txBox="1"/>
          <p:nvPr/>
        </p:nvSpPr>
        <p:spPr>
          <a:xfrm>
            <a:off x="9632363" y="6664974"/>
            <a:ext cx="5423111" cy="506101"/>
          </a:xfrm>
          <a:prstGeom prst="rect">
            <a:avLst/>
          </a:prstGeom>
        </p:spPr>
        <p:txBody>
          <a:bodyPr lIns="0" tIns="0" rIns="0" bIns="0" rtlCol="0" anchor="t">
            <a:spAutoFit/>
          </a:bodyPr>
          <a:lstStyle/>
          <a:p>
            <a:pPr>
              <a:lnSpc>
                <a:spcPts val="4268"/>
              </a:lnSpc>
            </a:pPr>
            <a:r>
              <a:rPr lang="en-US" sz="3048" dirty="0">
                <a:solidFill>
                  <a:srgbClr val="FFFFFF"/>
                </a:solidFill>
                <a:latin typeface="標楷體" panose="03000509000000000000" pitchFamily="65" charset="-120"/>
                <a:ea typeface="標楷體" panose="03000509000000000000" pitchFamily="65" charset="-120"/>
                <a:cs typeface="Arial" panose="020B0604020202020204" pitchFamily="34" charset="0"/>
              </a:rPr>
              <a:t>=</a:t>
            </a:r>
            <a:r>
              <a:rPr lang="en-US" sz="3048" dirty="0">
                <a:solidFill>
                  <a:srgbClr val="FFFFFF"/>
                </a:solidFill>
                <a:latin typeface="Arial" panose="020B0604020202020204" pitchFamily="34" charset="0"/>
                <a:ea typeface="標楷體" panose="03000509000000000000" pitchFamily="65" charset="-120"/>
                <a:cs typeface="Arial" panose="020B0604020202020204" pitchFamily="34" charset="0"/>
              </a:rPr>
              <a:t>84</a:t>
            </a:r>
            <a:r>
              <a:rPr lang="en-US" sz="3048" dirty="0">
                <a:solidFill>
                  <a:srgbClr val="FFFFFF"/>
                </a:solidFill>
                <a:latin typeface="標楷體" panose="03000509000000000000" pitchFamily="65" charset="-120"/>
                <a:ea typeface="標楷體" panose="03000509000000000000" pitchFamily="65" charset="-120"/>
                <a:cs typeface="Arial" panose="020B0604020202020204" pitchFamily="34" charset="0"/>
              </a:rPr>
              <a:t>分</a:t>
            </a:r>
          </a:p>
        </p:txBody>
      </p:sp>
      <p:sp>
        <p:nvSpPr>
          <p:cNvPr id="94" name="TextBox 94"/>
          <p:cNvSpPr txBox="1"/>
          <p:nvPr/>
        </p:nvSpPr>
        <p:spPr>
          <a:xfrm>
            <a:off x="9632363" y="7244658"/>
            <a:ext cx="3451688" cy="506101"/>
          </a:xfrm>
          <a:prstGeom prst="rect">
            <a:avLst/>
          </a:prstGeom>
        </p:spPr>
        <p:txBody>
          <a:bodyPr lIns="0" tIns="0" rIns="0" bIns="0" rtlCol="0" anchor="t">
            <a:spAutoFit/>
          </a:bodyPr>
          <a:lstStyle/>
          <a:p>
            <a:pPr>
              <a:lnSpc>
                <a:spcPts val="4268"/>
              </a:lnSpc>
            </a:pPr>
            <a:r>
              <a:rPr lang="en-US" sz="3048" dirty="0">
                <a:solidFill>
                  <a:srgbClr val="FFFFFF"/>
                </a:solidFill>
                <a:latin typeface="Arial" panose="020B0604020202020204" pitchFamily="34" charset="0"/>
                <a:ea typeface="標楷體" panose="03000509000000000000" pitchFamily="65" charset="-120"/>
                <a:cs typeface="Arial" panose="020B0604020202020204" pitchFamily="34" charset="0"/>
              </a:rPr>
              <a:t>COMMU 5</a:t>
            </a:r>
            <a:r>
              <a:rPr lang="en-US" sz="3048" dirty="0">
                <a:solidFill>
                  <a:srgbClr val="FFFFFF"/>
                </a:solidFill>
                <a:latin typeface="標楷體" panose="03000509000000000000" pitchFamily="65" charset="-120"/>
                <a:ea typeface="標楷體" panose="03000509000000000000" pitchFamily="65" charset="-120"/>
                <a:cs typeface="Arial" panose="020B0604020202020204" pitchFamily="34" charset="0"/>
              </a:rPr>
              <a:t>分指標=</a:t>
            </a:r>
            <a:r>
              <a:rPr lang="en-US" sz="3048" dirty="0">
                <a:solidFill>
                  <a:srgbClr val="FFFFFF"/>
                </a:solidFill>
                <a:latin typeface="Arial" panose="020B0604020202020204" pitchFamily="34" charset="0"/>
                <a:ea typeface="標楷體" panose="03000509000000000000" pitchFamily="65" charset="-120"/>
                <a:cs typeface="Arial" panose="020B0604020202020204" pitchFamily="34" charset="0"/>
              </a:rPr>
              <a:t>5</a:t>
            </a:r>
          </a:p>
        </p:txBody>
      </p:sp>
      <p:sp>
        <p:nvSpPr>
          <p:cNvPr id="95" name="TextBox 95"/>
          <p:cNvSpPr txBox="1"/>
          <p:nvPr/>
        </p:nvSpPr>
        <p:spPr>
          <a:xfrm>
            <a:off x="1028700" y="9266567"/>
            <a:ext cx="10263983" cy="666849"/>
          </a:xfrm>
          <a:prstGeom prst="rect">
            <a:avLst/>
          </a:prstGeom>
        </p:spPr>
        <p:txBody>
          <a:bodyPr lIns="0" tIns="0" rIns="0" bIns="0" rtlCol="0" anchor="t">
            <a:spAutoFit/>
          </a:bodyPr>
          <a:lstStyle/>
          <a:p>
            <a:pPr>
              <a:lnSpc>
                <a:spcPts val="5184"/>
              </a:lnSpc>
            </a:pPr>
            <a:r>
              <a:rPr lang="en-US" sz="3200" spc="288">
                <a:solidFill>
                  <a:srgbClr val="FFFDFD"/>
                </a:solidFill>
                <a:latin typeface="標楷體" panose="03000509000000000000" pitchFamily="65" charset="-120"/>
                <a:ea typeface="標楷體" panose="03000509000000000000" pitchFamily="65" charset="-120"/>
                <a:cs typeface="Arial" panose="020B0604020202020204" pitchFamily="34" charset="0"/>
              </a:rPr>
              <a:t>注意：AACSB線上教學平台≠Moodle平台</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D4A46"/>
        </a:solidFill>
        <a:effectLst/>
      </p:bgPr>
    </p:bg>
    <p:spTree>
      <p:nvGrpSpPr>
        <p:cNvPr id="1" name=""/>
        <p:cNvGrpSpPr/>
        <p:nvPr/>
      </p:nvGrpSpPr>
      <p:grpSpPr>
        <a:xfrm>
          <a:off x="0" y="0"/>
          <a:ext cx="0" cy="0"/>
          <a:chOff x="0" y="0"/>
          <a:chExt cx="0" cy="0"/>
        </a:xfrm>
      </p:grpSpPr>
      <p:grpSp>
        <p:nvGrpSpPr>
          <p:cNvPr id="2" name="Group 2"/>
          <p:cNvGrpSpPr/>
          <p:nvPr/>
        </p:nvGrpSpPr>
        <p:grpSpPr>
          <a:xfrm>
            <a:off x="3725817" y="3615764"/>
            <a:ext cx="4767633" cy="1104424"/>
            <a:chOff x="-1863" y="-2222"/>
            <a:chExt cx="766797" cy="178618"/>
          </a:xfrm>
        </p:grpSpPr>
        <p:sp>
          <p:nvSpPr>
            <p:cNvPr id="3" name="Freeform 3"/>
            <p:cNvSpPr/>
            <p:nvPr/>
          </p:nvSpPr>
          <p:spPr>
            <a:xfrm>
              <a:off x="-1863" y="-2222"/>
              <a:ext cx="766797" cy="178618"/>
            </a:xfrm>
            <a:custGeom>
              <a:avLst/>
              <a:gdLst/>
              <a:ahLst/>
              <a:cxnLst/>
              <a:rect l="l" t="t" r="r" b="b"/>
              <a:pathLst>
                <a:path w="764934" h="177284">
                  <a:moveTo>
                    <a:pt x="0" y="0"/>
                  </a:moveTo>
                  <a:lnTo>
                    <a:pt x="764934" y="0"/>
                  </a:lnTo>
                  <a:lnTo>
                    <a:pt x="764934" y="177284"/>
                  </a:lnTo>
                  <a:lnTo>
                    <a:pt x="0" y="177284"/>
                  </a:lnTo>
                  <a:close/>
                </a:path>
              </a:pathLst>
            </a:custGeom>
            <a:solidFill>
              <a:srgbClr val="986F43"/>
            </a:solidFill>
          </p:spPr>
        </p:sp>
      </p:grpSp>
      <p:sp>
        <p:nvSpPr>
          <p:cNvPr id="4" name="TextBox 4"/>
          <p:cNvSpPr txBox="1"/>
          <p:nvPr/>
        </p:nvSpPr>
        <p:spPr>
          <a:xfrm>
            <a:off x="497457" y="807720"/>
            <a:ext cx="9398477" cy="987450"/>
          </a:xfrm>
          <a:prstGeom prst="rect">
            <a:avLst/>
          </a:prstGeom>
        </p:spPr>
        <p:txBody>
          <a:bodyPr lIns="0" tIns="0" rIns="0" bIns="0" rtlCol="0" anchor="t">
            <a:spAutoFit/>
          </a:bodyPr>
          <a:lstStyle/>
          <a:p>
            <a:pPr>
              <a:lnSpc>
                <a:spcPts val="7680"/>
              </a:lnSpc>
            </a:pPr>
            <a:r>
              <a:rPr lang="en-US" sz="6400" spc="192">
                <a:solidFill>
                  <a:srgbClr val="FFFFFF"/>
                </a:solidFill>
                <a:latin typeface="標楷體" panose="03000509000000000000" pitchFamily="65" charset="-120"/>
                <a:ea typeface="標楷體" panose="03000509000000000000" pitchFamily="65" charset="-120"/>
                <a:cs typeface="Arial" panose="020B0604020202020204" pitchFamily="34" charset="0"/>
              </a:rPr>
              <a:t>學習表現衡量尺度表</a:t>
            </a:r>
          </a:p>
        </p:txBody>
      </p:sp>
      <p:grpSp>
        <p:nvGrpSpPr>
          <p:cNvPr id="5" name="Group 5"/>
          <p:cNvGrpSpPr/>
          <p:nvPr/>
        </p:nvGrpSpPr>
        <p:grpSpPr>
          <a:xfrm>
            <a:off x="3725813" y="7388580"/>
            <a:ext cx="4767634" cy="1222020"/>
            <a:chOff x="-1859" y="0"/>
            <a:chExt cx="764934" cy="194357"/>
          </a:xfrm>
        </p:grpSpPr>
        <p:sp>
          <p:nvSpPr>
            <p:cNvPr id="6" name="Freeform 6"/>
            <p:cNvSpPr/>
            <p:nvPr/>
          </p:nvSpPr>
          <p:spPr>
            <a:xfrm>
              <a:off x="-1859" y="0"/>
              <a:ext cx="764934" cy="194357"/>
            </a:xfrm>
            <a:custGeom>
              <a:avLst/>
              <a:gdLst/>
              <a:ahLst/>
              <a:cxnLst/>
              <a:rect l="l" t="t" r="r" b="b"/>
              <a:pathLst>
                <a:path w="764934" h="198237">
                  <a:moveTo>
                    <a:pt x="0" y="0"/>
                  </a:moveTo>
                  <a:lnTo>
                    <a:pt x="764934" y="0"/>
                  </a:lnTo>
                  <a:lnTo>
                    <a:pt x="764934" y="198237"/>
                  </a:lnTo>
                  <a:lnTo>
                    <a:pt x="0" y="198237"/>
                  </a:lnTo>
                  <a:close/>
                </a:path>
              </a:pathLst>
            </a:custGeom>
            <a:solidFill>
              <a:srgbClr val="986F43"/>
            </a:solidFill>
          </p:spPr>
        </p:sp>
      </p:grpSp>
      <p:grpSp>
        <p:nvGrpSpPr>
          <p:cNvPr id="7" name="Group 7"/>
          <p:cNvGrpSpPr/>
          <p:nvPr/>
        </p:nvGrpSpPr>
        <p:grpSpPr>
          <a:xfrm>
            <a:off x="497457" y="2447317"/>
            <a:ext cx="3163321" cy="1104965"/>
            <a:chOff x="0" y="0"/>
            <a:chExt cx="507533" cy="177284"/>
          </a:xfrm>
        </p:grpSpPr>
        <p:sp>
          <p:nvSpPr>
            <p:cNvPr id="8" name="Freeform 8"/>
            <p:cNvSpPr/>
            <p:nvPr/>
          </p:nvSpPr>
          <p:spPr>
            <a:xfrm>
              <a:off x="0" y="0"/>
              <a:ext cx="507533" cy="177284"/>
            </a:xfrm>
            <a:custGeom>
              <a:avLst/>
              <a:gdLst/>
              <a:ahLst/>
              <a:cxnLst/>
              <a:rect l="l" t="t" r="r" b="b"/>
              <a:pathLst>
                <a:path w="507533" h="177284">
                  <a:moveTo>
                    <a:pt x="0" y="0"/>
                  </a:moveTo>
                  <a:lnTo>
                    <a:pt x="507533" y="0"/>
                  </a:lnTo>
                  <a:lnTo>
                    <a:pt x="507533" y="177284"/>
                  </a:lnTo>
                  <a:lnTo>
                    <a:pt x="0" y="177284"/>
                  </a:lnTo>
                  <a:close/>
                </a:path>
              </a:pathLst>
            </a:custGeom>
            <a:solidFill>
              <a:srgbClr val="CCAD8A"/>
            </a:solidFill>
          </p:spPr>
        </p:sp>
      </p:grpSp>
      <p:sp>
        <p:nvSpPr>
          <p:cNvPr id="9" name="TextBox 9"/>
          <p:cNvSpPr txBox="1"/>
          <p:nvPr/>
        </p:nvSpPr>
        <p:spPr>
          <a:xfrm>
            <a:off x="585864" y="2384656"/>
            <a:ext cx="2986507" cy="1231106"/>
          </a:xfrm>
          <a:prstGeom prst="rect">
            <a:avLst/>
          </a:prstGeom>
        </p:spPr>
        <p:txBody>
          <a:bodyPr lIns="0" tIns="0" rIns="0" bIns="0" rtlCol="0" anchor="t">
            <a:spAutoFit/>
          </a:bodyPr>
          <a:lstStyle/>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Performance</a:t>
            </a:r>
          </a:p>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Metric</a:t>
            </a:r>
          </a:p>
        </p:txBody>
      </p:sp>
      <p:grpSp>
        <p:nvGrpSpPr>
          <p:cNvPr id="10" name="Group 10"/>
          <p:cNvGrpSpPr/>
          <p:nvPr/>
        </p:nvGrpSpPr>
        <p:grpSpPr>
          <a:xfrm>
            <a:off x="3725816" y="2447317"/>
            <a:ext cx="4767634" cy="1104965"/>
            <a:chOff x="0" y="0"/>
            <a:chExt cx="764934" cy="177284"/>
          </a:xfrm>
        </p:grpSpPr>
        <p:sp>
          <p:nvSpPr>
            <p:cNvPr id="11" name="Freeform 11"/>
            <p:cNvSpPr/>
            <p:nvPr/>
          </p:nvSpPr>
          <p:spPr>
            <a:xfrm>
              <a:off x="0" y="0"/>
              <a:ext cx="764934" cy="177284"/>
            </a:xfrm>
            <a:custGeom>
              <a:avLst/>
              <a:gdLst/>
              <a:ahLst/>
              <a:cxnLst/>
              <a:rect l="l" t="t" r="r" b="b"/>
              <a:pathLst>
                <a:path w="764934" h="177284">
                  <a:moveTo>
                    <a:pt x="0" y="0"/>
                  </a:moveTo>
                  <a:lnTo>
                    <a:pt x="764934" y="0"/>
                  </a:lnTo>
                  <a:lnTo>
                    <a:pt x="764934" y="177284"/>
                  </a:lnTo>
                  <a:lnTo>
                    <a:pt x="0" y="177284"/>
                  </a:lnTo>
                  <a:close/>
                </a:path>
              </a:pathLst>
            </a:custGeom>
            <a:solidFill>
              <a:srgbClr val="CCAD8A"/>
            </a:solidFill>
          </p:spPr>
        </p:sp>
      </p:grpSp>
      <p:sp>
        <p:nvSpPr>
          <p:cNvPr id="12" name="TextBox 12"/>
          <p:cNvSpPr txBox="1"/>
          <p:nvPr/>
        </p:nvSpPr>
        <p:spPr>
          <a:xfrm>
            <a:off x="3926457" y="2371117"/>
            <a:ext cx="3043713" cy="1231106"/>
          </a:xfrm>
          <a:prstGeom prst="rect">
            <a:avLst/>
          </a:prstGeom>
        </p:spPr>
        <p:txBody>
          <a:bodyPr lIns="0" tIns="0" rIns="0" bIns="0" rtlCol="0" anchor="t">
            <a:spAutoFit/>
          </a:bodyPr>
          <a:lstStyle/>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Measurement</a:t>
            </a:r>
          </a:p>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Categories</a:t>
            </a:r>
          </a:p>
        </p:txBody>
      </p:sp>
      <p:grpSp>
        <p:nvGrpSpPr>
          <p:cNvPr id="13" name="Group 13"/>
          <p:cNvGrpSpPr/>
          <p:nvPr/>
        </p:nvGrpSpPr>
        <p:grpSpPr>
          <a:xfrm>
            <a:off x="8558488" y="2447317"/>
            <a:ext cx="1881337" cy="1098196"/>
            <a:chOff x="0" y="0"/>
            <a:chExt cx="301847" cy="175112"/>
          </a:xfrm>
        </p:grpSpPr>
        <p:sp>
          <p:nvSpPr>
            <p:cNvPr id="14" name="Freeform 14"/>
            <p:cNvSpPr/>
            <p:nvPr/>
          </p:nvSpPr>
          <p:spPr>
            <a:xfrm>
              <a:off x="0" y="0"/>
              <a:ext cx="301847" cy="175112"/>
            </a:xfrm>
            <a:custGeom>
              <a:avLst/>
              <a:gdLst/>
              <a:ahLst/>
              <a:cxnLst/>
              <a:rect l="l" t="t" r="r" b="b"/>
              <a:pathLst>
                <a:path w="301847" h="175112">
                  <a:moveTo>
                    <a:pt x="0" y="0"/>
                  </a:moveTo>
                  <a:lnTo>
                    <a:pt x="301847" y="0"/>
                  </a:lnTo>
                  <a:lnTo>
                    <a:pt x="301847" y="175112"/>
                  </a:lnTo>
                  <a:lnTo>
                    <a:pt x="0" y="175112"/>
                  </a:lnTo>
                  <a:close/>
                </a:path>
              </a:pathLst>
            </a:custGeom>
            <a:solidFill>
              <a:srgbClr val="CCAD8A"/>
            </a:solidFill>
          </p:spPr>
        </p:sp>
      </p:grpSp>
      <p:sp>
        <p:nvSpPr>
          <p:cNvPr id="15" name="TextBox 15"/>
          <p:cNvSpPr txBox="1"/>
          <p:nvPr/>
        </p:nvSpPr>
        <p:spPr>
          <a:xfrm>
            <a:off x="8896350" y="2364347"/>
            <a:ext cx="1390490" cy="1231106"/>
          </a:xfrm>
          <a:prstGeom prst="rect">
            <a:avLst/>
          </a:prstGeom>
        </p:spPr>
        <p:txBody>
          <a:bodyPr lIns="0" tIns="0" rIns="0" bIns="0" rtlCol="0" anchor="t">
            <a:spAutoFit/>
          </a:bodyPr>
          <a:lstStyle/>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Rating </a:t>
            </a:r>
          </a:p>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Scale</a:t>
            </a:r>
          </a:p>
        </p:txBody>
      </p:sp>
      <p:grpSp>
        <p:nvGrpSpPr>
          <p:cNvPr id="16" name="Group 16"/>
          <p:cNvGrpSpPr/>
          <p:nvPr/>
        </p:nvGrpSpPr>
        <p:grpSpPr>
          <a:xfrm>
            <a:off x="10504863" y="2447317"/>
            <a:ext cx="4158709" cy="1098196"/>
            <a:chOff x="0" y="0"/>
            <a:chExt cx="667236" cy="174584"/>
          </a:xfrm>
        </p:grpSpPr>
        <p:sp>
          <p:nvSpPr>
            <p:cNvPr id="17" name="Freeform 17"/>
            <p:cNvSpPr/>
            <p:nvPr/>
          </p:nvSpPr>
          <p:spPr>
            <a:xfrm>
              <a:off x="0" y="0"/>
              <a:ext cx="667236" cy="174584"/>
            </a:xfrm>
            <a:custGeom>
              <a:avLst/>
              <a:gdLst/>
              <a:ahLst/>
              <a:cxnLst/>
              <a:rect l="l" t="t" r="r" b="b"/>
              <a:pathLst>
                <a:path w="666068" h="176198">
                  <a:moveTo>
                    <a:pt x="0" y="0"/>
                  </a:moveTo>
                  <a:lnTo>
                    <a:pt x="666068" y="0"/>
                  </a:lnTo>
                  <a:lnTo>
                    <a:pt x="666068" y="176198"/>
                  </a:lnTo>
                  <a:lnTo>
                    <a:pt x="0" y="176198"/>
                  </a:lnTo>
                  <a:close/>
                </a:path>
              </a:pathLst>
            </a:custGeom>
            <a:solidFill>
              <a:srgbClr val="CCAD8A"/>
            </a:solidFill>
          </p:spPr>
        </p:sp>
      </p:grpSp>
      <p:sp>
        <p:nvSpPr>
          <p:cNvPr id="18" name="TextBox 18"/>
          <p:cNvSpPr txBox="1"/>
          <p:nvPr/>
        </p:nvSpPr>
        <p:spPr>
          <a:xfrm>
            <a:off x="10721261" y="2377887"/>
            <a:ext cx="3275987" cy="1231106"/>
          </a:xfrm>
          <a:prstGeom prst="rect">
            <a:avLst/>
          </a:prstGeom>
        </p:spPr>
        <p:txBody>
          <a:bodyPr lIns="0" tIns="0" rIns="0" bIns="0" rtlCol="0" anchor="t">
            <a:spAutoFit/>
          </a:bodyPr>
          <a:lstStyle/>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Undergraduate </a:t>
            </a:r>
          </a:p>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Score</a:t>
            </a:r>
          </a:p>
        </p:txBody>
      </p:sp>
      <p:grpSp>
        <p:nvGrpSpPr>
          <p:cNvPr id="19" name="Group 19"/>
          <p:cNvGrpSpPr/>
          <p:nvPr/>
        </p:nvGrpSpPr>
        <p:grpSpPr>
          <a:xfrm>
            <a:off x="14721328" y="2447317"/>
            <a:ext cx="2983490" cy="1098198"/>
            <a:chOff x="0" y="0"/>
            <a:chExt cx="478680" cy="173508"/>
          </a:xfrm>
        </p:grpSpPr>
        <p:sp>
          <p:nvSpPr>
            <p:cNvPr id="20" name="Freeform 20"/>
            <p:cNvSpPr/>
            <p:nvPr/>
          </p:nvSpPr>
          <p:spPr>
            <a:xfrm>
              <a:off x="0" y="0"/>
              <a:ext cx="478680" cy="173508"/>
            </a:xfrm>
            <a:custGeom>
              <a:avLst/>
              <a:gdLst/>
              <a:ahLst/>
              <a:cxnLst/>
              <a:rect l="l" t="t" r="r" b="b"/>
              <a:pathLst>
                <a:path w="478680" h="175112">
                  <a:moveTo>
                    <a:pt x="0" y="0"/>
                  </a:moveTo>
                  <a:lnTo>
                    <a:pt x="478680" y="0"/>
                  </a:lnTo>
                  <a:lnTo>
                    <a:pt x="478680" y="175112"/>
                  </a:lnTo>
                  <a:lnTo>
                    <a:pt x="0" y="175112"/>
                  </a:lnTo>
                  <a:close/>
                </a:path>
              </a:pathLst>
            </a:custGeom>
            <a:solidFill>
              <a:srgbClr val="CCAD8A"/>
            </a:solidFill>
          </p:spPr>
        </p:sp>
      </p:grpSp>
      <p:sp>
        <p:nvSpPr>
          <p:cNvPr id="21" name="TextBox 21"/>
          <p:cNvSpPr txBox="1"/>
          <p:nvPr/>
        </p:nvSpPr>
        <p:spPr>
          <a:xfrm>
            <a:off x="14912102" y="2384656"/>
            <a:ext cx="2601942" cy="1231106"/>
          </a:xfrm>
          <a:prstGeom prst="rect">
            <a:avLst/>
          </a:prstGeom>
        </p:spPr>
        <p:txBody>
          <a:bodyPr lIns="0" tIns="0" rIns="0" bIns="0" rtlCol="0" anchor="t">
            <a:spAutoFit/>
          </a:bodyPr>
          <a:lstStyle/>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Expected </a:t>
            </a:r>
          </a:p>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Percentage</a:t>
            </a:r>
          </a:p>
        </p:txBody>
      </p:sp>
      <p:grpSp>
        <p:nvGrpSpPr>
          <p:cNvPr id="22" name="Group 22"/>
          <p:cNvGrpSpPr/>
          <p:nvPr/>
        </p:nvGrpSpPr>
        <p:grpSpPr>
          <a:xfrm>
            <a:off x="497457" y="3608968"/>
            <a:ext cx="3160142" cy="1111219"/>
            <a:chOff x="0" y="0"/>
            <a:chExt cx="507023" cy="176412"/>
          </a:xfrm>
        </p:grpSpPr>
        <p:sp>
          <p:nvSpPr>
            <p:cNvPr id="23" name="Freeform 23"/>
            <p:cNvSpPr/>
            <p:nvPr/>
          </p:nvSpPr>
          <p:spPr>
            <a:xfrm>
              <a:off x="0" y="0"/>
              <a:ext cx="507023" cy="176412"/>
            </a:xfrm>
            <a:custGeom>
              <a:avLst/>
              <a:gdLst/>
              <a:ahLst/>
              <a:cxnLst/>
              <a:rect l="l" t="t" r="r" b="b"/>
              <a:pathLst>
                <a:path w="507533" h="177284">
                  <a:moveTo>
                    <a:pt x="0" y="0"/>
                  </a:moveTo>
                  <a:lnTo>
                    <a:pt x="507533" y="0"/>
                  </a:lnTo>
                  <a:lnTo>
                    <a:pt x="507533" y="177284"/>
                  </a:lnTo>
                  <a:lnTo>
                    <a:pt x="0" y="177284"/>
                  </a:lnTo>
                  <a:close/>
                </a:path>
              </a:pathLst>
            </a:custGeom>
            <a:solidFill>
              <a:srgbClr val="E5D6C4"/>
            </a:solidFill>
          </p:spPr>
        </p:sp>
      </p:grpSp>
      <p:sp>
        <p:nvSpPr>
          <p:cNvPr id="24" name="TextBox 24"/>
          <p:cNvSpPr txBox="1"/>
          <p:nvPr/>
        </p:nvSpPr>
        <p:spPr>
          <a:xfrm>
            <a:off x="585864" y="3553302"/>
            <a:ext cx="2986507" cy="1231106"/>
          </a:xfrm>
          <a:prstGeom prst="rect">
            <a:avLst/>
          </a:prstGeom>
        </p:spPr>
        <p:txBody>
          <a:bodyPr lIns="0" tIns="0" rIns="0" bIns="0" rtlCol="0" anchor="t">
            <a:spAutoFit/>
          </a:bodyPr>
          <a:lstStyle/>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Exceed </a:t>
            </a:r>
          </a:p>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expectations</a:t>
            </a:r>
          </a:p>
        </p:txBody>
      </p:sp>
      <p:grpSp>
        <p:nvGrpSpPr>
          <p:cNvPr id="25" name="Group 25"/>
          <p:cNvGrpSpPr/>
          <p:nvPr/>
        </p:nvGrpSpPr>
        <p:grpSpPr>
          <a:xfrm>
            <a:off x="497457" y="4782923"/>
            <a:ext cx="3163321" cy="2532847"/>
            <a:chOff x="0" y="-1258"/>
            <a:chExt cx="507533" cy="401576"/>
          </a:xfrm>
        </p:grpSpPr>
        <p:sp>
          <p:nvSpPr>
            <p:cNvPr id="26" name="Freeform 26"/>
            <p:cNvSpPr/>
            <p:nvPr/>
          </p:nvSpPr>
          <p:spPr>
            <a:xfrm>
              <a:off x="0" y="-1258"/>
              <a:ext cx="507533" cy="401576"/>
            </a:xfrm>
            <a:custGeom>
              <a:avLst/>
              <a:gdLst/>
              <a:ahLst/>
              <a:cxnLst/>
              <a:rect l="l" t="t" r="r" b="b"/>
              <a:pathLst>
                <a:path w="507533" h="401835">
                  <a:moveTo>
                    <a:pt x="0" y="0"/>
                  </a:moveTo>
                  <a:lnTo>
                    <a:pt x="507533" y="0"/>
                  </a:lnTo>
                  <a:lnTo>
                    <a:pt x="507533" y="401835"/>
                  </a:lnTo>
                  <a:lnTo>
                    <a:pt x="0" y="401835"/>
                  </a:lnTo>
                  <a:close/>
                </a:path>
              </a:pathLst>
            </a:custGeom>
            <a:solidFill>
              <a:srgbClr val="E5D6C4"/>
            </a:solidFill>
          </p:spPr>
        </p:sp>
      </p:grpSp>
      <p:sp>
        <p:nvSpPr>
          <p:cNvPr id="27" name="TextBox 27"/>
          <p:cNvSpPr txBox="1"/>
          <p:nvPr/>
        </p:nvSpPr>
        <p:spPr>
          <a:xfrm>
            <a:off x="585864" y="5402840"/>
            <a:ext cx="2986507" cy="1231106"/>
          </a:xfrm>
          <a:prstGeom prst="rect">
            <a:avLst/>
          </a:prstGeom>
        </p:spPr>
        <p:txBody>
          <a:bodyPr lIns="0" tIns="0" rIns="0" bIns="0" rtlCol="0" anchor="t">
            <a:spAutoFit/>
          </a:bodyPr>
          <a:lstStyle/>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Meet </a:t>
            </a:r>
          </a:p>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expectations</a:t>
            </a:r>
          </a:p>
        </p:txBody>
      </p:sp>
      <p:grpSp>
        <p:nvGrpSpPr>
          <p:cNvPr id="28" name="Group 28"/>
          <p:cNvGrpSpPr/>
          <p:nvPr/>
        </p:nvGrpSpPr>
        <p:grpSpPr>
          <a:xfrm>
            <a:off x="497457" y="7388580"/>
            <a:ext cx="3163321" cy="1222019"/>
            <a:chOff x="0" y="-1757"/>
            <a:chExt cx="507533" cy="197822"/>
          </a:xfrm>
        </p:grpSpPr>
        <p:sp>
          <p:nvSpPr>
            <p:cNvPr id="29" name="Freeform 29"/>
            <p:cNvSpPr/>
            <p:nvPr/>
          </p:nvSpPr>
          <p:spPr>
            <a:xfrm>
              <a:off x="0" y="-1757"/>
              <a:ext cx="507533" cy="197822"/>
            </a:xfrm>
            <a:custGeom>
              <a:avLst/>
              <a:gdLst/>
              <a:ahLst/>
              <a:cxnLst/>
              <a:rect l="l" t="t" r="r" b="b"/>
              <a:pathLst>
                <a:path w="507533" h="196065">
                  <a:moveTo>
                    <a:pt x="0" y="0"/>
                  </a:moveTo>
                  <a:lnTo>
                    <a:pt x="507533" y="0"/>
                  </a:lnTo>
                  <a:lnTo>
                    <a:pt x="507533" y="196065"/>
                  </a:lnTo>
                  <a:lnTo>
                    <a:pt x="0" y="196065"/>
                  </a:lnTo>
                  <a:close/>
                </a:path>
              </a:pathLst>
            </a:custGeom>
            <a:solidFill>
              <a:srgbClr val="E5D6C4"/>
            </a:solidFill>
          </p:spPr>
        </p:sp>
      </p:grpSp>
      <p:sp>
        <p:nvSpPr>
          <p:cNvPr id="30" name="TextBox 30"/>
          <p:cNvSpPr txBox="1"/>
          <p:nvPr/>
        </p:nvSpPr>
        <p:spPr>
          <a:xfrm>
            <a:off x="585864" y="7325338"/>
            <a:ext cx="2986507" cy="1231106"/>
          </a:xfrm>
          <a:prstGeom prst="rect">
            <a:avLst/>
          </a:prstGeom>
        </p:spPr>
        <p:txBody>
          <a:bodyPr lIns="0" tIns="0" rIns="0" bIns="0" rtlCol="0" anchor="t">
            <a:spAutoFit/>
          </a:bodyPr>
          <a:lstStyle/>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Do not meet</a:t>
            </a:r>
          </a:p>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expectations</a:t>
            </a:r>
          </a:p>
        </p:txBody>
      </p:sp>
      <p:sp>
        <p:nvSpPr>
          <p:cNvPr id="31" name="TextBox 31"/>
          <p:cNvSpPr txBox="1"/>
          <p:nvPr/>
        </p:nvSpPr>
        <p:spPr>
          <a:xfrm>
            <a:off x="3786410" y="3851404"/>
            <a:ext cx="2558675" cy="615553"/>
          </a:xfrm>
          <a:prstGeom prst="rect">
            <a:avLst/>
          </a:prstGeom>
        </p:spPr>
        <p:txBody>
          <a:bodyPr lIns="0" tIns="0" rIns="0" bIns="0" rtlCol="0" anchor="t">
            <a:spAutoFit/>
          </a:bodyPr>
          <a:lstStyle/>
          <a:p>
            <a:pPr>
              <a:lnSpc>
                <a:spcPts val="4819"/>
              </a:lnSpc>
            </a:pPr>
            <a:r>
              <a:rPr lang="en-US" sz="3442" dirty="0">
                <a:solidFill>
                  <a:srgbClr val="FFFFFF"/>
                </a:solidFill>
                <a:latin typeface="Arial" panose="020B0604020202020204" pitchFamily="34" charset="0"/>
                <a:ea typeface="標楷體" panose="03000509000000000000" pitchFamily="65" charset="-120"/>
                <a:cs typeface="Arial" panose="020B0604020202020204" pitchFamily="34" charset="0"/>
              </a:rPr>
              <a:t>Excellent (E)</a:t>
            </a:r>
          </a:p>
        </p:txBody>
      </p:sp>
      <p:grpSp>
        <p:nvGrpSpPr>
          <p:cNvPr id="32" name="Group 32"/>
          <p:cNvGrpSpPr/>
          <p:nvPr/>
        </p:nvGrpSpPr>
        <p:grpSpPr>
          <a:xfrm>
            <a:off x="3725816" y="4782924"/>
            <a:ext cx="4767634" cy="1227555"/>
            <a:chOff x="0" y="-1273"/>
            <a:chExt cx="764934" cy="196953"/>
          </a:xfrm>
        </p:grpSpPr>
        <p:sp>
          <p:nvSpPr>
            <p:cNvPr id="33" name="Freeform 33"/>
            <p:cNvSpPr/>
            <p:nvPr/>
          </p:nvSpPr>
          <p:spPr>
            <a:xfrm>
              <a:off x="0" y="-1273"/>
              <a:ext cx="764934" cy="196953"/>
            </a:xfrm>
            <a:custGeom>
              <a:avLst/>
              <a:gdLst/>
              <a:ahLst/>
              <a:cxnLst/>
              <a:rect l="l" t="t" r="r" b="b"/>
              <a:pathLst>
                <a:path w="764934" h="197736">
                  <a:moveTo>
                    <a:pt x="0" y="0"/>
                  </a:moveTo>
                  <a:lnTo>
                    <a:pt x="764934" y="0"/>
                  </a:lnTo>
                  <a:lnTo>
                    <a:pt x="764934" y="197736"/>
                  </a:lnTo>
                  <a:lnTo>
                    <a:pt x="0" y="197736"/>
                  </a:lnTo>
                  <a:close/>
                </a:path>
              </a:pathLst>
            </a:custGeom>
            <a:solidFill>
              <a:srgbClr val="986F43"/>
            </a:solidFill>
          </p:spPr>
        </p:sp>
      </p:grpSp>
      <p:sp>
        <p:nvSpPr>
          <p:cNvPr id="34" name="TextBox 34"/>
          <p:cNvSpPr txBox="1"/>
          <p:nvPr/>
        </p:nvSpPr>
        <p:spPr>
          <a:xfrm>
            <a:off x="3786410" y="5034098"/>
            <a:ext cx="2558675" cy="615553"/>
          </a:xfrm>
          <a:prstGeom prst="rect">
            <a:avLst/>
          </a:prstGeom>
        </p:spPr>
        <p:txBody>
          <a:bodyPr lIns="0" tIns="0" rIns="0" bIns="0" rtlCol="0" anchor="t">
            <a:spAutoFit/>
          </a:bodyPr>
          <a:lstStyle/>
          <a:p>
            <a:pPr>
              <a:lnSpc>
                <a:spcPts val="4819"/>
              </a:lnSpc>
            </a:pPr>
            <a:r>
              <a:rPr lang="en-US" sz="3442">
                <a:solidFill>
                  <a:srgbClr val="FFFFFF"/>
                </a:solidFill>
                <a:latin typeface="Arial" panose="020B0604020202020204" pitchFamily="34" charset="0"/>
                <a:ea typeface="標楷體" panose="03000509000000000000" pitchFamily="65" charset="-120"/>
                <a:cs typeface="Arial" panose="020B0604020202020204" pitchFamily="34" charset="0"/>
              </a:rPr>
              <a:t>Good (G)</a:t>
            </a:r>
          </a:p>
        </p:txBody>
      </p:sp>
      <p:grpSp>
        <p:nvGrpSpPr>
          <p:cNvPr id="35" name="Group 35"/>
          <p:cNvGrpSpPr/>
          <p:nvPr/>
        </p:nvGrpSpPr>
        <p:grpSpPr>
          <a:xfrm>
            <a:off x="3725813" y="6073157"/>
            <a:ext cx="4767634" cy="1242615"/>
            <a:chOff x="-1859" y="0"/>
            <a:chExt cx="764934" cy="200508"/>
          </a:xfrm>
        </p:grpSpPr>
        <p:sp>
          <p:nvSpPr>
            <p:cNvPr id="36" name="Freeform 36"/>
            <p:cNvSpPr/>
            <p:nvPr/>
          </p:nvSpPr>
          <p:spPr>
            <a:xfrm>
              <a:off x="-1859" y="0"/>
              <a:ext cx="764934" cy="200508"/>
            </a:xfrm>
            <a:custGeom>
              <a:avLst/>
              <a:gdLst/>
              <a:ahLst/>
              <a:cxnLst/>
              <a:rect l="l" t="t" r="r" b="b"/>
              <a:pathLst>
                <a:path w="764934" h="201739">
                  <a:moveTo>
                    <a:pt x="0" y="0"/>
                  </a:moveTo>
                  <a:lnTo>
                    <a:pt x="764934" y="0"/>
                  </a:lnTo>
                  <a:lnTo>
                    <a:pt x="764934" y="201739"/>
                  </a:lnTo>
                  <a:lnTo>
                    <a:pt x="0" y="201739"/>
                  </a:lnTo>
                  <a:close/>
                </a:path>
              </a:pathLst>
            </a:custGeom>
            <a:solidFill>
              <a:srgbClr val="986F43"/>
            </a:solidFill>
          </p:spPr>
        </p:sp>
      </p:grpSp>
      <p:sp>
        <p:nvSpPr>
          <p:cNvPr id="37" name="TextBox 37"/>
          <p:cNvSpPr txBox="1"/>
          <p:nvPr/>
        </p:nvSpPr>
        <p:spPr>
          <a:xfrm>
            <a:off x="3786410" y="6253424"/>
            <a:ext cx="4411074" cy="615553"/>
          </a:xfrm>
          <a:prstGeom prst="rect">
            <a:avLst/>
          </a:prstGeom>
        </p:spPr>
        <p:txBody>
          <a:bodyPr lIns="0" tIns="0" rIns="0" bIns="0" rtlCol="0" anchor="t">
            <a:spAutoFit/>
          </a:bodyPr>
          <a:lstStyle/>
          <a:p>
            <a:pPr>
              <a:lnSpc>
                <a:spcPts val="4819"/>
              </a:lnSpc>
            </a:pPr>
            <a:r>
              <a:rPr lang="en-US" sz="3442" dirty="0">
                <a:solidFill>
                  <a:srgbClr val="FFFFFF"/>
                </a:solidFill>
                <a:latin typeface="Arial" panose="020B0604020202020204" pitchFamily="34" charset="0"/>
                <a:ea typeface="標楷體" panose="03000509000000000000" pitchFamily="65" charset="-120"/>
                <a:cs typeface="Arial" panose="020B0604020202020204" pitchFamily="34" charset="0"/>
              </a:rPr>
              <a:t>Average/Credit (A/C)</a:t>
            </a:r>
          </a:p>
        </p:txBody>
      </p:sp>
      <p:sp>
        <p:nvSpPr>
          <p:cNvPr id="38" name="TextBox 38"/>
          <p:cNvSpPr txBox="1"/>
          <p:nvPr/>
        </p:nvSpPr>
        <p:spPr>
          <a:xfrm>
            <a:off x="3786410" y="7596942"/>
            <a:ext cx="3521918" cy="615553"/>
          </a:xfrm>
          <a:prstGeom prst="rect">
            <a:avLst/>
          </a:prstGeom>
        </p:spPr>
        <p:txBody>
          <a:bodyPr lIns="0" tIns="0" rIns="0" bIns="0" rtlCol="0" anchor="t">
            <a:spAutoFit/>
          </a:bodyPr>
          <a:lstStyle/>
          <a:p>
            <a:pPr>
              <a:lnSpc>
                <a:spcPts val="4819"/>
              </a:lnSpc>
            </a:pPr>
            <a:r>
              <a:rPr lang="en-US" sz="3442" dirty="0">
                <a:solidFill>
                  <a:srgbClr val="FFFFFF"/>
                </a:solidFill>
                <a:latin typeface="Arial" panose="020B0604020202020204" pitchFamily="34" charset="0"/>
                <a:ea typeface="標楷體" panose="03000509000000000000" pitchFamily="65" charset="-120"/>
                <a:cs typeface="Arial" panose="020B0604020202020204" pitchFamily="34" charset="0"/>
              </a:rPr>
              <a:t>Unacceptable(U)</a:t>
            </a:r>
          </a:p>
        </p:txBody>
      </p:sp>
      <p:grpSp>
        <p:nvGrpSpPr>
          <p:cNvPr id="39" name="Group 39"/>
          <p:cNvGrpSpPr/>
          <p:nvPr/>
        </p:nvGrpSpPr>
        <p:grpSpPr>
          <a:xfrm>
            <a:off x="8558489" y="3608252"/>
            <a:ext cx="1881335" cy="1111935"/>
            <a:chOff x="705" y="0"/>
            <a:chExt cx="298474" cy="175112"/>
          </a:xfrm>
        </p:grpSpPr>
        <p:sp>
          <p:nvSpPr>
            <p:cNvPr id="40" name="Freeform 40"/>
            <p:cNvSpPr/>
            <p:nvPr/>
          </p:nvSpPr>
          <p:spPr>
            <a:xfrm>
              <a:off x="705" y="0"/>
              <a:ext cx="298474" cy="175112"/>
            </a:xfrm>
            <a:custGeom>
              <a:avLst/>
              <a:gdLst/>
              <a:ahLst/>
              <a:cxnLst/>
              <a:rect l="l" t="t" r="r" b="b"/>
              <a:pathLst>
                <a:path w="301847" h="175112">
                  <a:moveTo>
                    <a:pt x="0" y="0"/>
                  </a:moveTo>
                  <a:lnTo>
                    <a:pt x="301847" y="0"/>
                  </a:lnTo>
                  <a:lnTo>
                    <a:pt x="301847" y="175112"/>
                  </a:lnTo>
                  <a:lnTo>
                    <a:pt x="0" y="175112"/>
                  </a:lnTo>
                  <a:close/>
                </a:path>
              </a:pathLst>
            </a:custGeom>
            <a:solidFill>
              <a:srgbClr val="E5D6C4"/>
            </a:solidFill>
          </p:spPr>
        </p:sp>
      </p:grpSp>
      <p:grpSp>
        <p:nvGrpSpPr>
          <p:cNvPr id="41" name="Group 41"/>
          <p:cNvGrpSpPr/>
          <p:nvPr/>
        </p:nvGrpSpPr>
        <p:grpSpPr>
          <a:xfrm>
            <a:off x="8554045" y="4782926"/>
            <a:ext cx="1885779" cy="1232435"/>
            <a:chOff x="0" y="0"/>
            <a:chExt cx="299179" cy="197736"/>
          </a:xfrm>
        </p:grpSpPr>
        <p:sp>
          <p:nvSpPr>
            <p:cNvPr id="42" name="Freeform 42"/>
            <p:cNvSpPr/>
            <p:nvPr/>
          </p:nvSpPr>
          <p:spPr>
            <a:xfrm>
              <a:off x="0" y="0"/>
              <a:ext cx="299179" cy="197736"/>
            </a:xfrm>
            <a:custGeom>
              <a:avLst/>
              <a:gdLst/>
              <a:ahLst/>
              <a:cxnLst/>
              <a:rect l="l" t="t" r="r" b="b"/>
              <a:pathLst>
                <a:path w="301847" h="197736">
                  <a:moveTo>
                    <a:pt x="0" y="0"/>
                  </a:moveTo>
                  <a:lnTo>
                    <a:pt x="301847" y="0"/>
                  </a:lnTo>
                  <a:lnTo>
                    <a:pt x="301847" y="197736"/>
                  </a:lnTo>
                  <a:lnTo>
                    <a:pt x="0" y="197736"/>
                  </a:lnTo>
                  <a:close/>
                </a:path>
              </a:pathLst>
            </a:custGeom>
            <a:solidFill>
              <a:srgbClr val="E5D6C4"/>
            </a:solidFill>
          </p:spPr>
        </p:sp>
      </p:grpSp>
      <p:grpSp>
        <p:nvGrpSpPr>
          <p:cNvPr id="43" name="Group 43"/>
          <p:cNvGrpSpPr/>
          <p:nvPr/>
        </p:nvGrpSpPr>
        <p:grpSpPr>
          <a:xfrm>
            <a:off x="8554045" y="6078100"/>
            <a:ext cx="1885779" cy="1247742"/>
            <a:chOff x="0" y="0"/>
            <a:chExt cx="299179" cy="201739"/>
          </a:xfrm>
        </p:grpSpPr>
        <p:sp>
          <p:nvSpPr>
            <p:cNvPr id="44" name="Freeform 44"/>
            <p:cNvSpPr/>
            <p:nvPr/>
          </p:nvSpPr>
          <p:spPr>
            <a:xfrm>
              <a:off x="0" y="0"/>
              <a:ext cx="299179" cy="201739"/>
            </a:xfrm>
            <a:custGeom>
              <a:avLst/>
              <a:gdLst/>
              <a:ahLst/>
              <a:cxnLst/>
              <a:rect l="l" t="t" r="r" b="b"/>
              <a:pathLst>
                <a:path w="301847" h="201739">
                  <a:moveTo>
                    <a:pt x="0" y="0"/>
                  </a:moveTo>
                  <a:lnTo>
                    <a:pt x="301847" y="0"/>
                  </a:lnTo>
                  <a:lnTo>
                    <a:pt x="301847" y="201739"/>
                  </a:lnTo>
                  <a:lnTo>
                    <a:pt x="0" y="201739"/>
                  </a:lnTo>
                  <a:close/>
                </a:path>
              </a:pathLst>
            </a:custGeom>
            <a:solidFill>
              <a:srgbClr val="E5D6C4"/>
            </a:solidFill>
          </p:spPr>
        </p:sp>
      </p:grpSp>
      <p:grpSp>
        <p:nvGrpSpPr>
          <p:cNvPr id="45" name="Group 45"/>
          <p:cNvGrpSpPr/>
          <p:nvPr/>
        </p:nvGrpSpPr>
        <p:grpSpPr>
          <a:xfrm>
            <a:off x="8554043" y="7388580"/>
            <a:ext cx="1885781" cy="1222020"/>
            <a:chOff x="-3411" y="0"/>
            <a:chExt cx="302560" cy="196065"/>
          </a:xfrm>
        </p:grpSpPr>
        <p:sp>
          <p:nvSpPr>
            <p:cNvPr id="46" name="Freeform 46"/>
            <p:cNvSpPr/>
            <p:nvPr/>
          </p:nvSpPr>
          <p:spPr>
            <a:xfrm>
              <a:off x="-3411" y="0"/>
              <a:ext cx="302560" cy="196065"/>
            </a:xfrm>
            <a:custGeom>
              <a:avLst/>
              <a:gdLst/>
              <a:ahLst/>
              <a:cxnLst/>
              <a:rect l="l" t="t" r="r" b="b"/>
              <a:pathLst>
                <a:path w="301847" h="196065">
                  <a:moveTo>
                    <a:pt x="0" y="0"/>
                  </a:moveTo>
                  <a:lnTo>
                    <a:pt x="301847" y="0"/>
                  </a:lnTo>
                  <a:lnTo>
                    <a:pt x="301847" y="196065"/>
                  </a:lnTo>
                  <a:lnTo>
                    <a:pt x="0" y="196065"/>
                  </a:lnTo>
                  <a:close/>
                </a:path>
              </a:pathLst>
            </a:custGeom>
            <a:solidFill>
              <a:srgbClr val="E5D6C4"/>
            </a:solidFill>
          </p:spPr>
        </p:sp>
      </p:grpSp>
      <p:sp>
        <p:nvSpPr>
          <p:cNvPr id="47" name="TextBox 47"/>
          <p:cNvSpPr txBox="1"/>
          <p:nvPr/>
        </p:nvSpPr>
        <p:spPr>
          <a:xfrm>
            <a:off x="9317151" y="5024573"/>
            <a:ext cx="397641" cy="718145"/>
          </a:xfrm>
          <a:prstGeom prst="rect">
            <a:avLst/>
          </a:prstGeom>
        </p:spPr>
        <p:txBody>
          <a:bodyPr lIns="0" tIns="0" rIns="0" bIns="0" rtlCol="0" anchor="t">
            <a:spAutoFit/>
          </a:bodyPr>
          <a:lstStyle/>
          <a:p>
            <a:pPr>
              <a:lnSpc>
                <a:spcPts val="5622"/>
              </a:lnSpc>
            </a:pPr>
            <a:r>
              <a:rPr lang="en-US" sz="4016">
                <a:solidFill>
                  <a:srgbClr val="000000"/>
                </a:solidFill>
                <a:latin typeface="Arial" panose="020B0604020202020204" pitchFamily="34" charset="0"/>
                <a:ea typeface="標楷體" panose="03000509000000000000" pitchFamily="65" charset="-120"/>
                <a:cs typeface="Arial" panose="020B0604020202020204" pitchFamily="34" charset="0"/>
              </a:rPr>
              <a:t>4</a:t>
            </a:r>
          </a:p>
        </p:txBody>
      </p:sp>
      <p:sp>
        <p:nvSpPr>
          <p:cNvPr id="48" name="TextBox 48"/>
          <p:cNvSpPr txBox="1"/>
          <p:nvPr/>
        </p:nvSpPr>
        <p:spPr>
          <a:xfrm>
            <a:off x="9317151" y="3799482"/>
            <a:ext cx="397641" cy="718145"/>
          </a:xfrm>
          <a:prstGeom prst="rect">
            <a:avLst/>
          </a:prstGeom>
        </p:spPr>
        <p:txBody>
          <a:bodyPr lIns="0" tIns="0" rIns="0" bIns="0" rtlCol="0" anchor="t">
            <a:spAutoFit/>
          </a:bodyPr>
          <a:lstStyle/>
          <a:p>
            <a:pPr>
              <a:lnSpc>
                <a:spcPts val="5622"/>
              </a:lnSpc>
            </a:pPr>
            <a:r>
              <a:rPr lang="en-US" sz="4016">
                <a:solidFill>
                  <a:srgbClr val="000000"/>
                </a:solidFill>
                <a:latin typeface="Arial" panose="020B0604020202020204" pitchFamily="34" charset="0"/>
                <a:ea typeface="標楷體" panose="03000509000000000000" pitchFamily="65" charset="-120"/>
                <a:cs typeface="Arial" panose="020B0604020202020204" pitchFamily="34" charset="0"/>
              </a:rPr>
              <a:t>5</a:t>
            </a:r>
          </a:p>
        </p:txBody>
      </p:sp>
      <p:sp>
        <p:nvSpPr>
          <p:cNvPr id="49" name="TextBox 49"/>
          <p:cNvSpPr txBox="1"/>
          <p:nvPr/>
        </p:nvSpPr>
        <p:spPr>
          <a:xfrm>
            <a:off x="9317151" y="6344509"/>
            <a:ext cx="397641" cy="718145"/>
          </a:xfrm>
          <a:prstGeom prst="rect">
            <a:avLst/>
          </a:prstGeom>
        </p:spPr>
        <p:txBody>
          <a:bodyPr lIns="0" tIns="0" rIns="0" bIns="0" rtlCol="0" anchor="t">
            <a:spAutoFit/>
          </a:bodyPr>
          <a:lstStyle/>
          <a:p>
            <a:pPr>
              <a:lnSpc>
                <a:spcPts val="5622"/>
              </a:lnSpc>
            </a:pPr>
            <a:r>
              <a:rPr lang="en-US" sz="4016">
                <a:solidFill>
                  <a:srgbClr val="000000"/>
                </a:solidFill>
                <a:latin typeface="Arial" panose="020B0604020202020204" pitchFamily="34" charset="0"/>
                <a:ea typeface="標楷體" panose="03000509000000000000" pitchFamily="65" charset="-120"/>
                <a:cs typeface="Arial" panose="020B0604020202020204" pitchFamily="34" charset="0"/>
              </a:rPr>
              <a:t>3</a:t>
            </a:r>
          </a:p>
        </p:txBody>
      </p:sp>
      <p:sp>
        <p:nvSpPr>
          <p:cNvPr id="50" name="TextBox 50"/>
          <p:cNvSpPr txBox="1"/>
          <p:nvPr/>
        </p:nvSpPr>
        <p:spPr>
          <a:xfrm>
            <a:off x="9280716" y="7587417"/>
            <a:ext cx="397641" cy="718145"/>
          </a:xfrm>
          <a:prstGeom prst="rect">
            <a:avLst/>
          </a:prstGeom>
        </p:spPr>
        <p:txBody>
          <a:bodyPr lIns="0" tIns="0" rIns="0" bIns="0" rtlCol="0" anchor="t">
            <a:spAutoFit/>
          </a:bodyPr>
          <a:lstStyle/>
          <a:p>
            <a:pPr>
              <a:lnSpc>
                <a:spcPts val="5622"/>
              </a:lnSpc>
            </a:pPr>
            <a:r>
              <a:rPr lang="en-US" sz="4016">
                <a:solidFill>
                  <a:srgbClr val="000000"/>
                </a:solidFill>
                <a:latin typeface="Arial" panose="020B0604020202020204" pitchFamily="34" charset="0"/>
                <a:ea typeface="標楷體" panose="03000509000000000000" pitchFamily="65" charset="-120"/>
                <a:cs typeface="Arial" panose="020B0604020202020204" pitchFamily="34" charset="0"/>
              </a:rPr>
              <a:t>2</a:t>
            </a:r>
          </a:p>
        </p:txBody>
      </p:sp>
      <p:grpSp>
        <p:nvGrpSpPr>
          <p:cNvPr id="51" name="Group 51"/>
          <p:cNvGrpSpPr/>
          <p:nvPr/>
        </p:nvGrpSpPr>
        <p:grpSpPr>
          <a:xfrm>
            <a:off x="10500420" y="3602225"/>
            <a:ext cx="4163150" cy="1117458"/>
            <a:chOff x="0" y="-2722"/>
            <a:chExt cx="666068" cy="177646"/>
          </a:xfrm>
        </p:grpSpPr>
        <p:sp>
          <p:nvSpPr>
            <p:cNvPr id="52" name="Freeform 52"/>
            <p:cNvSpPr/>
            <p:nvPr/>
          </p:nvSpPr>
          <p:spPr>
            <a:xfrm>
              <a:off x="0" y="-2722"/>
              <a:ext cx="666068" cy="177646"/>
            </a:xfrm>
            <a:custGeom>
              <a:avLst/>
              <a:gdLst/>
              <a:ahLst/>
              <a:cxnLst/>
              <a:rect l="l" t="t" r="r" b="b"/>
              <a:pathLst>
                <a:path w="666068" h="176198">
                  <a:moveTo>
                    <a:pt x="0" y="0"/>
                  </a:moveTo>
                  <a:lnTo>
                    <a:pt x="666068" y="0"/>
                  </a:lnTo>
                  <a:lnTo>
                    <a:pt x="666068" y="176198"/>
                  </a:lnTo>
                  <a:lnTo>
                    <a:pt x="0" y="176198"/>
                  </a:lnTo>
                  <a:close/>
                </a:path>
              </a:pathLst>
            </a:custGeom>
            <a:solidFill>
              <a:srgbClr val="E5D6C4"/>
            </a:solidFill>
          </p:spPr>
        </p:sp>
      </p:grpSp>
      <p:sp>
        <p:nvSpPr>
          <p:cNvPr id="53" name="TextBox 53"/>
          <p:cNvSpPr txBox="1"/>
          <p:nvPr/>
        </p:nvSpPr>
        <p:spPr>
          <a:xfrm>
            <a:off x="10936742" y="3504580"/>
            <a:ext cx="3302226" cy="1231106"/>
          </a:xfrm>
          <a:prstGeom prst="rect">
            <a:avLst/>
          </a:prstGeom>
        </p:spPr>
        <p:txBody>
          <a:bodyPr lIns="0" tIns="0" rIns="0" bIns="0" rtlCol="0" anchor="t">
            <a:spAutoFit/>
          </a:bodyPr>
          <a:lstStyle/>
          <a:p>
            <a:pPr>
              <a:lnSpc>
                <a:spcPts val="4819"/>
              </a:lnSpc>
            </a:pPr>
            <a:r>
              <a:rPr lang="en-US" sz="3442" dirty="0" err="1">
                <a:solidFill>
                  <a:srgbClr val="000000"/>
                </a:solidFill>
                <a:latin typeface="Arial" panose="020B0604020202020204" pitchFamily="34" charset="0"/>
                <a:ea typeface="標楷體" panose="03000509000000000000" pitchFamily="65" charset="-120"/>
                <a:cs typeface="Arial" panose="020B0604020202020204" pitchFamily="34" charset="0"/>
              </a:rPr>
              <a:t>大學Score</a:t>
            </a: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 ≧ 80</a:t>
            </a:r>
          </a:p>
          <a:p>
            <a:pPr>
              <a:lnSpc>
                <a:spcPts val="4819"/>
              </a:lnSpc>
            </a:pPr>
            <a:r>
              <a:rPr lang="en-US" sz="3442" dirty="0" err="1">
                <a:solidFill>
                  <a:srgbClr val="000000"/>
                </a:solidFill>
                <a:latin typeface="Arial" panose="020B0604020202020204" pitchFamily="34" charset="0"/>
                <a:ea typeface="標楷體" panose="03000509000000000000" pitchFamily="65" charset="-120"/>
                <a:cs typeface="Arial" panose="020B0604020202020204" pitchFamily="34" charset="0"/>
              </a:rPr>
              <a:t>碩博Score</a:t>
            </a: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 ≧ 90</a:t>
            </a:r>
          </a:p>
        </p:txBody>
      </p:sp>
      <p:grpSp>
        <p:nvGrpSpPr>
          <p:cNvPr id="54" name="Group 54"/>
          <p:cNvGrpSpPr/>
          <p:nvPr/>
        </p:nvGrpSpPr>
        <p:grpSpPr>
          <a:xfrm>
            <a:off x="10512140" y="4782925"/>
            <a:ext cx="4151429" cy="1226989"/>
            <a:chOff x="0" y="-189"/>
            <a:chExt cx="666068" cy="199245"/>
          </a:xfrm>
        </p:grpSpPr>
        <p:sp>
          <p:nvSpPr>
            <p:cNvPr id="55" name="Freeform 55"/>
            <p:cNvSpPr/>
            <p:nvPr/>
          </p:nvSpPr>
          <p:spPr>
            <a:xfrm>
              <a:off x="0" y="-189"/>
              <a:ext cx="666068" cy="199245"/>
            </a:xfrm>
            <a:custGeom>
              <a:avLst/>
              <a:gdLst/>
              <a:ahLst/>
              <a:cxnLst/>
              <a:rect l="l" t="t" r="r" b="b"/>
              <a:pathLst>
                <a:path w="666068" h="199056">
                  <a:moveTo>
                    <a:pt x="0" y="0"/>
                  </a:moveTo>
                  <a:lnTo>
                    <a:pt x="666068" y="0"/>
                  </a:lnTo>
                  <a:lnTo>
                    <a:pt x="666068" y="199056"/>
                  </a:lnTo>
                  <a:lnTo>
                    <a:pt x="0" y="199056"/>
                  </a:lnTo>
                  <a:close/>
                </a:path>
              </a:pathLst>
            </a:custGeom>
            <a:solidFill>
              <a:srgbClr val="E5D6C4"/>
            </a:solidFill>
          </p:spPr>
        </p:sp>
      </p:grpSp>
      <p:grpSp>
        <p:nvGrpSpPr>
          <p:cNvPr id="56" name="Group 56"/>
          <p:cNvGrpSpPr/>
          <p:nvPr/>
        </p:nvGrpSpPr>
        <p:grpSpPr>
          <a:xfrm>
            <a:off x="10512140" y="6073156"/>
            <a:ext cx="4151429" cy="1252182"/>
            <a:chOff x="0" y="0"/>
            <a:chExt cx="666068" cy="203127"/>
          </a:xfrm>
        </p:grpSpPr>
        <p:sp>
          <p:nvSpPr>
            <p:cNvPr id="57" name="Freeform 57"/>
            <p:cNvSpPr/>
            <p:nvPr/>
          </p:nvSpPr>
          <p:spPr>
            <a:xfrm>
              <a:off x="0" y="0"/>
              <a:ext cx="666068" cy="203127"/>
            </a:xfrm>
            <a:custGeom>
              <a:avLst/>
              <a:gdLst/>
              <a:ahLst/>
              <a:cxnLst/>
              <a:rect l="l" t="t" r="r" b="b"/>
              <a:pathLst>
                <a:path w="666068" h="203911">
                  <a:moveTo>
                    <a:pt x="0" y="0"/>
                  </a:moveTo>
                  <a:lnTo>
                    <a:pt x="666068" y="0"/>
                  </a:lnTo>
                  <a:lnTo>
                    <a:pt x="666068" y="203911"/>
                  </a:lnTo>
                  <a:lnTo>
                    <a:pt x="0" y="203911"/>
                  </a:lnTo>
                  <a:close/>
                </a:path>
              </a:pathLst>
            </a:custGeom>
            <a:solidFill>
              <a:srgbClr val="E5D6C4"/>
            </a:solidFill>
          </p:spPr>
        </p:sp>
      </p:grpSp>
      <p:grpSp>
        <p:nvGrpSpPr>
          <p:cNvPr id="58" name="Group 58"/>
          <p:cNvGrpSpPr/>
          <p:nvPr/>
        </p:nvGrpSpPr>
        <p:grpSpPr>
          <a:xfrm>
            <a:off x="10512140" y="7388580"/>
            <a:ext cx="4151429" cy="1222018"/>
            <a:chOff x="0" y="0"/>
            <a:chExt cx="666068" cy="197157"/>
          </a:xfrm>
        </p:grpSpPr>
        <p:sp>
          <p:nvSpPr>
            <p:cNvPr id="59" name="Freeform 59"/>
            <p:cNvSpPr/>
            <p:nvPr/>
          </p:nvSpPr>
          <p:spPr>
            <a:xfrm>
              <a:off x="0" y="0"/>
              <a:ext cx="666068" cy="197157"/>
            </a:xfrm>
            <a:custGeom>
              <a:avLst/>
              <a:gdLst/>
              <a:ahLst/>
              <a:cxnLst/>
              <a:rect l="l" t="t" r="r" b="b"/>
              <a:pathLst>
                <a:path w="666068" h="196065">
                  <a:moveTo>
                    <a:pt x="0" y="0"/>
                  </a:moveTo>
                  <a:lnTo>
                    <a:pt x="666068" y="0"/>
                  </a:lnTo>
                  <a:lnTo>
                    <a:pt x="666068" y="196065"/>
                  </a:lnTo>
                  <a:lnTo>
                    <a:pt x="0" y="196065"/>
                  </a:lnTo>
                  <a:close/>
                </a:path>
              </a:pathLst>
            </a:custGeom>
            <a:solidFill>
              <a:srgbClr val="E5D6C4"/>
            </a:solidFill>
          </p:spPr>
        </p:sp>
      </p:grpSp>
      <p:sp>
        <p:nvSpPr>
          <p:cNvPr id="60" name="TextBox 60"/>
          <p:cNvSpPr txBox="1"/>
          <p:nvPr/>
        </p:nvSpPr>
        <p:spPr>
          <a:xfrm>
            <a:off x="10512140" y="4803561"/>
            <a:ext cx="4775879" cy="1231106"/>
          </a:xfrm>
          <a:prstGeom prst="rect">
            <a:avLst/>
          </a:prstGeom>
        </p:spPr>
        <p:txBody>
          <a:bodyPr lIns="0" tIns="0" rIns="0" bIns="0" rtlCol="0" anchor="t">
            <a:spAutoFit/>
          </a:bodyPr>
          <a:lstStyle/>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大學70≦Score ≦ 79</a:t>
            </a:r>
          </a:p>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碩博80≦Score ≦ 89</a:t>
            </a:r>
          </a:p>
        </p:txBody>
      </p:sp>
      <p:sp>
        <p:nvSpPr>
          <p:cNvPr id="61" name="TextBox 61"/>
          <p:cNvSpPr txBox="1"/>
          <p:nvPr/>
        </p:nvSpPr>
        <p:spPr>
          <a:xfrm>
            <a:off x="10613582" y="6084665"/>
            <a:ext cx="4257515" cy="1231106"/>
          </a:xfrm>
          <a:prstGeom prst="rect">
            <a:avLst/>
          </a:prstGeom>
        </p:spPr>
        <p:txBody>
          <a:bodyPr lIns="0" tIns="0" rIns="0" bIns="0" rtlCol="0" anchor="t">
            <a:spAutoFit/>
          </a:bodyPr>
          <a:lstStyle/>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大學60≦Score ≦ 69 </a:t>
            </a:r>
          </a:p>
          <a:p>
            <a:pPr>
              <a:lnSpc>
                <a:spcPts val="4819"/>
              </a:lnSpc>
            </a:pP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碩博70≦Score ≦ 79</a:t>
            </a:r>
          </a:p>
        </p:txBody>
      </p:sp>
      <p:sp>
        <p:nvSpPr>
          <p:cNvPr id="62" name="TextBox 62"/>
          <p:cNvSpPr txBox="1"/>
          <p:nvPr/>
        </p:nvSpPr>
        <p:spPr>
          <a:xfrm>
            <a:off x="11058671" y="7318569"/>
            <a:ext cx="3201147" cy="1231106"/>
          </a:xfrm>
          <a:prstGeom prst="rect">
            <a:avLst/>
          </a:prstGeom>
        </p:spPr>
        <p:txBody>
          <a:bodyPr lIns="0" tIns="0" rIns="0" bIns="0" rtlCol="0" anchor="t">
            <a:spAutoFit/>
          </a:bodyPr>
          <a:lstStyle/>
          <a:p>
            <a:pPr>
              <a:lnSpc>
                <a:spcPts val="4819"/>
              </a:lnSpc>
            </a:pPr>
            <a:r>
              <a:rPr lang="en-US" sz="3442" dirty="0" err="1">
                <a:solidFill>
                  <a:srgbClr val="000000"/>
                </a:solidFill>
                <a:latin typeface="Arial" panose="020B0604020202020204" pitchFamily="34" charset="0"/>
                <a:ea typeface="標楷體" panose="03000509000000000000" pitchFamily="65" charset="-120"/>
                <a:cs typeface="Arial" panose="020B0604020202020204" pitchFamily="34" charset="0"/>
              </a:rPr>
              <a:t>大學Score</a:t>
            </a: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 &lt; 60 </a:t>
            </a:r>
          </a:p>
          <a:p>
            <a:pPr>
              <a:lnSpc>
                <a:spcPts val="4819"/>
              </a:lnSpc>
            </a:pPr>
            <a:r>
              <a:rPr lang="en-US" sz="3442" dirty="0" err="1">
                <a:solidFill>
                  <a:srgbClr val="000000"/>
                </a:solidFill>
                <a:latin typeface="Arial" panose="020B0604020202020204" pitchFamily="34" charset="0"/>
                <a:ea typeface="標楷體" panose="03000509000000000000" pitchFamily="65" charset="-120"/>
                <a:cs typeface="Arial" panose="020B0604020202020204" pitchFamily="34" charset="0"/>
              </a:rPr>
              <a:t>碩博Score</a:t>
            </a:r>
            <a:r>
              <a:rPr lang="en-US" sz="3442" dirty="0">
                <a:solidFill>
                  <a:srgbClr val="000000"/>
                </a:solidFill>
                <a:latin typeface="Arial" panose="020B0604020202020204" pitchFamily="34" charset="0"/>
                <a:ea typeface="標楷體" panose="03000509000000000000" pitchFamily="65" charset="-120"/>
                <a:cs typeface="Arial" panose="020B0604020202020204" pitchFamily="34" charset="0"/>
              </a:rPr>
              <a:t> &lt; 70</a:t>
            </a:r>
          </a:p>
        </p:txBody>
      </p:sp>
      <p:grpSp>
        <p:nvGrpSpPr>
          <p:cNvPr id="63" name="Group 63"/>
          <p:cNvGrpSpPr/>
          <p:nvPr/>
        </p:nvGrpSpPr>
        <p:grpSpPr>
          <a:xfrm>
            <a:off x="14721328" y="3602225"/>
            <a:ext cx="2983490" cy="1117455"/>
            <a:chOff x="0" y="-1059"/>
            <a:chExt cx="478680" cy="175518"/>
          </a:xfrm>
        </p:grpSpPr>
        <p:sp>
          <p:nvSpPr>
            <p:cNvPr id="64" name="Freeform 64"/>
            <p:cNvSpPr/>
            <p:nvPr/>
          </p:nvSpPr>
          <p:spPr>
            <a:xfrm>
              <a:off x="0" y="-1059"/>
              <a:ext cx="478680" cy="175518"/>
            </a:xfrm>
            <a:custGeom>
              <a:avLst/>
              <a:gdLst/>
              <a:ahLst/>
              <a:cxnLst/>
              <a:rect l="l" t="t" r="r" b="b"/>
              <a:pathLst>
                <a:path w="478680" h="176198">
                  <a:moveTo>
                    <a:pt x="0" y="0"/>
                  </a:moveTo>
                  <a:lnTo>
                    <a:pt x="478680" y="0"/>
                  </a:lnTo>
                  <a:lnTo>
                    <a:pt x="478680" y="176198"/>
                  </a:lnTo>
                  <a:lnTo>
                    <a:pt x="0" y="176198"/>
                  </a:lnTo>
                  <a:close/>
                </a:path>
              </a:pathLst>
            </a:custGeom>
            <a:solidFill>
              <a:srgbClr val="E5D6C4"/>
            </a:solidFill>
          </p:spPr>
        </p:sp>
      </p:grpSp>
      <p:grpSp>
        <p:nvGrpSpPr>
          <p:cNvPr id="65" name="Group 65"/>
          <p:cNvGrpSpPr/>
          <p:nvPr/>
        </p:nvGrpSpPr>
        <p:grpSpPr>
          <a:xfrm>
            <a:off x="14721328" y="4782922"/>
            <a:ext cx="2983490" cy="2547249"/>
            <a:chOff x="0" y="-1273"/>
            <a:chExt cx="478680" cy="406378"/>
          </a:xfrm>
        </p:grpSpPr>
        <p:sp>
          <p:nvSpPr>
            <p:cNvPr id="66" name="Freeform 66"/>
            <p:cNvSpPr/>
            <p:nvPr/>
          </p:nvSpPr>
          <p:spPr>
            <a:xfrm>
              <a:off x="0" y="-1273"/>
              <a:ext cx="478680" cy="406378"/>
            </a:xfrm>
            <a:custGeom>
              <a:avLst/>
              <a:gdLst/>
              <a:ahLst/>
              <a:cxnLst/>
              <a:rect l="l" t="t" r="r" b="b"/>
              <a:pathLst>
                <a:path w="478680" h="406329">
                  <a:moveTo>
                    <a:pt x="0" y="0"/>
                  </a:moveTo>
                  <a:lnTo>
                    <a:pt x="478680" y="0"/>
                  </a:lnTo>
                  <a:lnTo>
                    <a:pt x="478680" y="406329"/>
                  </a:lnTo>
                  <a:lnTo>
                    <a:pt x="0" y="406329"/>
                  </a:lnTo>
                  <a:close/>
                </a:path>
              </a:pathLst>
            </a:custGeom>
            <a:solidFill>
              <a:srgbClr val="E5D6C4"/>
            </a:solidFill>
          </p:spPr>
        </p:sp>
      </p:grpSp>
      <p:grpSp>
        <p:nvGrpSpPr>
          <p:cNvPr id="67" name="Group 67"/>
          <p:cNvGrpSpPr/>
          <p:nvPr/>
        </p:nvGrpSpPr>
        <p:grpSpPr>
          <a:xfrm>
            <a:off x="14721328" y="7388580"/>
            <a:ext cx="2983490" cy="1222020"/>
            <a:chOff x="0" y="0"/>
            <a:chExt cx="478680" cy="193986"/>
          </a:xfrm>
        </p:grpSpPr>
        <p:sp>
          <p:nvSpPr>
            <p:cNvPr id="68" name="Freeform 68"/>
            <p:cNvSpPr/>
            <p:nvPr/>
          </p:nvSpPr>
          <p:spPr>
            <a:xfrm>
              <a:off x="0" y="0"/>
              <a:ext cx="478680" cy="193986"/>
            </a:xfrm>
            <a:custGeom>
              <a:avLst/>
              <a:gdLst/>
              <a:ahLst/>
              <a:cxnLst/>
              <a:rect l="l" t="t" r="r" b="b"/>
              <a:pathLst>
                <a:path w="478680" h="193986">
                  <a:moveTo>
                    <a:pt x="0" y="0"/>
                  </a:moveTo>
                  <a:lnTo>
                    <a:pt x="478680" y="0"/>
                  </a:lnTo>
                  <a:lnTo>
                    <a:pt x="478680" y="193986"/>
                  </a:lnTo>
                  <a:lnTo>
                    <a:pt x="0" y="193986"/>
                  </a:lnTo>
                  <a:close/>
                </a:path>
              </a:pathLst>
            </a:custGeom>
            <a:solidFill>
              <a:srgbClr val="E5D6C4"/>
            </a:solidFill>
          </p:spPr>
        </p:sp>
      </p:grpSp>
      <p:sp>
        <p:nvSpPr>
          <p:cNvPr id="69" name="TextBox 69"/>
          <p:cNvSpPr txBox="1"/>
          <p:nvPr/>
        </p:nvSpPr>
        <p:spPr>
          <a:xfrm>
            <a:off x="15444961" y="3844634"/>
            <a:ext cx="1536224" cy="615553"/>
          </a:xfrm>
          <a:prstGeom prst="rect">
            <a:avLst/>
          </a:prstGeom>
        </p:spPr>
        <p:txBody>
          <a:bodyPr lIns="0" tIns="0" rIns="0" bIns="0" rtlCol="0" anchor="t">
            <a:spAutoFit/>
          </a:bodyPr>
          <a:lstStyle/>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 20%</a:t>
            </a:r>
          </a:p>
        </p:txBody>
      </p:sp>
      <p:sp>
        <p:nvSpPr>
          <p:cNvPr id="70" name="TextBox 70"/>
          <p:cNvSpPr txBox="1"/>
          <p:nvPr/>
        </p:nvSpPr>
        <p:spPr>
          <a:xfrm>
            <a:off x="15444961" y="5735435"/>
            <a:ext cx="1536224" cy="615553"/>
          </a:xfrm>
          <a:prstGeom prst="rect">
            <a:avLst/>
          </a:prstGeom>
        </p:spPr>
        <p:txBody>
          <a:bodyPr lIns="0" tIns="0" rIns="0" bIns="0" rtlCol="0" anchor="t">
            <a:spAutoFit/>
          </a:bodyPr>
          <a:lstStyle/>
          <a:p>
            <a:pPr>
              <a:lnSpc>
                <a:spcPts val="4819"/>
              </a:lnSpc>
            </a:pPr>
            <a:r>
              <a:rPr lang="en-US" sz="3442">
                <a:solidFill>
                  <a:srgbClr val="000000"/>
                </a:solidFill>
                <a:latin typeface="Arial" panose="020B0604020202020204" pitchFamily="34" charset="0"/>
                <a:ea typeface="標楷體" panose="03000509000000000000" pitchFamily="65" charset="-120"/>
                <a:cs typeface="Arial" panose="020B0604020202020204" pitchFamily="34" charset="0"/>
              </a:rPr>
              <a:t>≧ 70%</a:t>
            </a:r>
          </a:p>
        </p:txBody>
      </p:sp>
      <p:sp>
        <p:nvSpPr>
          <p:cNvPr id="71" name="TextBox 71"/>
          <p:cNvSpPr txBox="1"/>
          <p:nvPr/>
        </p:nvSpPr>
        <p:spPr>
          <a:xfrm>
            <a:off x="15030624" y="7348239"/>
            <a:ext cx="2364899" cy="1231106"/>
          </a:xfrm>
          <a:prstGeom prst="rect">
            <a:avLst/>
          </a:prstGeom>
        </p:spPr>
        <p:txBody>
          <a:bodyPr lIns="0" tIns="0" rIns="0" bIns="0" rtlCol="0" anchor="t">
            <a:spAutoFit/>
          </a:bodyPr>
          <a:lstStyle/>
          <a:p>
            <a:pPr>
              <a:lnSpc>
                <a:spcPts val="4819"/>
              </a:lnSpc>
            </a:pPr>
            <a:r>
              <a:rPr lang="en-US" sz="3442" dirty="0" err="1">
                <a:solidFill>
                  <a:srgbClr val="000000"/>
                </a:solidFill>
                <a:latin typeface="標楷體" panose="03000509000000000000" pitchFamily="65" charset="-120"/>
                <a:ea typeface="標楷體" panose="03000509000000000000" pitchFamily="65" charset="-120"/>
                <a:cs typeface="Arial" panose="020B0604020202020204" pitchFamily="34" charset="0"/>
              </a:rPr>
              <a:t>大學</a:t>
            </a:r>
            <a:r>
              <a:rPr lang="en-US" sz="3442" dirty="0">
                <a:solidFill>
                  <a:srgbClr val="000000"/>
                </a:solidFill>
                <a:latin typeface="標楷體" panose="03000509000000000000" pitchFamily="65" charset="-120"/>
                <a:ea typeface="標楷體" panose="03000509000000000000" pitchFamily="65" charset="-120"/>
                <a:cs typeface="Arial" panose="020B0604020202020204" pitchFamily="34" charset="0"/>
              </a:rPr>
              <a:t>≦ 20%</a:t>
            </a:r>
          </a:p>
          <a:p>
            <a:pPr>
              <a:lnSpc>
                <a:spcPts val="4819"/>
              </a:lnSpc>
            </a:pPr>
            <a:r>
              <a:rPr lang="en-US" sz="3442" dirty="0" err="1">
                <a:solidFill>
                  <a:srgbClr val="000000"/>
                </a:solidFill>
                <a:latin typeface="標楷體" panose="03000509000000000000" pitchFamily="65" charset="-120"/>
                <a:ea typeface="標楷體" panose="03000509000000000000" pitchFamily="65" charset="-120"/>
                <a:cs typeface="Arial" panose="020B0604020202020204" pitchFamily="34" charset="0"/>
              </a:rPr>
              <a:t>碩博</a:t>
            </a:r>
            <a:r>
              <a:rPr lang="en-US" sz="3442" dirty="0">
                <a:solidFill>
                  <a:srgbClr val="000000"/>
                </a:solidFill>
                <a:latin typeface="標楷體" panose="03000509000000000000" pitchFamily="65" charset="-120"/>
                <a:ea typeface="標楷體" panose="03000509000000000000" pitchFamily="65" charset="-120"/>
                <a:cs typeface="Arial" panose="020B0604020202020204" pitchFamily="34" charset="0"/>
              </a:rPr>
              <a:t>≦ 10%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1933</Words>
  <Application>Microsoft Office PowerPoint</Application>
  <PresentationFormat>自訂</PresentationFormat>
  <Paragraphs>495</Paragraphs>
  <Slides>33</Slides>
  <Notes>33</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33</vt:i4>
      </vt:variant>
    </vt:vector>
  </HeadingPairs>
  <TitlesOfParts>
    <vt:vector size="40" baseType="lpstr">
      <vt:lpstr>標楷體</vt:lpstr>
      <vt:lpstr>Calibri</vt:lpstr>
      <vt:lpstr>仿宋體</vt:lpstr>
      <vt:lpstr>新細明體</vt:lpstr>
      <vt:lpstr>Aileron Heavy</vt:lpstr>
      <vt:lpstr>Arial</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Pitch Deck Presentation</dc:title>
  <cp:lastModifiedBy>lihsin cho</cp:lastModifiedBy>
  <cp:revision>27</cp:revision>
  <cp:lastPrinted>2020-10-06T00:54:19Z</cp:lastPrinted>
  <dcterms:created xsi:type="dcterms:W3CDTF">2006-08-16T00:00:00Z</dcterms:created>
  <dcterms:modified xsi:type="dcterms:W3CDTF">2020-10-06T02:29:15Z</dcterms:modified>
  <dc:identifier>DAEGcD2L0Cc</dc:identifier>
</cp:coreProperties>
</file>