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handoutMasterIdLst>
    <p:handoutMasterId r:id="rId37"/>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8288000" cy="10287000"/>
  <p:notesSz cx="9939338" cy="6807200"/>
  <p:embeddedFontLst>
    <p:embeddedFont>
      <p:font typeface="微軟正黑體" panose="020B0604030504040204" pitchFamily="34" charset="-120"/>
      <p:regular r:id="rId38"/>
      <p:bold r:id="rId39"/>
    </p:embeddedFont>
    <p:embeddedFont>
      <p:font typeface="仿宋體" panose="02020500000000000000" charset="-120"/>
      <p:regular r:id="rId40"/>
    </p:embeddedFont>
    <p:embeddedFont>
      <p:font typeface="Aileron Regular Bold" panose="02020500000000000000" charset="0"/>
      <p:regular r:id="rId41"/>
    </p:embeddedFont>
    <p:embeddedFont>
      <p:font typeface="標楷體" panose="03000509000000000000" pitchFamily="65" charset="-120"/>
      <p:regular r:id="rId42"/>
    </p:embeddedFont>
    <p:embeddedFont>
      <p:font typeface="Aileron Regular" panose="02020500000000000000" charset="0"/>
      <p:regular r:id="rId43"/>
    </p:embeddedFont>
    <p:embeddedFont>
      <p:font typeface="Calibri" panose="020F0502020204030204" pitchFamily="34" charset="0"/>
      <p:regular r:id="rId44"/>
      <p:bold r:id="rId45"/>
      <p:italic r:id="rId46"/>
      <p:boldItalic r:id="rId47"/>
    </p:embeddedFont>
    <p:embeddedFont>
      <p:font typeface="Aileron Heavy" panose="02020500000000000000"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B5BA"/>
    <a:srgbClr val="4D4A46"/>
    <a:srgbClr val="6F68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481" autoAdjust="0"/>
  </p:normalViewPr>
  <p:slideViewPr>
    <p:cSldViewPr>
      <p:cViewPr varScale="1">
        <p:scale>
          <a:sx n="40" d="100"/>
          <a:sy n="40" d="100"/>
        </p:scale>
        <p:origin x="30" y="2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1"/>
            <a:ext cx="4307047" cy="341542"/>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5629992" y="1"/>
            <a:ext cx="4307047" cy="341542"/>
          </a:xfrm>
          <a:prstGeom prst="rect">
            <a:avLst/>
          </a:prstGeom>
        </p:spPr>
        <p:txBody>
          <a:bodyPr vert="horz" lIns="91440" tIns="45720" rIns="91440" bIns="45720" rtlCol="0"/>
          <a:lstStyle>
            <a:lvl1pPr algn="r">
              <a:defRPr sz="1200"/>
            </a:lvl1pPr>
          </a:lstStyle>
          <a:p>
            <a:fld id="{0C0CE310-313B-4647-AE6D-912F59CB2494}" type="datetimeFigureOut">
              <a:rPr lang="zh-TW" altLang="en-US" smtClean="0"/>
              <a:t>2020/10/5</a:t>
            </a:fld>
            <a:endParaRPr lang="zh-TW" altLang="en-US"/>
          </a:p>
        </p:txBody>
      </p:sp>
      <p:sp>
        <p:nvSpPr>
          <p:cNvPr id="4" name="頁尾版面配置區 3"/>
          <p:cNvSpPr>
            <a:spLocks noGrp="1"/>
          </p:cNvSpPr>
          <p:nvPr>
            <p:ph type="ftr" sz="quarter" idx="2"/>
          </p:nvPr>
        </p:nvSpPr>
        <p:spPr>
          <a:xfrm>
            <a:off x="1" y="6465659"/>
            <a:ext cx="4307047" cy="341541"/>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5629992" y="6465659"/>
            <a:ext cx="4307047" cy="341541"/>
          </a:xfrm>
          <a:prstGeom prst="rect">
            <a:avLst/>
          </a:prstGeom>
        </p:spPr>
        <p:txBody>
          <a:bodyPr vert="horz" lIns="91440" tIns="45720" rIns="91440" bIns="45720" rtlCol="0" anchor="b"/>
          <a:lstStyle>
            <a:lvl1pPr algn="r">
              <a:defRPr sz="1200"/>
            </a:lvl1pPr>
          </a:lstStyle>
          <a:p>
            <a:fld id="{A266014F-F246-4ADB-9D32-869CBEECB63A}" type="slidenum">
              <a:rPr lang="zh-TW" altLang="en-US" smtClean="0"/>
              <a:t>‹#›</a:t>
            </a:fld>
            <a:endParaRPr lang="zh-TW" altLang="en-US"/>
          </a:p>
        </p:txBody>
      </p:sp>
    </p:spTree>
    <p:extLst>
      <p:ext uri="{BB962C8B-B14F-4D97-AF65-F5344CB8AC3E}">
        <p14:creationId xmlns:p14="http://schemas.microsoft.com/office/powerpoint/2010/main" val="1081772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742729" cy="25527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507422" y="1"/>
            <a:ext cx="5742729" cy="25527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05.10.2020</a:t>
            </a:fld>
            <a:endParaRPr lang="cs-CZ"/>
          </a:p>
        </p:txBody>
      </p:sp>
      <p:sp>
        <p:nvSpPr>
          <p:cNvPr id="4" name="Slide Image Placeholder 3"/>
          <p:cNvSpPr>
            <a:spLocks noGrp="1" noRot="1" noChangeAspect="1"/>
          </p:cNvSpPr>
          <p:nvPr>
            <p:ph type="sldImg" idx="2"/>
          </p:nvPr>
        </p:nvSpPr>
        <p:spPr>
          <a:xfrm>
            <a:off x="4926013" y="381000"/>
            <a:ext cx="3398837" cy="19113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5246" y="2420339"/>
            <a:ext cx="10601960" cy="229388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1" y="4840677"/>
            <a:ext cx="5742729" cy="254088"/>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507422" y="4840677"/>
            <a:ext cx="5742729" cy="254088"/>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742729" cy="25527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507422" y="1"/>
            <a:ext cx="5742729" cy="25527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05.10.2020</a:t>
            </a:fld>
            <a:endParaRPr lang="cs-CZ"/>
          </a:p>
        </p:txBody>
      </p:sp>
      <p:sp>
        <p:nvSpPr>
          <p:cNvPr id="4" name="Slide Image Placeholder 3"/>
          <p:cNvSpPr>
            <a:spLocks noGrp="1" noRot="1" noChangeAspect="1"/>
          </p:cNvSpPr>
          <p:nvPr>
            <p:ph type="sldImg" idx="2"/>
          </p:nvPr>
        </p:nvSpPr>
        <p:spPr>
          <a:xfrm>
            <a:off x="4926013" y="381000"/>
            <a:ext cx="3398837" cy="19113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5246" y="2420339"/>
            <a:ext cx="10601960" cy="2293885"/>
          </a:xfrm>
          <a:prstGeom prst="rect">
            <a:avLst/>
          </a:prstGeom>
        </p:spPr>
        <p:txBody>
          <a:bodyPr vert="horz" lIns="91440" tIns="45720" rIns="91440" bIns="45720" rtlCol="0"/>
          <a:lstStyle/>
          <a:p>
            <a:pPr lvl="0"/>
            <a:r>
              <a:rPr lang="en-US" dirty="0" err="1"/>
              <a:t>首先非常感謝大家今天抽空前來參加AACSB線上教學平台使用說明會</a:t>
            </a:r>
            <a:r>
              <a:rPr lang="en-US" dirty="0"/>
              <a:t>。</a:t>
            </a:r>
            <a:endParaRPr lang="en-US" dirty="0" smtClean="0"/>
          </a:p>
        </p:txBody>
      </p:sp>
      <p:sp>
        <p:nvSpPr>
          <p:cNvPr id="6" name="Footer Placeholder 5"/>
          <p:cNvSpPr>
            <a:spLocks noGrp="1"/>
          </p:cNvSpPr>
          <p:nvPr>
            <p:ph type="ftr" sz="quarter" idx="4"/>
          </p:nvPr>
        </p:nvSpPr>
        <p:spPr>
          <a:xfrm>
            <a:off x="1" y="4840677"/>
            <a:ext cx="5742729" cy="254088"/>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507422" y="4840677"/>
            <a:ext cx="5742729" cy="254088"/>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742729" cy="25527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507422" y="1"/>
            <a:ext cx="5742729" cy="25527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05.10.2020</a:t>
            </a:fld>
            <a:endParaRPr lang="cs-CZ"/>
          </a:p>
        </p:txBody>
      </p:sp>
      <p:sp>
        <p:nvSpPr>
          <p:cNvPr id="4" name="Slide Image Placeholder 3"/>
          <p:cNvSpPr>
            <a:spLocks noGrp="1" noRot="1" noChangeAspect="1"/>
          </p:cNvSpPr>
          <p:nvPr>
            <p:ph type="sldImg" idx="2"/>
          </p:nvPr>
        </p:nvSpPr>
        <p:spPr>
          <a:xfrm>
            <a:off x="4926013" y="381000"/>
            <a:ext cx="3398837" cy="19113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5246" y="2420339"/>
            <a:ext cx="10601960" cy="2293885"/>
          </a:xfrm>
          <a:prstGeom prst="rect">
            <a:avLst/>
          </a:prstGeom>
        </p:spPr>
        <p:txBody>
          <a:bodyPr vert="horz" lIns="91440" tIns="45720" rIns="91440" bIns="45720" rtlCol="0"/>
          <a:lstStyle/>
          <a:p>
            <a:pPr lvl="0"/>
            <a:r>
              <a:rPr lang="en-US"/>
              <a:t>開始進行線上教學平台使用說明。 </a:t>
            </a:r>
          </a:p>
          <a:p>
            <a:pPr lvl="0"/>
            <a:endParaRPr lang="en-US"/>
          </a:p>
          <a:p>
            <a:pPr lvl="0"/>
            <a:endParaRPr lang="en-US"/>
          </a:p>
          <a:p>
            <a:pPr lvl="0"/>
            <a:r>
              <a:rPr lang="en-US"/>
              <a:t>首先要如何進入AACSB線上教學平台呢？</a:t>
            </a:r>
          </a:p>
          <a:p>
            <a:pPr lvl="0"/>
            <a:r>
              <a:rPr lang="en-US"/>
              <a:t>有兩個途徑：1. 一個是輸入網址 2. 另一個方法則是上成大管理學院網站裡面有AACSB平台連結</a:t>
            </a:r>
          </a:p>
        </p:txBody>
      </p:sp>
      <p:sp>
        <p:nvSpPr>
          <p:cNvPr id="6" name="Footer Placeholder 5"/>
          <p:cNvSpPr>
            <a:spLocks noGrp="1"/>
          </p:cNvSpPr>
          <p:nvPr>
            <p:ph type="ftr" sz="quarter" idx="4"/>
          </p:nvPr>
        </p:nvSpPr>
        <p:spPr>
          <a:xfrm>
            <a:off x="1" y="4840677"/>
            <a:ext cx="5742729" cy="254088"/>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507422" y="4840677"/>
            <a:ext cx="5742729" cy="254088"/>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742729" cy="25527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507422" y="1"/>
            <a:ext cx="5742729" cy="25527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05.10.2020</a:t>
            </a:fld>
            <a:endParaRPr lang="cs-CZ"/>
          </a:p>
        </p:txBody>
      </p:sp>
      <p:sp>
        <p:nvSpPr>
          <p:cNvPr id="4" name="Slide Image Placeholder 3"/>
          <p:cNvSpPr>
            <a:spLocks noGrp="1" noRot="1" noChangeAspect="1"/>
          </p:cNvSpPr>
          <p:nvPr>
            <p:ph type="sldImg" idx="2"/>
          </p:nvPr>
        </p:nvSpPr>
        <p:spPr>
          <a:xfrm>
            <a:off x="4926013" y="381000"/>
            <a:ext cx="3398837" cy="19113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5246" y="2420339"/>
            <a:ext cx="10601960" cy="2293885"/>
          </a:xfrm>
          <a:prstGeom prst="rect">
            <a:avLst/>
          </a:prstGeom>
        </p:spPr>
        <p:txBody>
          <a:bodyPr vert="horz" lIns="91440" tIns="45720" rIns="91440" bIns="45720" rtlCol="0"/>
          <a:lstStyle/>
          <a:p>
            <a:pPr lvl="0"/>
            <a:r>
              <a:rPr lang="en-US"/>
              <a:t>進入之後，如果你是第一次使用AACSB平台，需先註冊帳號。</a:t>
            </a:r>
          </a:p>
          <a:p>
            <a:pPr lvl="0"/>
            <a:endParaRPr lang="en-US"/>
          </a:p>
          <a:p>
            <a:pPr lvl="0"/>
            <a:r>
              <a:rPr lang="en-US"/>
              <a:t>先輸入帳密，帳號是你的學號，密碼預設是學號後四碼，然後系統會自動辨認你的身份，如果你有兩種身份，同時是學生及助教，輸入完帳密後在「登入身份」選擇。</a:t>
            </a:r>
          </a:p>
        </p:txBody>
      </p:sp>
      <p:sp>
        <p:nvSpPr>
          <p:cNvPr id="6" name="Footer Placeholder 5"/>
          <p:cNvSpPr>
            <a:spLocks noGrp="1"/>
          </p:cNvSpPr>
          <p:nvPr>
            <p:ph type="ftr" sz="quarter" idx="4"/>
          </p:nvPr>
        </p:nvSpPr>
        <p:spPr>
          <a:xfrm>
            <a:off x="1" y="4840677"/>
            <a:ext cx="5742729" cy="254088"/>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507422" y="4840677"/>
            <a:ext cx="5742729" cy="254088"/>
          </a:xfrm>
          <a:prstGeom prst="rect">
            <a:avLst/>
          </a:prstGeom>
        </p:spPr>
        <p:txBody>
          <a:bodyPr vert="horz" lIns="91440" tIns="45720" rIns="91440" bIns="45720" rtlCol="0" anchor="b"/>
          <a:lstStyle>
            <a:lvl1pPr algn="r">
              <a:defRPr sz="1200"/>
            </a:lvl1pPr>
          </a:lstStyle>
          <a:p>
            <a:fld id="{871B2431-D351-4C6E-A3CF-9DFAC0E3E050}" type="slidenum">
              <a:rPr lang="cs-CZ" smtClean="0"/>
              <a:t>13</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742729" cy="25527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507422" y="1"/>
            <a:ext cx="5742729" cy="25527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05.10.2020</a:t>
            </a:fld>
            <a:endParaRPr lang="cs-CZ"/>
          </a:p>
        </p:txBody>
      </p:sp>
      <p:sp>
        <p:nvSpPr>
          <p:cNvPr id="4" name="Slide Image Placeholder 3"/>
          <p:cNvSpPr>
            <a:spLocks noGrp="1" noRot="1" noChangeAspect="1"/>
          </p:cNvSpPr>
          <p:nvPr>
            <p:ph type="sldImg" idx="2"/>
          </p:nvPr>
        </p:nvSpPr>
        <p:spPr>
          <a:xfrm>
            <a:off x="4926013" y="381000"/>
            <a:ext cx="3398837" cy="19113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5246" y="2420339"/>
            <a:ext cx="10601960" cy="2293885"/>
          </a:xfrm>
          <a:prstGeom prst="rect">
            <a:avLst/>
          </a:prstGeom>
        </p:spPr>
        <p:txBody>
          <a:bodyPr vert="horz" lIns="91440" tIns="45720" rIns="91440" bIns="45720" rtlCol="0"/>
          <a:lstStyle/>
          <a:p>
            <a:pPr lvl="0"/>
            <a:r>
              <a:rPr lang="en-US"/>
              <a:t>這裡有一點需要注意就是，只有「教師帳號」才能開新課程，所以開新課程時務必使用老師的帳號。</a:t>
            </a:r>
          </a:p>
          <a:p>
            <a:pPr lvl="0"/>
            <a:endParaRPr lang="en-US"/>
          </a:p>
          <a:p>
            <a:pPr lvl="0"/>
            <a:r>
              <a:rPr lang="en-US"/>
              <a:t>這邊要注意：開新課程絕對不能用舊的課程進行更改，一定要重新開一門新課，否則系統會有問題。</a:t>
            </a:r>
          </a:p>
        </p:txBody>
      </p:sp>
      <p:sp>
        <p:nvSpPr>
          <p:cNvPr id="6" name="Footer Placeholder 5"/>
          <p:cNvSpPr>
            <a:spLocks noGrp="1"/>
          </p:cNvSpPr>
          <p:nvPr>
            <p:ph type="ftr" sz="quarter" idx="4"/>
          </p:nvPr>
        </p:nvSpPr>
        <p:spPr>
          <a:xfrm>
            <a:off x="1" y="4840677"/>
            <a:ext cx="5742729" cy="254088"/>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507422" y="4840677"/>
            <a:ext cx="5742729" cy="254088"/>
          </a:xfrm>
          <a:prstGeom prst="rect">
            <a:avLst/>
          </a:prstGeom>
        </p:spPr>
        <p:txBody>
          <a:bodyPr vert="horz" lIns="91440" tIns="45720" rIns="91440" bIns="45720" rtlCol="0" anchor="b"/>
          <a:lstStyle>
            <a:lvl1pPr algn="r">
              <a:defRPr sz="1200"/>
            </a:lvl1pPr>
          </a:lstStyle>
          <a:p>
            <a:fld id="{871B2431-D351-4C6E-A3CF-9DFAC0E3E050}" type="slidenum">
              <a:rPr lang="cs-CZ" smtClean="0"/>
              <a:t>14</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742729" cy="25527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507422" y="1"/>
            <a:ext cx="5742729" cy="25527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05.10.2020</a:t>
            </a:fld>
            <a:endParaRPr lang="cs-CZ"/>
          </a:p>
        </p:txBody>
      </p:sp>
      <p:sp>
        <p:nvSpPr>
          <p:cNvPr id="4" name="Slide Image Placeholder 3"/>
          <p:cNvSpPr>
            <a:spLocks noGrp="1" noRot="1" noChangeAspect="1"/>
          </p:cNvSpPr>
          <p:nvPr>
            <p:ph type="sldImg" idx="2"/>
          </p:nvPr>
        </p:nvSpPr>
        <p:spPr>
          <a:xfrm>
            <a:off x="4926013" y="381000"/>
            <a:ext cx="3398837" cy="19113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5246" y="2420339"/>
            <a:ext cx="10601960" cy="2293885"/>
          </a:xfrm>
          <a:prstGeom prst="rect">
            <a:avLst/>
          </a:prstGeom>
        </p:spPr>
        <p:txBody>
          <a:bodyPr vert="horz" lIns="91440" tIns="45720" rIns="91440" bIns="45720" rtlCol="0"/>
          <a:lstStyle/>
          <a:p>
            <a:pPr lvl="0"/>
            <a:r>
              <a:rPr lang="en-US"/>
              <a:t>按「開新課程」後就會進入這個畫面，填入課程基本資訊，有打星星為必填欄位，選擇系所別後，系統將自動判定是學士班、碩士班或是博士班的rating scale，就是評分標準，課程評分項目所有權重加總總合應為100%。輸入課程名稱及評分項目時請務必以英文為主。</a:t>
            </a:r>
          </a:p>
          <a:p>
            <a:pPr lvl="0"/>
            <a:endParaRPr lang="en-US"/>
          </a:p>
          <a:p>
            <a:pPr lvl="0"/>
            <a:r>
              <a:rPr lang="en-US"/>
              <a:t>完成後按[確定新增]即完成開課手續。</a:t>
            </a:r>
          </a:p>
        </p:txBody>
      </p:sp>
      <p:sp>
        <p:nvSpPr>
          <p:cNvPr id="6" name="Footer Placeholder 5"/>
          <p:cNvSpPr>
            <a:spLocks noGrp="1"/>
          </p:cNvSpPr>
          <p:nvPr>
            <p:ph type="ftr" sz="quarter" idx="4"/>
          </p:nvPr>
        </p:nvSpPr>
        <p:spPr>
          <a:xfrm>
            <a:off x="1" y="4840677"/>
            <a:ext cx="5742729" cy="254088"/>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507422" y="4840677"/>
            <a:ext cx="5742729" cy="254088"/>
          </a:xfrm>
          <a:prstGeom prst="rect">
            <a:avLst/>
          </a:prstGeom>
        </p:spPr>
        <p:txBody>
          <a:bodyPr vert="horz" lIns="91440" tIns="45720" rIns="91440" bIns="45720" rtlCol="0" anchor="b"/>
          <a:lstStyle>
            <a:lvl1pPr algn="r">
              <a:defRPr sz="1200"/>
            </a:lvl1pPr>
          </a:lstStyle>
          <a:p>
            <a:fld id="{871B2431-D351-4C6E-A3CF-9DFAC0E3E050}" type="slidenum">
              <a:rPr lang="cs-CZ" smtClean="0"/>
              <a:t>15</a:t>
            </a:fld>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742729" cy="25527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507422" y="1"/>
            <a:ext cx="5742729" cy="25527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05.10.2020</a:t>
            </a:fld>
            <a:endParaRPr lang="cs-CZ"/>
          </a:p>
        </p:txBody>
      </p:sp>
      <p:sp>
        <p:nvSpPr>
          <p:cNvPr id="4" name="Slide Image Placeholder 3"/>
          <p:cNvSpPr>
            <a:spLocks noGrp="1" noRot="1" noChangeAspect="1"/>
          </p:cNvSpPr>
          <p:nvPr>
            <p:ph type="sldImg" idx="2"/>
          </p:nvPr>
        </p:nvSpPr>
        <p:spPr>
          <a:xfrm>
            <a:off x="4926013" y="381000"/>
            <a:ext cx="3398837" cy="19113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5246" y="2420339"/>
            <a:ext cx="10601960" cy="2293885"/>
          </a:xfrm>
          <a:prstGeom prst="rect">
            <a:avLst/>
          </a:prstGeom>
        </p:spPr>
        <p:txBody>
          <a:bodyPr vert="horz" lIns="91440" tIns="45720" rIns="91440" bIns="45720" rtlCol="0"/>
          <a:lstStyle/>
          <a:p>
            <a:pPr lvl="0"/>
            <a:r>
              <a:rPr lang="en-US"/>
              <a:t>還有一點也是需要大家稍微注意的地方，就是在選擇系所別的時候，請務必要選擇正確，否則屆時本院在查詢的時候，會出現問題。</a:t>
            </a:r>
            <a:endParaRPr lang="en-US" smtClean="0"/>
          </a:p>
        </p:txBody>
      </p:sp>
      <p:sp>
        <p:nvSpPr>
          <p:cNvPr id="6" name="Footer Placeholder 5"/>
          <p:cNvSpPr>
            <a:spLocks noGrp="1"/>
          </p:cNvSpPr>
          <p:nvPr>
            <p:ph type="ftr" sz="quarter" idx="4"/>
          </p:nvPr>
        </p:nvSpPr>
        <p:spPr>
          <a:xfrm>
            <a:off x="1" y="4840677"/>
            <a:ext cx="5742729" cy="254088"/>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507422" y="4840677"/>
            <a:ext cx="5742729" cy="254088"/>
          </a:xfrm>
          <a:prstGeom prst="rect">
            <a:avLst/>
          </a:prstGeom>
        </p:spPr>
        <p:txBody>
          <a:bodyPr vert="horz" lIns="91440" tIns="45720" rIns="91440" bIns="45720" rtlCol="0" anchor="b"/>
          <a:lstStyle>
            <a:lvl1pPr algn="r">
              <a:defRPr sz="1200"/>
            </a:lvl1pPr>
          </a:lstStyle>
          <a:p>
            <a:fld id="{871B2431-D351-4C6E-A3CF-9DFAC0E3E050}" type="slidenum">
              <a:rPr lang="cs-CZ" smtClean="0"/>
              <a:t>16</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742729" cy="25527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507422" y="1"/>
            <a:ext cx="5742729" cy="25527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05.10.2020</a:t>
            </a:fld>
            <a:endParaRPr lang="cs-CZ"/>
          </a:p>
        </p:txBody>
      </p:sp>
      <p:sp>
        <p:nvSpPr>
          <p:cNvPr id="4" name="Slide Image Placeholder 3"/>
          <p:cNvSpPr>
            <a:spLocks noGrp="1" noRot="1" noChangeAspect="1"/>
          </p:cNvSpPr>
          <p:nvPr>
            <p:ph type="sldImg" idx="2"/>
          </p:nvPr>
        </p:nvSpPr>
        <p:spPr>
          <a:xfrm>
            <a:off x="4926013" y="381000"/>
            <a:ext cx="3398837" cy="19113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5246" y="2420339"/>
            <a:ext cx="10601960" cy="2293885"/>
          </a:xfrm>
          <a:prstGeom prst="rect">
            <a:avLst/>
          </a:prstGeom>
        </p:spPr>
        <p:txBody>
          <a:bodyPr vert="horz" lIns="91440" tIns="45720" rIns="91440" bIns="45720" rtlCol="0"/>
          <a:lstStyle/>
          <a:p>
            <a:pPr lvl="0"/>
            <a:r>
              <a:rPr lang="en-US"/>
              <a:t>再來是課程後續處理方法，點選要編輯的課程後就會進入這個畫面，上面所有的功能選項都可以點選，稍後我們將會做介紹。</a:t>
            </a:r>
            <a:endParaRPr lang="en-US" smtClean="0"/>
          </a:p>
        </p:txBody>
      </p:sp>
      <p:sp>
        <p:nvSpPr>
          <p:cNvPr id="6" name="Footer Placeholder 5"/>
          <p:cNvSpPr>
            <a:spLocks noGrp="1"/>
          </p:cNvSpPr>
          <p:nvPr>
            <p:ph type="ftr" sz="quarter" idx="4"/>
          </p:nvPr>
        </p:nvSpPr>
        <p:spPr>
          <a:xfrm>
            <a:off x="1" y="4840677"/>
            <a:ext cx="5742729" cy="254088"/>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507422" y="4840677"/>
            <a:ext cx="5742729" cy="254088"/>
          </a:xfrm>
          <a:prstGeom prst="rect">
            <a:avLst/>
          </a:prstGeom>
        </p:spPr>
        <p:txBody>
          <a:bodyPr vert="horz" lIns="91440" tIns="45720" rIns="91440" bIns="45720" rtlCol="0" anchor="b"/>
          <a:lstStyle>
            <a:lvl1pPr algn="r">
              <a:defRPr sz="1200"/>
            </a:lvl1pPr>
          </a:lstStyle>
          <a:p>
            <a:fld id="{871B2431-D351-4C6E-A3CF-9DFAC0E3E050}" type="slidenum">
              <a:rPr lang="cs-CZ" smtClean="0"/>
              <a:t>17</a:t>
            </a:fld>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742729" cy="25527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507422" y="1"/>
            <a:ext cx="5742729" cy="25527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05.10.2020</a:t>
            </a:fld>
            <a:endParaRPr lang="cs-CZ"/>
          </a:p>
        </p:txBody>
      </p:sp>
      <p:sp>
        <p:nvSpPr>
          <p:cNvPr id="4" name="Slide Image Placeholder 3"/>
          <p:cNvSpPr>
            <a:spLocks noGrp="1" noRot="1" noChangeAspect="1"/>
          </p:cNvSpPr>
          <p:nvPr>
            <p:ph type="sldImg" idx="2"/>
          </p:nvPr>
        </p:nvSpPr>
        <p:spPr>
          <a:xfrm>
            <a:off x="4926013" y="381000"/>
            <a:ext cx="3398837" cy="19113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5246" y="2420339"/>
            <a:ext cx="10601960" cy="2293885"/>
          </a:xfrm>
          <a:prstGeom prst="rect">
            <a:avLst/>
          </a:prstGeom>
        </p:spPr>
        <p:txBody>
          <a:bodyPr vert="horz" lIns="91440" tIns="45720" rIns="91440" bIns="45720" rtlCol="0"/>
          <a:lstStyle/>
          <a:p>
            <a:pPr lvl="0"/>
            <a:r>
              <a:rPr lang="en-US"/>
              <a:t>【助教設定】→按「新增」就會進入這個畫面，老師輸入「助教學號」後按「確定新增」，該名同學即為該堂課的助教，就有權限協助老師設定所有的課程資訊。</a:t>
            </a:r>
          </a:p>
          <a:p>
            <a:pPr lvl="0"/>
            <a:endParaRPr lang="en-US"/>
          </a:p>
          <a:p>
            <a:pPr lvl="0"/>
            <a:r>
              <a:rPr lang="en-US"/>
              <a:t>請各位助教一定要提醒老師做助教的設定，不然就沒有辦法幫老師做課程的管理了！</a:t>
            </a:r>
          </a:p>
        </p:txBody>
      </p:sp>
      <p:sp>
        <p:nvSpPr>
          <p:cNvPr id="6" name="Footer Placeholder 5"/>
          <p:cNvSpPr>
            <a:spLocks noGrp="1"/>
          </p:cNvSpPr>
          <p:nvPr>
            <p:ph type="ftr" sz="quarter" idx="4"/>
          </p:nvPr>
        </p:nvSpPr>
        <p:spPr>
          <a:xfrm>
            <a:off x="1" y="4840677"/>
            <a:ext cx="5742729" cy="254088"/>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507422" y="4840677"/>
            <a:ext cx="5742729" cy="254088"/>
          </a:xfrm>
          <a:prstGeom prst="rect">
            <a:avLst/>
          </a:prstGeom>
        </p:spPr>
        <p:txBody>
          <a:bodyPr vert="horz" lIns="91440" tIns="45720" rIns="91440" bIns="45720" rtlCol="0" anchor="b"/>
          <a:lstStyle>
            <a:lvl1pPr algn="r">
              <a:defRPr sz="1200"/>
            </a:lvl1pPr>
          </a:lstStyle>
          <a:p>
            <a:fld id="{871B2431-D351-4C6E-A3CF-9DFAC0E3E050}" type="slidenum">
              <a:rPr lang="cs-CZ" smtClean="0"/>
              <a:t>18</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742729" cy="25527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507422" y="1"/>
            <a:ext cx="5742729" cy="25527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05.10.2020</a:t>
            </a:fld>
            <a:endParaRPr lang="cs-CZ"/>
          </a:p>
        </p:txBody>
      </p:sp>
      <p:sp>
        <p:nvSpPr>
          <p:cNvPr id="4" name="Slide Image Placeholder 3"/>
          <p:cNvSpPr>
            <a:spLocks noGrp="1" noRot="1" noChangeAspect="1"/>
          </p:cNvSpPr>
          <p:nvPr>
            <p:ph type="sldImg" idx="2"/>
          </p:nvPr>
        </p:nvSpPr>
        <p:spPr>
          <a:xfrm>
            <a:off x="4926013" y="381000"/>
            <a:ext cx="3398837" cy="19113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5246" y="2420339"/>
            <a:ext cx="10601960" cy="2293885"/>
          </a:xfrm>
          <a:prstGeom prst="rect">
            <a:avLst/>
          </a:prstGeom>
        </p:spPr>
        <p:txBody>
          <a:bodyPr vert="horz" lIns="91440" tIns="45720" rIns="91440" bIns="45720" rtlCol="0"/>
          <a:lstStyle/>
          <a:p>
            <a:pPr lvl="0"/>
            <a:endParaRPr/>
          </a:p>
          <a:p>
            <a:pPr lvl="0"/>
            <a:r>
              <a:rPr lang="en-US"/>
              <a:t>【課程文件】→按「新增」就會進入這個畫面，按「瀏覽」選擇你要上傳的課程教材，像課程大綱等，之後按「確定新增」即可。</a:t>
            </a:r>
          </a:p>
        </p:txBody>
      </p:sp>
      <p:sp>
        <p:nvSpPr>
          <p:cNvPr id="6" name="Footer Placeholder 5"/>
          <p:cNvSpPr>
            <a:spLocks noGrp="1"/>
          </p:cNvSpPr>
          <p:nvPr>
            <p:ph type="ftr" sz="quarter" idx="4"/>
          </p:nvPr>
        </p:nvSpPr>
        <p:spPr>
          <a:xfrm>
            <a:off x="1" y="4840677"/>
            <a:ext cx="5742729" cy="254088"/>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507422" y="4840677"/>
            <a:ext cx="5742729" cy="254088"/>
          </a:xfrm>
          <a:prstGeom prst="rect">
            <a:avLst/>
          </a:prstGeom>
        </p:spPr>
        <p:txBody>
          <a:bodyPr vert="horz" lIns="91440" tIns="45720" rIns="91440" bIns="45720" rtlCol="0" anchor="b"/>
          <a:lstStyle>
            <a:lvl1pPr algn="r">
              <a:defRPr sz="1200"/>
            </a:lvl1pPr>
          </a:lstStyle>
          <a:p>
            <a:fld id="{871B2431-D351-4C6E-A3CF-9DFAC0E3E050}" type="slidenum">
              <a:rPr lang="cs-CZ" smtClean="0"/>
              <a:t>19</a:t>
            </a:fld>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742729" cy="25527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507422" y="1"/>
            <a:ext cx="5742729" cy="25527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05.10.2020</a:t>
            </a:fld>
            <a:endParaRPr lang="cs-CZ"/>
          </a:p>
        </p:txBody>
      </p:sp>
      <p:sp>
        <p:nvSpPr>
          <p:cNvPr id="4" name="Slide Image Placeholder 3"/>
          <p:cNvSpPr>
            <a:spLocks noGrp="1" noRot="1" noChangeAspect="1"/>
          </p:cNvSpPr>
          <p:nvPr>
            <p:ph type="sldImg" idx="2"/>
          </p:nvPr>
        </p:nvSpPr>
        <p:spPr>
          <a:xfrm>
            <a:off x="4926013" y="381000"/>
            <a:ext cx="3398837" cy="19113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5246" y="2420339"/>
            <a:ext cx="10601960" cy="2293885"/>
          </a:xfrm>
          <a:prstGeom prst="rect">
            <a:avLst/>
          </a:prstGeom>
        </p:spPr>
        <p:txBody>
          <a:bodyPr vert="horz" lIns="91440" tIns="45720" rIns="91440" bIns="45720" rtlCol="0"/>
          <a:lstStyle/>
          <a:p>
            <a:pPr lvl="0"/>
            <a:r>
              <a:rPr lang="en-US"/>
              <a:t>首先先按【設定課程目標】就會出現這樣的畫面，一開是右邊選項是空白的，勾選該課程的五大核心目標以及問卷題項後，按「確定加入」後，勾選完的細項會顯示(小花)，並且右邊會呈現你勾選的項目，如果你不小心勾錯或要刪除，可直接按右方欄位的「刪除」即可。</a:t>
            </a:r>
          </a:p>
          <a:p>
            <a:pPr lvl="0"/>
            <a:endParaRPr lang="en-US"/>
          </a:p>
          <a:p>
            <a:pPr lvl="0"/>
            <a:r>
              <a:rPr lang="en-US"/>
              <a:t>這邊也有一個稍微要注意的地方，就是因為大學部、碩士班以及博士班的學習目標不同，所以請各位助教要提醒老師在前面開課時所輸入的基本資訊，要正確，否則屆時跑出來的資訊就會有誤。</a:t>
            </a:r>
          </a:p>
        </p:txBody>
      </p:sp>
      <p:sp>
        <p:nvSpPr>
          <p:cNvPr id="6" name="Footer Placeholder 5"/>
          <p:cNvSpPr>
            <a:spLocks noGrp="1"/>
          </p:cNvSpPr>
          <p:nvPr>
            <p:ph type="ftr" sz="quarter" idx="4"/>
          </p:nvPr>
        </p:nvSpPr>
        <p:spPr>
          <a:xfrm>
            <a:off x="1" y="4840677"/>
            <a:ext cx="5742729" cy="254088"/>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507422" y="4840677"/>
            <a:ext cx="5742729" cy="254088"/>
          </a:xfrm>
          <a:prstGeom prst="rect">
            <a:avLst/>
          </a:prstGeom>
        </p:spPr>
        <p:txBody>
          <a:bodyPr vert="horz" lIns="91440" tIns="45720" rIns="91440" bIns="45720" rtlCol="0" anchor="b"/>
          <a:lstStyle>
            <a:lvl1pPr algn="r">
              <a:defRPr sz="1200"/>
            </a:lvl1pPr>
          </a:lstStyle>
          <a:p>
            <a:fld id="{871B2431-D351-4C6E-A3CF-9DFAC0E3E050}" type="slidenum">
              <a:rPr lang="cs-CZ" smtClean="0"/>
              <a:t>20</a:t>
            </a:fld>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742729" cy="25527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507422" y="1"/>
            <a:ext cx="5742729" cy="25527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05.10.2020</a:t>
            </a:fld>
            <a:endParaRPr lang="cs-CZ"/>
          </a:p>
        </p:txBody>
      </p:sp>
      <p:sp>
        <p:nvSpPr>
          <p:cNvPr id="4" name="Slide Image Placeholder 3"/>
          <p:cNvSpPr>
            <a:spLocks noGrp="1" noRot="1" noChangeAspect="1"/>
          </p:cNvSpPr>
          <p:nvPr>
            <p:ph type="sldImg" idx="2"/>
          </p:nvPr>
        </p:nvSpPr>
        <p:spPr>
          <a:xfrm>
            <a:off x="4926013" y="381000"/>
            <a:ext cx="3398837" cy="19113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5246" y="2420339"/>
            <a:ext cx="10601960" cy="2293885"/>
          </a:xfrm>
          <a:prstGeom prst="rect">
            <a:avLst/>
          </a:prstGeom>
        </p:spPr>
        <p:txBody>
          <a:bodyPr vert="horz" lIns="91440" tIns="45720" rIns="91440" bIns="45720" rtlCol="0"/>
          <a:lstStyle/>
          <a:p>
            <a:pPr lvl="0"/>
            <a:r>
              <a:rPr lang="en-US" dirty="0"/>
              <a:t>【</a:t>
            </a:r>
            <a:r>
              <a:rPr lang="en-US" dirty="0" err="1"/>
              <a:t>成績表權重】設定</a:t>
            </a:r>
            <a:endParaRPr lang="en-US" dirty="0"/>
          </a:p>
          <a:p>
            <a:pPr lvl="0"/>
            <a:r>
              <a:rPr lang="en-US" dirty="0"/>
              <a:t>最左邊這一欄出現的是剛剛在【設定課程目標】選擇的五大核心目標，上面的欄位是這堂課的評分項目，依不同的評分項目，設定五大核心目標的比重為多少在框框內直接輸入比重，這裡要特別注意每一直列的總合為100%，</a:t>
            </a:r>
            <a:r>
              <a:rPr lang="en-US" dirty="0" err="1"/>
              <a:t>還有在依老師的syllabus輸入比重時要注意輸對行</a:t>
            </a:r>
            <a:r>
              <a:rPr lang="en-US" dirty="0"/>
              <a:t>。</a:t>
            </a:r>
          </a:p>
          <a:p>
            <a:pPr lvl="0"/>
            <a:r>
              <a:rPr lang="en-US" dirty="0"/>
              <a:t>舉個例子來說，像作業30%指的是佔學期分數的百分之30，而這30%包含了15%的speaking、15%的writing、20%的problem </a:t>
            </a:r>
            <a:r>
              <a:rPr lang="en-US" dirty="0" err="1"/>
              <a:t>solving等等</a:t>
            </a:r>
            <a:r>
              <a:rPr lang="en-US" dirty="0"/>
              <a:t>。</a:t>
            </a:r>
          </a:p>
          <a:p>
            <a:pPr lvl="0"/>
            <a:r>
              <a:rPr lang="en-US" dirty="0"/>
              <a:t>根據以往輸出的報告常發現課程中會出現老師沒有勾選的核心能力目標，造成成績換算上的錯誤，因此特別在系統中加註請老師及助教確認評分項目與學習目標都無誤後再來設定這個部分，避免之後出現計算上的錯誤。</a:t>
            </a:r>
          </a:p>
        </p:txBody>
      </p:sp>
      <p:sp>
        <p:nvSpPr>
          <p:cNvPr id="6" name="Footer Placeholder 5"/>
          <p:cNvSpPr>
            <a:spLocks noGrp="1"/>
          </p:cNvSpPr>
          <p:nvPr>
            <p:ph type="ftr" sz="quarter" idx="4"/>
          </p:nvPr>
        </p:nvSpPr>
        <p:spPr>
          <a:xfrm>
            <a:off x="1" y="4840677"/>
            <a:ext cx="5742729" cy="254088"/>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507422" y="4840677"/>
            <a:ext cx="5742729" cy="254088"/>
          </a:xfrm>
          <a:prstGeom prst="rect">
            <a:avLst/>
          </a:prstGeom>
        </p:spPr>
        <p:txBody>
          <a:bodyPr vert="horz" lIns="91440" tIns="45720" rIns="91440" bIns="45720" rtlCol="0" anchor="b"/>
          <a:lstStyle>
            <a:lvl1pPr algn="r">
              <a:defRPr sz="1200"/>
            </a:lvl1pPr>
          </a:lstStyle>
          <a:p>
            <a:fld id="{871B2431-D351-4C6E-A3CF-9DFAC0E3E050}" type="slidenum">
              <a:rPr lang="cs-CZ" smtClean="0"/>
              <a:t>21</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742729" cy="25527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507422" y="1"/>
            <a:ext cx="5742729" cy="25527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05.10.2020</a:t>
            </a:fld>
            <a:endParaRPr lang="cs-CZ"/>
          </a:p>
        </p:txBody>
      </p:sp>
      <p:sp>
        <p:nvSpPr>
          <p:cNvPr id="4" name="Slide Image Placeholder 3"/>
          <p:cNvSpPr>
            <a:spLocks noGrp="1" noRot="1" noChangeAspect="1"/>
          </p:cNvSpPr>
          <p:nvPr>
            <p:ph type="sldImg" idx="2"/>
          </p:nvPr>
        </p:nvSpPr>
        <p:spPr>
          <a:xfrm>
            <a:off x="4926013" y="381000"/>
            <a:ext cx="3398837" cy="19113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5246" y="2420339"/>
            <a:ext cx="10601960" cy="2293885"/>
          </a:xfrm>
          <a:prstGeom prst="rect">
            <a:avLst/>
          </a:prstGeom>
        </p:spPr>
        <p:txBody>
          <a:bodyPr vert="horz" lIns="91440" tIns="45720" rIns="91440" bIns="45720" rtlCol="0"/>
          <a:lstStyle/>
          <a:p>
            <a:pPr lvl="0"/>
            <a:r>
              <a:rPr lang="en-US"/>
              <a:t>在介紹教學平台前，我們先來瞭解一下什麼是AACSB。AACSB的全名為 “Association to Advance Collegiate Schools of Business International (國際商管學院促進協會)”，它是全球最具公信力的國際商管認證組織之一，用來評鑑各國各大學的商管學院，通過評鑑後該學校就會取得AACSB認證。</a:t>
            </a:r>
          </a:p>
          <a:p>
            <a:pPr lvl="0"/>
            <a:endParaRPr lang="en-US"/>
          </a:p>
          <a:p>
            <a:pPr lvl="0"/>
            <a:r>
              <a:rPr lang="en-US"/>
              <a:t>取得認證的學校可以增加學校(授予)學位的國際公信力，有利於學生畢業後申請MBA、到國外念書或找工作等，亦可提高學校競爭力。</a:t>
            </a:r>
          </a:p>
          <a:p>
            <a:pPr lvl="0"/>
            <a:endParaRPr lang="en-US"/>
          </a:p>
          <a:p>
            <a:pPr lvl="0"/>
            <a:r>
              <a:rPr lang="en-US"/>
              <a:t>本院於2011年獲得AACSB認證，並於今年2017月獲得覆核認證的推薦，為了繼續維持AACSB認證資格，我們須持續執行教學多元評估，確保本院教授的課程能符合AACSB學習保證標準(Assurance of Learning)。</a:t>
            </a:r>
          </a:p>
        </p:txBody>
      </p:sp>
      <p:sp>
        <p:nvSpPr>
          <p:cNvPr id="6" name="Footer Placeholder 5"/>
          <p:cNvSpPr>
            <a:spLocks noGrp="1"/>
          </p:cNvSpPr>
          <p:nvPr>
            <p:ph type="ftr" sz="quarter" idx="4"/>
          </p:nvPr>
        </p:nvSpPr>
        <p:spPr>
          <a:xfrm>
            <a:off x="1" y="4840677"/>
            <a:ext cx="5742729" cy="254088"/>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507422" y="4840677"/>
            <a:ext cx="5742729" cy="254088"/>
          </a:xfrm>
          <a:prstGeom prst="rect">
            <a:avLst/>
          </a:prstGeom>
        </p:spPr>
        <p:txBody>
          <a:bodyPr vert="horz" lIns="91440" tIns="45720" rIns="91440" bIns="45720" rtlCol="0" anchor="b"/>
          <a:lstStyle>
            <a:lvl1pPr algn="r">
              <a:defRPr sz="1200"/>
            </a:lvl1pPr>
          </a:lstStyle>
          <a:p>
            <a:fld id="{871B2431-D351-4C6E-A3CF-9DFAC0E3E050}" type="slidenum">
              <a:rPr lang="cs-CZ" smtClean="0"/>
              <a:t>2</a:t>
            </a:fld>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742729" cy="25527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507422" y="1"/>
            <a:ext cx="5742729" cy="25527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05.10.2020</a:t>
            </a:fld>
            <a:endParaRPr lang="cs-CZ"/>
          </a:p>
        </p:txBody>
      </p:sp>
      <p:sp>
        <p:nvSpPr>
          <p:cNvPr id="4" name="Slide Image Placeholder 3"/>
          <p:cNvSpPr>
            <a:spLocks noGrp="1" noRot="1" noChangeAspect="1"/>
          </p:cNvSpPr>
          <p:nvPr>
            <p:ph type="sldImg" idx="2"/>
          </p:nvPr>
        </p:nvSpPr>
        <p:spPr>
          <a:xfrm>
            <a:off x="4926013" y="381000"/>
            <a:ext cx="3398837" cy="19113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5246" y="2420339"/>
            <a:ext cx="10601960" cy="2293885"/>
          </a:xfrm>
          <a:prstGeom prst="rect">
            <a:avLst/>
          </a:prstGeom>
        </p:spPr>
        <p:txBody>
          <a:bodyPr vert="horz" lIns="91440" tIns="45720" rIns="91440" bIns="45720" rtlCol="0"/>
          <a:lstStyle/>
          <a:p>
            <a:pPr lvl="0"/>
            <a:r>
              <a:rPr lang="en-US" dirty="0"/>
              <a:t>【</a:t>
            </a:r>
            <a:r>
              <a:rPr lang="en-US" dirty="0" err="1"/>
              <a:t>修課名單管理</a:t>
            </a:r>
            <a:r>
              <a:rPr lang="en-US" dirty="0"/>
              <a:t>】→</a:t>
            </a:r>
            <a:r>
              <a:rPr lang="en-US" dirty="0" err="1"/>
              <a:t>可選擇單筆輸入或整批匯入</a:t>
            </a:r>
            <a:endParaRPr lang="en-US" dirty="0"/>
          </a:p>
          <a:p>
            <a:pPr lvl="0"/>
            <a:r>
              <a:rPr lang="en-US" dirty="0" err="1"/>
              <a:t>選擇單筆輸入的話，按「新增」後輸入學號，之後按「確定新增」即可</a:t>
            </a:r>
            <a:r>
              <a:rPr lang="en-US" dirty="0"/>
              <a:t>。</a:t>
            </a:r>
          </a:p>
          <a:p>
            <a:pPr lvl="0"/>
            <a:r>
              <a:rPr lang="en-US" dirty="0" err="1"/>
              <a:t>選擇整批匯入的話，則按「匯入名單」後會出現這樣的畫面，使用匯入功能時，可下載範本，這裡有一個「連結下載</a:t>
            </a:r>
            <a:r>
              <a:rPr lang="en-US" dirty="0"/>
              <a:t>」，點入後會出現一個固定格式的EXCEL檔，檔案裡必填的資訊有學號、姓名、系所名稱及email，填寫完畢後，按「瀏覽」選擇檔案，之後按「確定新增」即可。</a:t>
            </a:r>
          </a:p>
          <a:p>
            <a:pPr lvl="0"/>
            <a:endParaRPr lang="en-US" dirty="0"/>
          </a:p>
          <a:p>
            <a:pPr lvl="0"/>
            <a:r>
              <a:rPr lang="en-US" dirty="0" err="1"/>
              <a:t>注意如果非管院的學生，需請助教先協助學生註冊帳號，再將此學生加入修課名單</a:t>
            </a:r>
            <a:r>
              <a:rPr lang="en-US" dirty="0"/>
              <a:t>。</a:t>
            </a:r>
          </a:p>
        </p:txBody>
      </p:sp>
      <p:sp>
        <p:nvSpPr>
          <p:cNvPr id="6" name="Footer Placeholder 5"/>
          <p:cNvSpPr>
            <a:spLocks noGrp="1"/>
          </p:cNvSpPr>
          <p:nvPr>
            <p:ph type="ftr" sz="quarter" idx="4"/>
          </p:nvPr>
        </p:nvSpPr>
        <p:spPr>
          <a:xfrm>
            <a:off x="1" y="4840677"/>
            <a:ext cx="5742729" cy="254088"/>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507422" y="4840677"/>
            <a:ext cx="5742729" cy="254088"/>
          </a:xfrm>
          <a:prstGeom prst="rect">
            <a:avLst/>
          </a:prstGeom>
        </p:spPr>
        <p:txBody>
          <a:bodyPr vert="horz" lIns="91440" tIns="45720" rIns="91440" bIns="45720" rtlCol="0" anchor="b"/>
          <a:lstStyle>
            <a:lvl1pPr algn="r">
              <a:defRPr sz="1200"/>
            </a:lvl1pPr>
          </a:lstStyle>
          <a:p>
            <a:fld id="{871B2431-D351-4C6E-A3CF-9DFAC0E3E050}" type="slidenum">
              <a:rPr lang="cs-CZ" smtClean="0"/>
              <a:t>22</a:t>
            </a:fld>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742729" cy="25527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507422" y="1"/>
            <a:ext cx="5742729" cy="25527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05.10.2020</a:t>
            </a:fld>
            <a:endParaRPr lang="cs-CZ"/>
          </a:p>
        </p:txBody>
      </p:sp>
      <p:sp>
        <p:nvSpPr>
          <p:cNvPr id="4" name="Slide Image Placeholder 3"/>
          <p:cNvSpPr>
            <a:spLocks noGrp="1" noRot="1" noChangeAspect="1"/>
          </p:cNvSpPr>
          <p:nvPr>
            <p:ph type="sldImg" idx="2"/>
          </p:nvPr>
        </p:nvSpPr>
        <p:spPr>
          <a:xfrm>
            <a:off x="4926013" y="381000"/>
            <a:ext cx="3398837" cy="19113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5246" y="2420339"/>
            <a:ext cx="10601960" cy="2293885"/>
          </a:xfrm>
          <a:prstGeom prst="rect">
            <a:avLst/>
          </a:prstGeom>
        </p:spPr>
        <p:txBody>
          <a:bodyPr vert="horz" lIns="91440" tIns="45720" rIns="91440" bIns="45720" rtlCol="0"/>
          <a:lstStyle/>
          <a:p>
            <a:pPr lvl="0"/>
            <a:r>
              <a:rPr lang="en-US"/>
              <a:t>【成績作業管理】按「新增」後進入的畫面</a:t>
            </a:r>
          </a:p>
          <a:p>
            <a:pPr lvl="0"/>
            <a:r>
              <a:rPr lang="en-US"/>
              <a:t>首先選擇評分類型像作業/期中考/期末考，可選擇是否上傳作業或公佈成績給學生看，之後按「確定新增」即可。</a:t>
            </a:r>
          </a:p>
        </p:txBody>
      </p:sp>
      <p:sp>
        <p:nvSpPr>
          <p:cNvPr id="6" name="Footer Placeholder 5"/>
          <p:cNvSpPr>
            <a:spLocks noGrp="1"/>
          </p:cNvSpPr>
          <p:nvPr>
            <p:ph type="ftr" sz="quarter" idx="4"/>
          </p:nvPr>
        </p:nvSpPr>
        <p:spPr>
          <a:xfrm>
            <a:off x="1" y="4840677"/>
            <a:ext cx="5742729" cy="254088"/>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507422" y="4840677"/>
            <a:ext cx="5742729" cy="254088"/>
          </a:xfrm>
          <a:prstGeom prst="rect">
            <a:avLst/>
          </a:prstGeom>
        </p:spPr>
        <p:txBody>
          <a:bodyPr vert="horz" lIns="91440" tIns="45720" rIns="91440" bIns="45720" rtlCol="0" anchor="b"/>
          <a:lstStyle>
            <a:lvl1pPr algn="r">
              <a:defRPr sz="1200"/>
            </a:lvl1pPr>
          </a:lstStyle>
          <a:p>
            <a:fld id="{871B2431-D351-4C6E-A3CF-9DFAC0E3E050}" type="slidenum">
              <a:rPr lang="cs-CZ" smtClean="0"/>
              <a:t>23</a:t>
            </a:fld>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742729" cy="25527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507422" y="1"/>
            <a:ext cx="5742729" cy="25527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05.10.2020</a:t>
            </a:fld>
            <a:endParaRPr lang="cs-CZ"/>
          </a:p>
        </p:txBody>
      </p:sp>
      <p:sp>
        <p:nvSpPr>
          <p:cNvPr id="4" name="Slide Image Placeholder 3"/>
          <p:cNvSpPr>
            <a:spLocks noGrp="1" noRot="1" noChangeAspect="1"/>
          </p:cNvSpPr>
          <p:nvPr>
            <p:ph type="sldImg" idx="2"/>
          </p:nvPr>
        </p:nvSpPr>
        <p:spPr>
          <a:xfrm>
            <a:off x="4926013" y="381000"/>
            <a:ext cx="3398837" cy="19113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5246" y="2420339"/>
            <a:ext cx="10601960" cy="2293885"/>
          </a:xfrm>
          <a:prstGeom prst="rect">
            <a:avLst/>
          </a:prstGeom>
        </p:spPr>
        <p:txBody>
          <a:bodyPr vert="horz" lIns="91440" tIns="45720" rIns="91440" bIns="45720" rtlCol="0"/>
          <a:lstStyle/>
          <a:p>
            <a:pPr lvl="0"/>
            <a:r>
              <a:rPr lang="en-US"/>
              <a:t>【成績表維護】</a:t>
            </a:r>
          </a:p>
          <a:p>
            <a:pPr lvl="0"/>
            <a:r>
              <a:rPr lang="en-US"/>
              <a:t>輸入成績的方式也有兩種，一種是直接在框框內直接輸入。另一種則是整批匯入。</a:t>
            </a:r>
          </a:p>
          <a:p>
            <a:pPr lvl="0"/>
            <a:r>
              <a:rPr lang="en-US"/>
              <a:t>首先先點選「下載成績範本」，之後會出現一個固定格式的excel檔，檔案會自動出現所有修課同學的姓名、學號及評分項目，之後將成績依序填入後(若學生成績是0分也是要填)，再按「匯入成績」，最後按「更新成績」，即完成登錄作業。</a:t>
            </a:r>
          </a:p>
        </p:txBody>
      </p:sp>
      <p:sp>
        <p:nvSpPr>
          <p:cNvPr id="6" name="Footer Placeholder 5"/>
          <p:cNvSpPr>
            <a:spLocks noGrp="1"/>
          </p:cNvSpPr>
          <p:nvPr>
            <p:ph type="ftr" sz="quarter" idx="4"/>
          </p:nvPr>
        </p:nvSpPr>
        <p:spPr>
          <a:xfrm>
            <a:off x="1" y="4840677"/>
            <a:ext cx="5742729" cy="254088"/>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507422" y="4840677"/>
            <a:ext cx="5742729" cy="254088"/>
          </a:xfrm>
          <a:prstGeom prst="rect">
            <a:avLst/>
          </a:prstGeom>
        </p:spPr>
        <p:txBody>
          <a:bodyPr vert="horz" lIns="91440" tIns="45720" rIns="91440" bIns="45720" rtlCol="0" anchor="b"/>
          <a:lstStyle>
            <a:lvl1pPr algn="r">
              <a:defRPr sz="1200"/>
            </a:lvl1pPr>
          </a:lstStyle>
          <a:p>
            <a:fld id="{871B2431-D351-4C6E-A3CF-9DFAC0E3E050}" type="slidenum">
              <a:rPr lang="cs-CZ" smtClean="0"/>
              <a:t>24</a:t>
            </a:fld>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742729" cy="25527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507422" y="1"/>
            <a:ext cx="5742729" cy="25527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05.10.2020</a:t>
            </a:fld>
            <a:endParaRPr lang="cs-CZ"/>
          </a:p>
        </p:txBody>
      </p:sp>
      <p:sp>
        <p:nvSpPr>
          <p:cNvPr id="4" name="Slide Image Placeholder 3"/>
          <p:cNvSpPr>
            <a:spLocks noGrp="1" noRot="1" noChangeAspect="1"/>
          </p:cNvSpPr>
          <p:nvPr>
            <p:ph type="sldImg" idx="2"/>
          </p:nvPr>
        </p:nvSpPr>
        <p:spPr>
          <a:xfrm>
            <a:off x="4926013" y="381000"/>
            <a:ext cx="3398837" cy="19113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5246" y="2420339"/>
            <a:ext cx="10601960" cy="2293885"/>
          </a:xfrm>
          <a:prstGeom prst="rect">
            <a:avLst/>
          </a:prstGeom>
        </p:spPr>
        <p:txBody>
          <a:bodyPr vert="horz" lIns="91440" tIns="45720" rIns="91440" bIns="45720" rtlCol="0"/>
          <a:lstStyle/>
          <a:p>
            <a:pPr lvl="0"/>
            <a:r>
              <a:rPr lang="en-US"/>
              <a:t>1. 這邊是Summary Report在系統中匯出的結果，這邊要注意紅色框框內的人數加總一定要等於修課人數，如果有誤的話，可以重新按一次 “更新成績”，還是不行的話可能是系統有問題，聯絡管院以修正此問題。</a:t>
            </a:r>
          </a:p>
          <a:p>
            <a:pPr lvl="0"/>
            <a:r>
              <a:rPr lang="en-US"/>
              <a:t>2. 要特別注意，若更新個別的權重分數，需要按下方的[更新成績]按鈕，系統才會將全部成績重新計算，本表請以滿分為100分登錄成績。</a:t>
            </a:r>
          </a:p>
        </p:txBody>
      </p:sp>
      <p:sp>
        <p:nvSpPr>
          <p:cNvPr id="6" name="Footer Placeholder 5"/>
          <p:cNvSpPr>
            <a:spLocks noGrp="1"/>
          </p:cNvSpPr>
          <p:nvPr>
            <p:ph type="ftr" sz="quarter" idx="4"/>
          </p:nvPr>
        </p:nvSpPr>
        <p:spPr>
          <a:xfrm>
            <a:off x="1" y="4840677"/>
            <a:ext cx="5742729" cy="254088"/>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507422" y="4840677"/>
            <a:ext cx="5742729" cy="254088"/>
          </a:xfrm>
          <a:prstGeom prst="rect">
            <a:avLst/>
          </a:prstGeom>
        </p:spPr>
        <p:txBody>
          <a:bodyPr vert="horz" lIns="91440" tIns="45720" rIns="91440" bIns="45720" rtlCol="0" anchor="b"/>
          <a:lstStyle>
            <a:lvl1pPr algn="r">
              <a:defRPr sz="1200"/>
            </a:lvl1pPr>
          </a:lstStyle>
          <a:p>
            <a:fld id="{871B2431-D351-4C6E-A3CF-9DFAC0E3E050}" type="slidenum">
              <a:rPr lang="cs-CZ" smtClean="0"/>
              <a:t>25</a:t>
            </a:fld>
            <a:endParaRPr 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742729" cy="25527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507422" y="1"/>
            <a:ext cx="5742729" cy="25527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05.10.2020</a:t>
            </a:fld>
            <a:endParaRPr lang="cs-CZ"/>
          </a:p>
        </p:txBody>
      </p:sp>
      <p:sp>
        <p:nvSpPr>
          <p:cNvPr id="4" name="Slide Image Placeholder 3"/>
          <p:cNvSpPr>
            <a:spLocks noGrp="1" noRot="1" noChangeAspect="1"/>
          </p:cNvSpPr>
          <p:nvPr>
            <p:ph type="sldImg" idx="2"/>
          </p:nvPr>
        </p:nvSpPr>
        <p:spPr>
          <a:xfrm>
            <a:off x="4926013" y="381000"/>
            <a:ext cx="3398837" cy="19113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5246" y="2420339"/>
            <a:ext cx="10601960" cy="2293885"/>
          </a:xfrm>
          <a:prstGeom prst="rect">
            <a:avLst/>
          </a:prstGeom>
        </p:spPr>
        <p:txBody>
          <a:bodyPr vert="horz" lIns="91440" tIns="45720" rIns="91440" bIns="45720" rtlCol="0"/>
          <a:lstStyle/>
          <a:p>
            <a:pPr lvl="0"/>
            <a:r>
              <a:rPr lang="en-US"/>
              <a:t>之後按左下角的Summary Report匯出PDF即可產生PDF檔，再放入資料袋中。</a:t>
            </a:r>
            <a:endParaRPr lang="en-US" smtClean="0"/>
          </a:p>
        </p:txBody>
      </p:sp>
      <p:sp>
        <p:nvSpPr>
          <p:cNvPr id="6" name="Footer Placeholder 5"/>
          <p:cNvSpPr>
            <a:spLocks noGrp="1"/>
          </p:cNvSpPr>
          <p:nvPr>
            <p:ph type="ftr" sz="quarter" idx="4"/>
          </p:nvPr>
        </p:nvSpPr>
        <p:spPr>
          <a:xfrm>
            <a:off x="1" y="4840677"/>
            <a:ext cx="5742729" cy="254088"/>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507422" y="4840677"/>
            <a:ext cx="5742729" cy="254088"/>
          </a:xfrm>
          <a:prstGeom prst="rect">
            <a:avLst/>
          </a:prstGeom>
        </p:spPr>
        <p:txBody>
          <a:bodyPr vert="horz" lIns="91440" tIns="45720" rIns="91440" bIns="45720" rtlCol="0" anchor="b"/>
          <a:lstStyle>
            <a:lvl1pPr algn="r">
              <a:defRPr sz="1200"/>
            </a:lvl1pPr>
          </a:lstStyle>
          <a:p>
            <a:fld id="{871B2431-D351-4C6E-A3CF-9DFAC0E3E050}" type="slidenum">
              <a:rPr lang="cs-CZ" smtClean="0"/>
              <a:t>26</a:t>
            </a:fld>
            <a:endParaRPr 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742729" cy="25527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507422" y="1"/>
            <a:ext cx="5742729" cy="25527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05.10.2020</a:t>
            </a:fld>
            <a:endParaRPr lang="cs-CZ"/>
          </a:p>
        </p:txBody>
      </p:sp>
      <p:sp>
        <p:nvSpPr>
          <p:cNvPr id="4" name="Slide Image Placeholder 3"/>
          <p:cNvSpPr>
            <a:spLocks noGrp="1" noRot="1" noChangeAspect="1"/>
          </p:cNvSpPr>
          <p:nvPr>
            <p:ph type="sldImg" idx="2"/>
          </p:nvPr>
        </p:nvSpPr>
        <p:spPr>
          <a:xfrm>
            <a:off x="4926013" y="381000"/>
            <a:ext cx="3398837" cy="19113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5246" y="2420339"/>
            <a:ext cx="10601960" cy="2293885"/>
          </a:xfrm>
          <a:prstGeom prst="rect">
            <a:avLst/>
          </a:prstGeom>
        </p:spPr>
        <p:txBody>
          <a:bodyPr vert="horz" lIns="91440" tIns="45720" rIns="91440" bIns="45720" rtlCol="0"/>
          <a:lstStyle/>
          <a:p>
            <a:pPr lvl="0"/>
            <a:r>
              <a:rPr lang="en-US"/>
              <a:t>這兩頁是Summary Report輸出成PDF檔的樣子 </a:t>
            </a:r>
            <a:endParaRPr lang="en-US" smtClean="0"/>
          </a:p>
        </p:txBody>
      </p:sp>
      <p:sp>
        <p:nvSpPr>
          <p:cNvPr id="6" name="Footer Placeholder 5"/>
          <p:cNvSpPr>
            <a:spLocks noGrp="1"/>
          </p:cNvSpPr>
          <p:nvPr>
            <p:ph type="ftr" sz="quarter" idx="4"/>
          </p:nvPr>
        </p:nvSpPr>
        <p:spPr>
          <a:xfrm>
            <a:off x="1" y="4840677"/>
            <a:ext cx="5742729" cy="254088"/>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507422" y="4840677"/>
            <a:ext cx="5742729" cy="254088"/>
          </a:xfrm>
          <a:prstGeom prst="rect">
            <a:avLst/>
          </a:prstGeom>
        </p:spPr>
        <p:txBody>
          <a:bodyPr vert="horz" lIns="91440" tIns="45720" rIns="91440" bIns="45720" rtlCol="0" anchor="b"/>
          <a:lstStyle>
            <a:lvl1pPr algn="r">
              <a:defRPr sz="1200"/>
            </a:lvl1pPr>
          </a:lstStyle>
          <a:p>
            <a:fld id="{871B2431-D351-4C6E-A3CF-9DFAC0E3E050}" type="slidenum">
              <a:rPr lang="cs-CZ" smtClean="0"/>
              <a:t>27</a:t>
            </a:fld>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742729" cy="25527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507422" y="1"/>
            <a:ext cx="5742729" cy="25527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05.10.2020</a:t>
            </a:fld>
            <a:endParaRPr lang="cs-CZ"/>
          </a:p>
        </p:txBody>
      </p:sp>
      <p:sp>
        <p:nvSpPr>
          <p:cNvPr id="4" name="Slide Image Placeholder 3"/>
          <p:cNvSpPr>
            <a:spLocks noGrp="1" noRot="1" noChangeAspect="1"/>
          </p:cNvSpPr>
          <p:nvPr>
            <p:ph type="sldImg" idx="2"/>
          </p:nvPr>
        </p:nvSpPr>
        <p:spPr>
          <a:xfrm>
            <a:off x="4926013" y="381000"/>
            <a:ext cx="3398837" cy="19113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5246" y="2420339"/>
            <a:ext cx="10601960" cy="2293885"/>
          </a:xfrm>
          <a:prstGeom prst="rect">
            <a:avLst/>
          </a:prstGeom>
        </p:spPr>
        <p:txBody>
          <a:bodyPr vert="horz" lIns="91440" tIns="45720" rIns="91440" bIns="45720" rtlCol="0"/>
          <a:lstStyle/>
          <a:p>
            <a:pPr lvl="0"/>
            <a:r>
              <a:rPr lang="en-US"/>
              <a:t>老師有想要向修課同學公告的訊息，可利用公布欄的功能。點選「新增」，再填入「消息標題」及「公告內容」，按下確定新增即可。</a:t>
            </a:r>
          </a:p>
          <a:p>
            <a:pPr lvl="0"/>
            <a:r>
              <a:rPr lang="en-US"/>
              <a:t>電子報則是將資訊以email方式寄送給學生。</a:t>
            </a:r>
          </a:p>
        </p:txBody>
      </p:sp>
      <p:sp>
        <p:nvSpPr>
          <p:cNvPr id="6" name="Footer Placeholder 5"/>
          <p:cNvSpPr>
            <a:spLocks noGrp="1"/>
          </p:cNvSpPr>
          <p:nvPr>
            <p:ph type="ftr" sz="quarter" idx="4"/>
          </p:nvPr>
        </p:nvSpPr>
        <p:spPr>
          <a:xfrm>
            <a:off x="1" y="4840677"/>
            <a:ext cx="5742729" cy="254088"/>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507422" y="4840677"/>
            <a:ext cx="5742729" cy="254088"/>
          </a:xfrm>
          <a:prstGeom prst="rect">
            <a:avLst/>
          </a:prstGeom>
        </p:spPr>
        <p:txBody>
          <a:bodyPr vert="horz" lIns="91440" tIns="45720" rIns="91440" bIns="45720" rtlCol="0" anchor="b"/>
          <a:lstStyle>
            <a:lvl1pPr algn="r">
              <a:defRPr sz="1200"/>
            </a:lvl1pPr>
          </a:lstStyle>
          <a:p>
            <a:fld id="{871B2431-D351-4C6E-A3CF-9DFAC0E3E050}" type="slidenum">
              <a:rPr lang="cs-CZ" smtClean="0"/>
              <a:t>29</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742729" cy="25527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507422" y="1"/>
            <a:ext cx="5742729" cy="25527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05.10.2020</a:t>
            </a:fld>
            <a:endParaRPr lang="cs-CZ"/>
          </a:p>
        </p:txBody>
      </p:sp>
      <p:sp>
        <p:nvSpPr>
          <p:cNvPr id="4" name="Slide Image Placeholder 3"/>
          <p:cNvSpPr>
            <a:spLocks noGrp="1" noRot="1" noChangeAspect="1"/>
          </p:cNvSpPr>
          <p:nvPr>
            <p:ph type="sldImg" idx="2"/>
          </p:nvPr>
        </p:nvSpPr>
        <p:spPr>
          <a:xfrm>
            <a:off x="4926013" y="381000"/>
            <a:ext cx="3398837" cy="19113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5246" y="2420339"/>
            <a:ext cx="10601960" cy="2293885"/>
          </a:xfrm>
          <a:prstGeom prst="rect">
            <a:avLst/>
          </a:prstGeom>
        </p:spPr>
        <p:txBody>
          <a:bodyPr vert="horz" lIns="91440" tIns="45720" rIns="91440" bIns="45720" rtlCol="0"/>
          <a:lstStyle/>
          <a:p>
            <a:pPr lvl="0"/>
            <a:r>
              <a:rPr lang="en-US"/>
              <a:t>AACSB認證標準主要分為四部分，策略管理與創新、參與者、學習與教學以及學術與專業投入。本院為了配合第三項標準—學習與教學，特訂定了一套抽樣教學評鑑制度，也就是教學多元評估，以檢視學生的五大核心能力的學習成效。</a:t>
            </a:r>
            <a:endParaRPr lang="en-US" smtClean="0"/>
          </a:p>
        </p:txBody>
      </p:sp>
      <p:sp>
        <p:nvSpPr>
          <p:cNvPr id="6" name="Footer Placeholder 5"/>
          <p:cNvSpPr>
            <a:spLocks noGrp="1"/>
          </p:cNvSpPr>
          <p:nvPr>
            <p:ph type="ftr" sz="quarter" idx="4"/>
          </p:nvPr>
        </p:nvSpPr>
        <p:spPr>
          <a:xfrm>
            <a:off x="1" y="4840677"/>
            <a:ext cx="5742729" cy="254088"/>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507422" y="4840677"/>
            <a:ext cx="5742729" cy="254088"/>
          </a:xfrm>
          <a:prstGeom prst="rect">
            <a:avLst/>
          </a:prstGeom>
        </p:spPr>
        <p:txBody>
          <a:bodyPr vert="horz" lIns="91440" tIns="45720" rIns="91440" bIns="45720" rtlCol="0" anchor="b"/>
          <a:lstStyle>
            <a:lvl1pPr algn="r">
              <a:defRPr sz="1200"/>
            </a:lvl1pPr>
          </a:lstStyle>
          <a:p>
            <a:fld id="{871B2431-D351-4C6E-A3CF-9DFAC0E3E050}" type="slidenum">
              <a:rPr lang="cs-CZ" smtClean="0"/>
              <a:t>3</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742729" cy="25527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507422" y="1"/>
            <a:ext cx="5742729" cy="25527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05.10.2020</a:t>
            </a:fld>
            <a:endParaRPr lang="cs-CZ"/>
          </a:p>
        </p:txBody>
      </p:sp>
      <p:sp>
        <p:nvSpPr>
          <p:cNvPr id="4" name="Slide Image Placeholder 3"/>
          <p:cNvSpPr>
            <a:spLocks noGrp="1" noRot="1" noChangeAspect="1"/>
          </p:cNvSpPr>
          <p:nvPr>
            <p:ph type="sldImg" idx="2"/>
          </p:nvPr>
        </p:nvSpPr>
        <p:spPr>
          <a:xfrm>
            <a:off x="4926013" y="381000"/>
            <a:ext cx="3398837" cy="19113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5246" y="2420339"/>
            <a:ext cx="10601960" cy="2293885"/>
          </a:xfrm>
          <a:prstGeom prst="rect">
            <a:avLst/>
          </a:prstGeom>
        </p:spPr>
        <p:txBody>
          <a:bodyPr vert="horz" lIns="91440" tIns="45720" rIns="91440" bIns="45720" rtlCol="0"/>
          <a:lstStyle/>
          <a:p>
            <a:pPr lvl="0"/>
            <a:r>
              <a:rPr lang="en-US"/>
              <a:t>管院訂定的五大核心能力分別有溝通能力(COMMU)、創新與解決問題能力(CPSI)、領導與倫理思維能力(LEAD/ETHIC)、全球化視野(GLOB)、價值觀、技術及專業度(VSP)。</a:t>
            </a:r>
            <a:endParaRPr lang="en-US" smtClean="0"/>
          </a:p>
        </p:txBody>
      </p:sp>
      <p:sp>
        <p:nvSpPr>
          <p:cNvPr id="6" name="Footer Placeholder 5"/>
          <p:cNvSpPr>
            <a:spLocks noGrp="1"/>
          </p:cNvSpPr>
          <p:nvPr>
            <p:ph type="ftr" sz="quarter" idx="4"/>
          </p:nvPr>
        </p:nvSpPr>
        <p:spPr>
          <a:xfrm>
            <a:off x="1" y="4840677"/>
            <a:ext cx="5742729" cy="254088"/>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507422" y="4840677"/>
            <a:ext cx="5742729" cy="254088"/>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742729" cy="25527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507422" y="1"/>
            <a:ext cx="5742729" cy="25527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05.10.2020</a:t>
            </a:fld>
            <a:endParaRPr lang="cs-CZ"/>
          </a:p>
        </p:txBody>
      </p:sp>
      <p:sp>
        <p:nvSpPr>
          <p:cNvPr id="4" name="Slide Image Placeholder 3"/>
          <p:cNvSpPr>
            <a:spLocks noGrp="1" noRot="1" noChangeAspect="1"/>
          </p:cNvSpPr>
          <p:nvPr>
            <p:ph type="sldImg" idx="2"/>
          </p:nvPr>
        </p:nvSpPr>
        <p:spPr>
          <a:xfrm>
            <a:off x="4926013" y="381000"/>
            <a:ext cx="3398837" cy="19113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5246" y="2420339"/>
            <a:ext cx="10601960" cy="2293885"/>
          </a:xfrm>
          <a:prstGeom prst="rect">
            <a:avLst/>
          </a:prstGeom>
        </p:spPr>
        <p:txBody>
          <a:bodyPr vert="horz" lIns="91440" tIns="45720" rIns="91440" bIns="45720" rtlCol="0"/>
          <a:lstStyle/>
          <a:p>
            <a:pPr lvl="0"/>
            <a:r>
              <a:rPr lang="en-US"/>
              <a:t>在五大核心能力下，分別對學士班、碩士班及博士班有不同的學習重點。</a:t>
            </a:r>
            <a:endParaRPr lang="en-US" smtClean="0"/>
          </a:p>
        </p:txBody>
      </p:sp>
      <p:sp>
        <p:nvSpPr>
          <p:cNvPr id="6" name="Footer Placeholder 5"/>
          <p:cNvSpPr>
            <a:spLocks noGrp="1"/>
          </p:cNvSpPr>
          <p:nvPr>
            <p:ph type="ftr" sz="quarter" idx="4"/>
          </p:nvPr>
        </p:nvSpPr>
        <p:spPr>
          <a:xfrm>
            <a:off x="1" y="4840677"/>
            <a:ext cx="5742729" cy="254088"/>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507422" y="4840677"/>
            <a:ext cx="5742729" cy="254088"/>
          </a:xfrm>
          <a:prstGeom prst="rect">
            <a:avLst/>
          </a:prstGeom>
        </p:spPr>
        <p:txBody>
          <a:bodyPr vert="horz" lIns="91440" tIns="45720" rIns="91440" bIns="45720" rtlCol="0" anchor="b"/>
          <a:lstStyle>
            <a:lvl1pPr algn="r">
              <a:defRPr sz="1200"/>
            </a:lvl1pPr>
          </a:lstStyle>
          <a:p>
            <a:fld id="{871B2431-D351-4C6E-A3CF-9DFAC0E3E050}" type="slidenum">
              <a:rPr lang="cs-CZ" smtClean="0"/>
              <a:t>5</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742729" cy="25527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507422" y="1"/>
            <a:ext cx="5742729" cy="25527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05.10.2020</a:t>
            </a:fld>
            <a:endParaRPr lang="cs-CZ"/>
          </a:p>
        </p:txBody>
      </p:sp>
      <p:sp>
        <p:nvSpPr>
          <p:cNvPr id="4" name="Slide Image Placeholder 3"/>
          <p:cNvSpPr>
            <a:spLocks noGrp="1" noRot="1" noChangeAspect="1"/>
          </p:cNvSpPr>
          <p:nvPr>
            <p:ph type="sldImg" idx="2"/>
          </p:nvPr>
        </p:nvSpPr>
        <p:spPr>
          <a:xfrm>
            <a:off x="4926013" y="381000"/>
            <a:ext cx="3398837" cy="19113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5246" y="2420339"/>
            <a:ext cx="10601960" cy="2293885"/>
          </a:xfrm>
          <a:prstGeom prst="rect">
            <a:avLst/>
          </a:prstGeom>
        </p:spPr>
        <p:txBody>
          <a:bodyPr vert="horz" lIns="91440" tIns="45720" rIns="91440" bIns="45720" rtlCol="0"/>
          <a:lstStyle/>
          <a:p>
            <a:pPr lvl="0"/>
            <a:r>
              <a:rPr lang="en-US"/>
              <a:t>為了簡化教學多元評估的過程，也就是將每一位學生的學習成績換算成五大核心能力的成績，所以管院特建立AACSB線上教學平台(這邊要特別澄清一下，AACSB線上教學平台與moodle不同)。</a:t>
            </a:r>
          </a:p>
          <a:p>
            <a:pPr lvl="0"/>
            <a:r>
              <a:rPr lang="en-US"/>
              <a:t>有參與教學多元評估的課程會有這個表，老師會根據每個評分項目給予五大核心能力的比重，等等會show出系統內的畫面給大家看，只要將比重設定好，系統就能幫大家將學習成績成功轉換成五大核心能力成績。</a:t>
            </a:r>
          </a:p>
        </p:txBody>
      </p:sp>
      <p:sp>
        <p:nvSpPr>
          <p:cNvPr id="6" name="Footer Placeholder 5"/>
          <p:cNvSpPr>
            <a:spLocks noGrp="1"/>
          </p:cNvSpPr>
          <p:nvPr>
            <p:ph type="ftr" sz="quarter" idx="4"/>
          </p:nvPr>
        </p:nvSpPr>
        <p:spPr>
          <a:xfrm>
            <a:off x="1" y="4840677"/>
            <a:ext cx="5742729" cy="254088"/>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507422" y="4840677"/>
            <a:ext cx="5742729" cy="254088"/>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742729" cy="25527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507422" y="1"/>
            <a:ext cx="5742729" cy="25527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05.10.2020</a:t>
            </a:fld>
            <a:endParaRPr lang="cs-CZ"/>
          </a:p>
        </p:txBody>
      </p:sp>
      <p:sp>
        <p:nvSpPr>
          <p:cNvPr id="4" name="Slide Image Placeholder 3"/>
          <p:cNvSpPr>
            <a:spLocks noGrp="1" noRot="1" noChangeAspect="1"/>
          </p:cNvSpPr>
          <p:nvPr>
            <p:ph type="sldImg" idx="2"/>
          </p:nvPr>
        </p:nvSpPr>
        <p:spPr>
          <a:xfrm>
            <a:off x="4926013" y="381000"/>
            <a:ext cx="3398837" cy="19113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5246" y="2420339"/>
            <a:ext cx="10601960" cy="2293885"/>
          </a:xfrm>
          <a:prstGeom prst="rect">
            <a:avLst/>
          </a:prstGeom>
        </p:spPr>
        <p:txBody>
          <a:bodyPr vert="horz" lIns="91440" tIns="45720" rIns="91440" bIns="45720" rtlCol="0"/>
          <a:lstStyle/>
          <a:p>
            <a:pPr lvl="0"/>
            <a:r>
              <a:rPr lang="en-US"/>
              <a:t>管院針對核心能力成績有訂定一個學習表現衡量尺度表，Summary Report的部分會以五分制的形式顯示成績，</a:t>
            </a:r>
          </a:p>
          <a:p>
            <a:pPr lvl="0"/>
            <a:endParaRPr lang="en-US"/>
          </a:p>
          <a:p>
            <a:pPr lvl="0"/>
            <a:r>
              <a:rPr lang="en-US"/>
              <a:t>學士班的部分80分以上，轉換成五分制為5分，</a:t>
            </a:r>
          </a:p>
          <a:p>
            <a:pPr lvl="0"/>
            <a:r>
              <a:rPr lang="en-US"/>
              <a:t>而碩博士班的部分，則要90分以上才為五分制的5分。</a:t>
            </a:r>
          </a:p>
          <a:p>
            <a:pPr lvl="0"/>
            <a:endParaRPr lang="en-US"/>
          </a:p>
          <a:p>
            <a:pPr lvl="0"/>
            <a:r>
              <a:rPr lang="en-US"/>
              <a:t>另外，這邊這個Expected Percentage的部分，則是管院希望每個核心能力達到Excellent程度的學生能高於20%。學士班學生核心能力為Unacceptable者能低於20%，碩博士班學生核心能力為Unacceptable者能低於10%。</a:t>
            </a:r>
          </a:p>
          <a:p>
            <a:pPr lvl="0"/>
            <a:endParaRPr lang="en-US"/>
          </a:p>
          <a:p>
            <a:pPr lvl="0"/>
            <a:r>
              <a:rPr lang="en-US"/>
              <a:t>示範課程再撰寫Closing the Loop報告時，老師們能根據這個衡量尺度表，檢視學生們各個核心能力的表現。</a:t>
            </a:r>
          </a:p>
        </p:txBody>
      </p:sp>
      <p:sp>
        <p:nvSpPr>
          <p:cNvPr id="6" name="Footer Placeholder 5"/>
          <p:cNvSpPr>
            <a:spLocks noGrp="1"/>
          </p:cNvSpPr>
          <p:nvPr>
            <p:ph type="ftr" sz="quarter" idx="4"/>
          </p:nvPr>
        </p:nvSpPr>
        <p:spPr>
          <a:xfrm>
            <a:off x="1" y="4840677"/>
            <a:ext cx="5742729" cy="254088"/>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507422" y="4840677"/>
            <a:ext cx="5742729" cy="254088"/>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742729" cy="25527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507422" y="1"/>
            <a:ext cx="5742729" cy="25527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05.10.2020</a:t>
            </a:fld>
            <a:endParaRPr lang="cs-CZ"/>
          </a:p>
        </p:txBody>
      </p:sp>
      <p:sp>
        <p:nvSpPr>
          <p:cNvPr id="4" name="Slide Image Placeholder 3"/>
          <p:cNvSpPr>
            <a:spLocks noGrp="1" noRot="1" noChangeAspect="1"/>
          </p:cNvSpPr>
          <p:nvPr>
            <p:ph type="sldImg" idx="2"/>
          </p:nvPr>
        </p:nvSpPr>
        <p:spPr>
          <a:xfrm>
            <a:off x="4926013" y="381000"/>
            <a:ext cx="3398837" cy="19113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5246" y="2420339"/>
            <a:ext cx="10601960" cy="2293885"/>
          </a:xfrm>
          <a:prstGeom prst="rect">
            <a:avLst/>
          </a:prstGeom>
        </p:spPr>
        <p:txBody>
          <a:bodyPr vert="horz" lIns="91440" tIns="45720" rIns="91440" bIns="45720" rtlCol="0"/>
          <a:lstStyle/>
          <a:p>
            <a:pPr lvl="0"/>
            <a:r>
              <a:rPr lang="en-US"/>
              <a:t>學期末的時候，管院會向大家收取教學多元評估資料袋，學期中要在平台輸入各項成績，學期末時到系辦要資料袋(牛皮紙袋) ，</a:t>
            </a:r>
          </a:p>
          <a:p>
            <a:pPr lvl="0"/>
            <a:endParaRPr lang="en-US"/>
          </a:p>
          <a:p>
            <a:pPr lvl="0"/>
            <a:r>
              <a:rPr lang="en-US"/>
              <a:t>一般非示範課程，一定要放入課程大綱、學期成績單、Summary Report。</a:t>
            </a:r>
          </a:p>
          <a:p>
            <a:pPr lvl="0"/>
            <a:endParaRPr lang="en-US"/>
          </a:p>
          <a:p>
            <a:pPr lvl="0"/>
            <a:r>
              <a:rPr lang="en-US"/>
              <a:t>Summary Report是用線上教學平台匯出的統計資料，後面會說明。</a:t>
            </a:r>
          </a:p>
          <a:p>
            <a:pPr lvl="0"/>
            <a:endParaRPr lang="en-US"/>
          </a:p>
          <a:p>
            <a:pPr lvl="0"/>
            <a:r>
              <a:rPr lang="en-US"/>
              <a:t>如果是示範課程，除了上述的三樣東西之外，還要多放入課程Closing the Loop Report。</a:t>
            </a:r>
          </a:p>
          <a:p>
            <a:pPr lvl="0"/>
            <a:endParaRPr lang="en-US"/>
          </a:p>
          <a:p>
            <a:pPr lvl="0"/>
            <a:r>
              <a:rPr lang="en-US"/>
              <a:t>這個課程Closing the Loop Report也是在系統輸入資料後，可從系統輸出並列印的表單，之後我們講平台使用說明的時候，再細講。</a:t>
            </a:r>
          </a:p>
          <a:p>
            <a:pPr lvl="0"/>
            <a:endParaRPr lang="en-US"/>
          </a:p>
          <a:p>
            <a:pPr lvl="0"/>
            <a:r>
              <a:rPr lang="en-US"/>
              <a:t>那除了以上硬性規定要繳回的東西之外，亦可以將考卷、報告、或是將課程所有的內容燒成光碟，一併放進資料袋中繳回。</a:t>
            </a:r>
          </a:p>
        </p:txBody>
      </p:sp>
      <p:sp>
        <p:nvSpPr>
          <p:cNvPr id="6" name="Footer Placeholder 5"/>
          <p:cNvSpPr>
            <a:spLocks noGrp="1"/>
          </p:cNvSpPr>
          <p:nvPr>
            <p:ph type="ftr" sz="quarter" idx="4"/>
          </p:nvPr>
        </p:nvSpPr>
        <p:spPr>
          <a:xfrm>
            <a:off x="1" y="4840677"/>
            <a:ext cx="5742729" cy="254088"/>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507422" y="4840677"/>
            <a:ext cx="5742729" cy="254088"/>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742729" cy="25527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507422" y="1"/>
            <a:ext cx="5742729" cy="255270"/>
          </a:xfrm>
          <a:prstGeom prst="rect">
            <a:avLst/>
          </a:prstGeom>
        </p:spPr>
        <p:txBody>
          <a:bodyPr vert="horz" lIns="91440" tIns="45720" rIns="91440" bIns="45720" rtlCol="0"/>
          <a:lstStyle>
            <a:lvl1pPr algn="r">
              <a:defRPr sz="1200"/>
            </a:lvl1pPr>
          </a:lstStyle>
          <a:p>
            <a:fld id="{B7268E1E-0E44-426D-905E-8AD9B19D2182}" type="datetimeFigureOut">
              <a:rPr lang="cs-CZ" smtClean="0"/>
              <a:t>05.10.2020</a:t>
            </a:fld>
            <a:endParaRPr lang="cs-CZ"/>
          </a:p>
        </p:txBody>
      </p:sp>
      <p:sp>
        <p:nvSpPr>
          <p:cNvPr id="4" name="Slide Image Placeholder 3"/>
          <p:cNvSpPr>
            <a:spLocks noGrp="1" noRot="1" noChangeAspect="1"/>
          </p:cNvSpPr>
          <p:nvPr>
            <p:ph type="sldImg" idx="2"/>
          </p:nvPr>
        </p:nvSpPr>
        <p:spPr>
          <a:xfrm>
            <a:off x="4926013" y="381000"/>
            <a:ext cx="3398837" cy="19113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5246" y="2420339"/>
            <a:ext cx="10601960" cy="2293885"/>
          </a:xfrm>
          <a:prstGeom prst="rect">
            <a:avLst/>
          </a:prstGeom>
        </p:spPr>
        <p:txBody>
          <a:bodyPr vert="horz" lIns="91440" tIns="45720" rIns="91440" bIns="45720" rtlCol="0"/>
          <a:lstStyle/>
          <a:p>
            <a:pPr lvl="0"/>
            <a:r>
              <a:rPr lang="en-US"/>
              <a:t>Closing the Loop是一個我們用來檢視本院所教授的課程，能不能保證學生學到五大核心能力的重要觀念。</a:t>
            </a:r>
          </a:p>
          <a:p>
            <a:pPr lvl="0"/>
            <a:endParaRPr lang="en-US"/>
          </a:p>
          <a:p>
            <a:pPr lvl="0"/>
            <a:r>
              <a:rPr lang="en-US"/>
              <a:t>其實就是請老師們根據系統內所輸出的資料，以及資料袋的內容，檢視學生各個核心能力的學習狀況，例如：系統資料輸出後，老師發現學生在溝通能力上很好，但在領導與倫理思維能力上表現較差，那這時候老師就可以思考是不是課程設計上太偏重於溝通能力的訓練，或是成績比重分配不均等等的因素造成這個結果，下次設計課程的時候，就可以將這些因素考慮進去，看是否要重新設計課程，讓學生在學習上能更達到老師設定的預期成效。這就是Closing the Loop (學習閉環)。</a:t>
            </a:r>
          </a:p>
          <a:p>
            <a:pPr lvl="0"/>
            <a:endParaRPr lang="en-US"/>
          </a:p>
          <a:p>
            <a:pPr lvl="0"/>
            <a:r>
              <a:rPr lang="en-US"/>
              <a:t>各位助教在此閉環的重點工作則是幫忙蒐集學生的自我評估表、報告、成績單匯整後，繳回管院辦公室。</a:t>
            </a:r>
          </a:p>
        </p:txBody>
      </p:sp>
      <p:sp>
        <p:nvSpPr>
          <p:cNvPr id="6" name="Footer Placeholder 5"/>
          <p:cNvSpPr>
            <a:spLocks noGrp="1"/>
          </p:cNvSpPr>
          <p:nvPr>
            <p:ph type="ftr" sz="quarter" idx="4"/>
          </p:nvPr>
        </p:nvSpPr>
        <p:spPr>
          <a:xfrm>
            <a:off x="1" y="4840677"/>
            <a:ext cx="5742729" cy="254088"/>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507422" y="4840677"/>
            <a:ext cx="5742729" cy="254088"/>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0.png"/><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png"/><Relationship Id="rId2" Type="http://schemas.openxmlformats.org/officeDocument/2006/relationships/image" Target="../media/image39.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61.pn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TextBox 2"/>
          <p:cNvSpPr txBox="1"/>
          <p:nvPr/>
        </p:nvSpPr>
        <p:spPr>
          <a:xfrm>
            <a:off x="1520833" y="2079159"/>
            <a:ext cx="5629548" cy="399003"/>
          </a:xfrm>
          <a:prstGeom prst="rect">
            <a:avLst/>
          </a:prstGeom>
        </p:spPr>
        <p:txBody>
          <a:bodyPr lIns="0" tIns="0" rIns="0" bIns="0" rtlCol="0" anchor="t">
            <a:spAutoFit/>
          </a:bodyPr>
          <a:lstStyle/>
          <a:p>
            <a:pPr>
              <a:lnSpc>
                <a:spcPts val="3066"/>
              </a:lnSpc>
            </a:pPr>
            <a:r>
              <a:rPr lang="en-US" sz="2762" spc="248" dirty="0">
                <a:solidFill>
                  <a:srgbClr val="4D4A46"/>
                </a:solidFill>
                <a:latin typeface="Aileron Regular Bold"/>
              </a:rPr>
              <a:t>MARCH 20, 2020</a:t>
            </a:r>
          </a:p>
        </p:txBody>
      </p:sp>
      <p:sp>
        <p:nvSpPr>
          <p:cNvPr id="3" name="AutoShape 3"/>
          <p:cNvSpPr/>
          <p:nvPr/>
        </p:nvSpPr>
        <p:spPr>
          <a:xfrm>
            <a:off x="746945" y="2702178"/>
            <a:ext cx="6823012" cy="4464254"/>
          </a:xfrm>
          <a:prstGeom prst="rect">
            <a:avLst/>
          </a:prstGeom>
          <a:solidFill>
            <a:srgbClr val="4D4A46"/>
          </a:solidFill>
        </p:spPr>
      </p:sp>
      <p:sp>
        <p:nvSpPr>
          <p:cNvPr id="4" name="TextBox 4"/>
          <p:cNvSpPr txBox="1"/>
          <p:nvPr/>
        </p:nvSpPr>
        <p:spPr>
          <a:xfrm>
            <a:off x="858469" y="3272311"/>
            <a:ext cx="6711488" cy="3323987"/>
          </a:xfrm>
          <a:prstGeom prst="rect">
            <a:avLst/>
          </a:prstGeom>
        </p:spPr>
        <p:txBody>
          <a:bodyPr wrap="square" lIns="0" tIns="0" rIns="0" bIns="0" rtlCol="0" anchor="t">
            <a:spAutoFit/>
          </a:bodyPr>
          <a:lstStyle/>
          <a:p>
            <a:r>
              <a:rPr lang="en-US" altLang="zh-TW" sz="7200" dirty="0" smtClean="0">
                <a:solidFill>
                  <a:srgbClr val="FFFDFD"/>
                </a:solidFill>
                <a:latin typeface="Calibri" panose="020F0502020204030204" pitchFamily="34" charset="0"/>
                <a:ea typeface="標楷體" panose="03000509000000000000" pitchFamily="65" charset="-120"/>
                <a:cs typeface="Calibri" panose="020F0502020204030204" pitchFamily="34" charset="0"/>
              </a:rPr>
              <a:t>Instructions of AACSB Online Teaching Platform </a:t>
            </a:r>
            <a:endParaRPr lang="en-US" sz="7200" dirty="0">
              <a:solidFill>
                <a:srgbClr val="FFFDFD"/>
              </a:solidFill>
              <a:latin typeface="Calibri" panose="020F0502020204030204" pitchFamily="34" charset="0"/>
              <a:ea typeface="標楷體" panose="03000509000000000000" pitchFamily="65" charset="-120"/>
              <a:cs typeface="Calibri" panose="020F0502020204030204" pitchFamily="34" charset="0"/>
            </a:endParaRPr>
          </a:p>
        </p:txBody>
      </p:sp>
      <p:grpSp>
        <p:nvGrpSpPr>
          <p:cNvPr id="6" name="Group 6"/>
          <p:cNvGrpSpPr>
            <a:grpSpLocks noChangeAspect="1"/>
          </p:cNvGrpSpPr>
          <p:nvPr/>
        </p:nvGrpSpPr>
        <p:grpSpPr>
          <a:xfrm>
            <a:off x="8681249" y="-917107"/>
            <a:ext cx="12938441" cy="11204107"/>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23360" r="-25621"/>
              </a:stretch>
            </a:blipFill>
          </p:spPr>
        </p:sp>
      </p:grpSp>
      <p:sp>
        <p:nvSpPr>
          <p:cNvPr id="5" name="TextBox 5"/>
          <p:cNvSpPr txBox="1"/>
          <p:nvPr/>
        </p:nvSpPr>
        <p:spPr>
          <a:xfrm>
            <a:off x="457200" y="7390448"/>
            <a:ext cx="9829800" cy="1938992"/>
          </a:xfrm>
          <a:prstGeom prst="rect">
            <a:avLst/>
          </a:prstGeom>
        </p:spPr>
        <p:txBody>
          <a:bodyPr wrap="square" lIns="0" tIns="0" rIns="0" bIns="0" rtlCol="0" anchor="t">
            <a:spAutoFit/>
          </a:bodyPr>
          <a:lstStyle/>
          <a:p>
            <a:pPr>
              <a:lnSpc>
                <a:spcPct val="150000"/>
              </a:lnSpc>
            </a:pPr>
            <a:r>
              <a:rPr lang="en-US" sz="2800" kern="0" spc="395" dirty="0" err="1" smtClean="0">
                <a:solidFill>
                  <a:srgbClr val="4D4A46"/>
                </a:solidFill>
                <a:latin typeface="Calibri" panose="020F0502020204030204" pitchFamily="34" charset="0"/>
                <a:ea typeface="標楷體" panose="03000509000000000000" pitchFamily="65" charset="-120"/>
                <a:cs typeface="Calibri" panose="020F0502020204030204" pitchFamily="34" charset="0"/>
              </a:rPr>
              <a:t>Organizer：OFFICE</a:t>
            </a:r>
            <a:r>
              <a:rPr lang="en-US" sz="2800" kern="0" spc="395"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 OF COLLEGE OF MANAGEMENT</a:t>
            </a:r>
            <a:endParaRPr lang="en-US" sz="2800" kern="0" spc="395"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a:p>
            <a:pPr>
              <a:lnSpc>
                <a:spcPct val="150000"/>
              </a:lnSpc>
            </a:pPr>
            <a:r>
              <a:rPr lang="en-US" sz="2800" kern="0" spc="395"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TIME：2020.10.06 (TUE) 12:00</a:t>
            </a:r>
            <a:endParaRPr lang="en-US" sz="2800" kern="0" spc="395"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a:p>
            <a:pPr>
              <a:lnSpc>
                <a:spcPct val="150000"/>
              </a:lnSpc>
            </a:pPr>
            <a:r>
              <a:rPr lang="en-US" sz="2800" kern="0" spc="395"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VENUE：COLLEGE OF MANAGEMENT 4F</a:t>
            </a:r>
            <a:endParaRPr lang="en-US" sz="2800" kern="0" spc="395"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D4A4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83" r="343" b="97"/>
          <a:stretch>
            <a:fillRect/>
          </a:stretch>
        </p:blipFill>
        <p:spPr>
          <a:xfrm rot="-6602919">
            <a:off x="-3657120" y="1610029"/>
            <a:ext cx="15317700" cy="10154365"/>
          </a:xfrm>
          <a:prstGeom prst="rect">
            <a:avLst/>
          </a:prstGeom>
        </p:spPr>
      </p:pic>
      <p:sp>
        <p:nvSpPr>
          <p:cNvPr id="3" name="AutoShape 3"/>
          <p:cNvSpPr/>
          <p:nvPr/>
        </p:nvSpPr>
        <p:spPr>
          <a:xfrm>
            <a:off x="9076813" y="1134681"/>
            <a:ext cx="10710479" cy="47102"/>
          </a:xfrm>
          <a:prstGeom prst="rect">
            <a:avLst/>
          </a:prstGeom>
          <a:solidFill>
            <a:srgbClr val="FFFDFD"/>
          </a:solidFill>
        </p:spPr>
      </p:sp>
      <p:grpSp>
        <p:nvGrpSpPr>
          <p:cNvPr id="4" name="Group 4"/>
          <p:cNvGrpSpPr>
            <a:grpSpLocks noChangeAspect="1"/>
          </p:cNvGrpSpPr>
          <p:nvPr/>
        </p:nvGrpSpPr>
        <p:grpSpPr>
          <a:xfrm>
            <a:off x="9982154" y="4641085"/>
            <a:ext cx="364924" cy="364924"/>
            <a:chOff x="0" y="0"/>
            <a:chExt cx="1695450" cy="1695450"/>
          </a:xfrm>
        </p:grpSpPr>
        <p:sp>
          <p:nvSpPr>
            <p:cNvPr id="5" name="Freeform 5"/>
            <p:cNvSpPr/>
            <p:nvPr/>
          </p:nvSpPr>
          <p:spPr>
            <a:xfrm>
              <a:off x="0" y="0"/>
              <a:ext cx="1695450" cy="1695450"/>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FFFDFD"/>
            </a:solidFill>
          </p:spPr>
        </p:sp>
      </p:grpSp>
      <p:grpSp>
        <p:nvGrpSpPr>
          <p:cNvPr id="6" name="Group 6"/>
          <p:cNvGrpSpPr>
            <a:grpSpLocks noChangeAspect="1"/>
          </p:cNvGrpSpPr>
          <p:nvPr/>
        </p:nvGrpSpPr>
        <p:grpSpPr>
          <a:xfrm>
            <a:off x="9978158" y="5410003"/>
            <a:ext cx="364924" cy="364924"/>
            <a:chOff x="0" y="0"/>
            <a:chExt cx="1695450" cy="1695450"/>
          </a:xfrm>
        </p:grpSpPr>
        <p:sp>
          <p:nvSpPr>
            <p:cNvPr id="7" name="Freeform 7"/>
            <p:cNvSpPr/>
            <p:nvPr/>
          </p:nvSpPr>
          <p:spPr>
            <a:xfrm>
              <a:off x="0" y="0"/>
              <a:ext cx="1695450" cy="1695450"/>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FFFDFD"/>
            </a:solidFill>
          </p:spPr>
        </p:sp>
      </p:grpSp>
      <p:grpSp>
        <p:nvGrpSpPr>
          <p:cNvPr id="8" name="Group 8"/>
          <p:cNvGrpSpPr>
            <a:grpSpLocks noChangeAspect="1"/>
          </p:cNvGrpSpPr>
          <p:nvPr/>
        </p:nvGrpSpPr>
        <p:grpSpPr>
          <a:xfrm>
            <a:off x="9982154" y="6735936"/>
            <a:ext cx="364924" cy="364924"/>
            <a:chOff x="0" y="0"/>
            <a:chExt cx="1695450" cy="1695450"/>
          </a:xfrm>
        </p:grpSpPr>
        <p:sp>
          <p:nvSpPr>
            <p:cNvPr id="9" name="Freeform 9"/>
            <p:cNvSpPr/>
            <p:nvPr/>
          </p:nvSpPr>
          <p:spPr>
            <a:xfrm>
              <a:off x="0" y="0"/>
              <a:ext cx="1695450" cy="1695450"/>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FFFDFD"/>
            </a:solidFill>
          </p:spPr>
        </p:sp>
      </p:grpSp>
      <p:grpSp>
        <p:nvGrpSpPr>
          <p:cNvPr id="10" name="Group 10"/>
          <p:cNvGrpSpPr>
            <a:grpSpLocks noChangeAspect="1"/>
          </p:cNvGrpSpPr>
          <p:nvPr/>
        </p:nvGrpSpPr>
        <p:grpSpPr>
          <a:xfrm>
            <a:off x="9981318" y="7626847"/>
            <a:ext cx="364924" cy="364924"/>
            <a:chOff x="0" y="0"/>
            <a:chExt cx="1695450" cy="1695450"/>
          </a:xfrm>
        </p:grpSpPr>
        <p:sp>
          <p:nvSpPr>
            <p:cNvPr id="11" name="Freeform 11"/>
            <p:cNvSpPr/>
            <p:nvPr/>
          </p:nvSpPr>
          <p:spPr>
            <a:xfrm>
              <a:off x="0" y="0"/>
              <a:ext cx="1695450" cy="1695450"/>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EECECF"/>
            </a:solidFill>
          </p:spPr>
        </p:sp>
      </p:grpSp>
      <p:sp>
        <p:nvSpPr>
          <p:cNvPr id="12" name="TextBox 12"/>
          <p:cNvSpPr txBox="1"/>
          <p:nvPr/>
        </p:nvSpPr>
        <p:spPr>
          <a:xfrm>
            <a:off x="9076813" y="1378616"/>
            <a:ext cx="9320730" cy="2858475"/>
          </a:xfrm>
          <a:prstGeom prst="rect">
            <a:avLst/>
          </a:prstGeom>
        </p:spPr>
        <p:txBody>
          <a:bodyPr wrap="square" lIns="0" tIns="0" rIns="0" bIns="0" rtlCol="0" anchor="t">
            <a:spAutoFit/>
          </a:bodyPr>
          <a:lstStyle/>
          <a:p>
            <a:r>
              <a:rPr lang="en-US" sz="3715" spc="334" dirty="0" smtClean="0">
                <a:solidFill>
                  <a:srgbClr val="FFFFFF"/>
                </a:solidFill>
                <a:latin typeface="Arial" panose="020B0604020202020204" pitchFamily="34" charset="0"/>
                <a:ea typeface="標楷體" panose="03000509000000000000" pitchFamily="65" charset="-120"/>
                <a:cs typeface="Arial" panose="020B0604020202020204" pitchFamily="34" charset="0"/>
              </a:rPr>
              <a:t>Courses that attended the Multiple Assessment should ask the department office for the multiple assessment portfolio or print it down from the platform.</a:t>
            </a:r>
            <a:endParaRPr lang="en-US" sz="3715" spc="334" dirty="0">
              <a:solidFill>
                <a:srgbClr val="FFFFFF"/>
              </a:solidFill>
              <a:latin typeface="Arial" panose="020B0604020202020204" pitchFamily="34" charset="0"/>
              <a:ea typeface="標楷體" panose="03000509000000000000" pitchFamily="65" charset="-120"/>
              <a:cs typeface="Arial" panose="020B0604020202020204" pitchFamily="34" charset="0"/>
            </a:endParaRPr>
          </a:p>
        </p:txBody>
      </p:sp>
      <p:sp>
        <p:nvSpPr>
          <p:cNvPr id="13" name="TextBox 13"/>
          <p:cNvSpPr txBox="1"/>
          <p:nvPr/>
        </p:nvSpPr>
        <p:spPr>
          <a:xfrm>
            <a:off x="9081719" y="294537"/>
            <a:ext cx="8729360" cy="743793"/>
          </a:xfrm>
          <a:prstGeom prst="rect">
            <a:avLst/>
          </a:prstGeom>
        </p:spPr>
        <p:txBody>
          <a:bodyPr wrap="square" lIns="0" tIns="0" rIns="0" bIns="0" rtlCol="0" anchor="t">
            <a:spAutoFit/>
          </a:bodyPr>
          <a:lstStyle/>
          <a:p>
            <a:pPr>
              <a:lnSpc>
                <a:spcPts val="5759"/>
              </a:lnSpc>
            </a:pPr>
            <a:r>
              <a:rPr lang="en-US" sz="4800" spc="144" dirty="0" smtClean="0">
                <a:solidFill>
                  <a:srgbClr val="FFFDFD"/>
                </a:solidFill>
                <a:latin typeface="Calibri" panose="020F0502020204030204" pitchFamily="34" charset="0"/>
                <a:ea typeface="標楷體" panose="03000509000000000000" pitchFamily="65" charset="-120"/>
                <a:cs typeface="Calibri" panose="020F0502020204030204" pitchFamily="34" charset="0"/>
              </a:rPr>
              <a:t>Multiple Assessment Portfolio</a:t>
            </a:r>
            <a:endParaRPr lang="en-US" sz="4800" spc="144" dirty="0">
              <a:solidFill>
                <a:srgbClr val="FFFDFD"/>
              </a:solidFill>
              <a:latin typeface="Calibri" panose="020F0502020204030204" pitchFamily="34" charset="0"/>
              <a:ea typeface="標楷體" panose="03000509000000000000" pitchFamily="65" charset="-120"/>
              <a:cs typeface="Calibri" panose="020F0502020204030204" pitchFamily="34" charset="0"/>
            </a:endParaRPr>
          </a:p>
        </p:txBody>
      </p:sp>
      <p:sp>
        <p:nvSpPr>
          <p:cNvPr id="15" name="TextBox 15"/>
          <p:cNvSpPr txBox="1"/>
          <p:nvPr/>
        </p:nvSpPr>
        <p:spPr>
          <a:xfrm>
            <a:off x="10538226" y="5120887"/>
            <a:ext cx="6606774" cy="1538883"/>
          </a:xfrm>
          <a:prstGeom prst="rect">
            <a:avLst/>
          </a:prstGeom>
        </p:spPr>
        <p:txBody>
          <a:bodyPr wrap="square" lIns="0" tIns="0" rIns="0" bIns="0" rtlCol="0" anchor="t">
            <a:spAutoFit/>
          </a:bodyPr>
          <a:lstStyle/>
          <a:p>
            <a:pPr>
              <a:lnSpc>
                <a:spcPts val="6018"/>
              </a:lnSpc>
            </a:pPr>
            <a:r>
              <a:rPr lang="en-US" sz="3600" spc="334" dirty="0" smtClean="0">
                <a:solidFill>
                  <a:srgbClr val="FFFFFF"/>
                </a:solidFill>
                <a:latin typeface="Calibri" panose="020F0502020204030204" pitchFamily="34" charset="0"/>
                <a:ea typeface="標楷體" panose="03000509000000000000" pitchFamily="65" charset="-120"/>
                <a:cs typeface="Calibri" panose="020F0502020204030204" pitchFamily="34" charset="0"/>
              </a:rPr>
              <a:t>Detailed Worksheet on Final Grades</a:t>
            </a:r>
            <a:endParaRPr lang="en-US" sz="3600" spc="334" dirty="0">
              <a:solidFill>
                <a:srgbClr val="FFFFFF"/>
              </a:solidFill>
              <a:latin typeface="Calibri" panose="020F0502020204030204" pitchFamily="34" charset="0"/>
              <a:ea typeface="標楷體" panose="03000509000000000000" pitchFamily="65" charset="-120"/>
              <a:cs typeface="Calibri" panose="020F0502020204030204" pitchFamily="34" charset="0"/>
            </a:endParaRPr>
          </a:p>
        </p:txBody>
      </p:sp>
      <p:sp>
        <p:nvSpPr>
          <p:cNvPr id="18" name="TextBox 18"/>
          <p:cNvSpPr txBox="1"/>
          <p:nvPr/>
        </p:nvSpPr>
        <p:spPr>
          <a:xfrm>
            <a:off x="10571264" y="5665413"/>
            <a:ext cx="5278337" cy="700256"/>
          </a:xfrm>
          <a:prstGeom prst="rect">
            <a:avLst/>
          </a:prstGeom>
        </p:spPr>
        <p:txBody>
          <a:bodyPr lIns="0" tIns="0" rIns="0" bIns="0" rtlCol="0" anchor="t">
            <a:spAutoFit/>
          </a:bodyPr>
          <a:lstStyle/>
          <a:p>
            <a:pPr algn="just">
              <a:lnSpc>
                <a:spcPts val="6018"/>
              </a:lnSpc>
            </a:pPr>
            <a:endParaRPr lang="en-US" sz="3715" spc="334"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
        <p:nvSpPr>
          <p:cNvPr id="19" name="TextBox 19"/>
          <p:cNvSpPr txBox="1"/>
          <p:nvPr/>
        </p:nvSpPr>
        <p:spPr>
          <a:xfrm>
            <a:off x="10571264" y="6554851"/>
            <a:ext cx="6345136" cy="682174"/>
          </a:xfrm>
          <a:prstGeom prst="rect">
            <a:avLst/>
          </a:prstGeom>
        </p:spPr>
        <p:txBody>
          <a:bodyPr lIns="0" tIns="0" rIns="0" bIns="0" rtlCol="0" anchor="t">
            <a:spAutoFit/>
          </a:bodyPr>
          <a:lstStyle/>
          <a:p>
            <a:pPr algn="just">
              <a:lnSpc>
                <a:spcPts val="6018"/>
              </a:lnSpc>
            </a:pPr>
            <a:r>
              <a:rPr lang="en-US" sz="3600" spc="334" dirty="0">
                <a:solidFill>
                  <a:srgbClr val="FFFFFF"/>
                </a:solidFill>
                <a:latin typeface="Arial" panose="020B0604020202020204" pitchFamily="34" charset="0"/>
                <a:ea typeface="標楷體" panose="03000509000000000000" pitchFamily="65" charset="-120"/>
                <a:cs typeface="Arial" panose="020B0604020202020204" pitchFamily="34" charset="0"/>
              </a:rPr>
              <a:t>Summary Report </a:t>
            </a:r>
          </a:p>
        </p:txBody>
      </p:sp>
      <p:sp>
        <p:nvSpPr>
          <p:cNvPr id="20" name="TextBox 20"/>
          <p:cNvSpPr txBox="1"/>
          <p:nvPr/>
        </p:nvSpPr>
        <p:spPr>
          <a:xfrm>
            <a:off x="10571264" y="7424589"/>
            <a:ext cx="6421336" cy="682174"/>
          </a:xfrm>
          <a:prstGeom prst="rect">
            <a:avLst/>
          </a:prstGeom>
        </p:spPr>
        <p:txBody>
          <a:bodyPr wrap="square" lIns="0" tIns="0" rIns="0" bIns="0" rtlCol="0" anchor="t">
            <a:spAutoFit/>
          </a:bodyPr>
          <a:lstStyle/>
          <a:p>
            <a:pPr algn="just">
              <a:lnSpc>
                <a:spcPts val="6018"/>
              </a:lnSpc>
            </a:pPr>
            <a:r>
              <a:rPr lang="en-US" sz="3600" spc="334" dirty="0">
                <a:solidFill>
                  <a:srgbClr val="FFFFFF"/>
                </a:solidFill>
                <a:latin typeface="Arial" panose="020B0604020202020204" pitchFamily="34" charset="0"/>
                <a:ea typeface="標楷體" panose="03000509000000000000" pitchFamily="65" charset="-120"/>
                <a:cs typeface="Arial" panose="020B0604020202020204" pitchFamily="34" charset="0"/>
              </a:rPr>
              <a:t>Closing the Loop Report</a:t>
            </a:r>
          </a:p>
        </p:txBody>
      </p:sp>
      <p:grpSp>
        <p:nvGrpSpPr>
          <p:cNvPr id="21" name="Group 21"/>
          <p:cNvGrpSpPr/>
          <p:nvPr/>
        </p:nvGrpSpPr>
        <p:grpSpPr>
          <a:xfrm>
            <a:off x="10626963" y="8023455"/>
            <a:ext cx="5166938" cy="714159"/>
            <a:chOff x="42032" y="-138626"/>
            <a:chExt cx="6555383" cy="952212"/>
          </a:xfrm>
        </p:grpSpPr>
        <p:sp>
          <p:nvSpPr>
            <p:cNvPr id="22" name="AutoShape 22"/>
            <p:cNvSpPr/>
            <p:nvPr/>
          </p:nvSpPr>
          <p:spPr>
            <a:xfrm>
              <a:off x="42032" y="32475"/>
              <a:ext cx="6555382" cy="781111"/>
            </a:xfrm>
            <a:prstGeom prst="rect">
              <a:avLst/>
            </a:prstGeom>
            <a:solidFill>
              <a:srgbClr val="E4D4C5"/>
            </a:solidFill>
          </p:spPr>
        </p:sp>
        <p:sp>
          <p:nvSpPr>
            <p:cNvPr id="23" name="TextBox 23"/>
            <p:cNvSpPr txBox="1"/>
            <p:nvPr/>
          </p:nvSpPr>
          <p:spPr>
            <a:xfrm>
              <a:off x="187084" y="-138626"/>
              <a:ext cx="6410331" cy="937094"/>
            </a:xfrm>
            <a:prstGeom prst="rect">
              <a:avLst/>
            </a:prstGeom>
          </p:spPr>
          <p:txBody>
            <a:bodyPr wrap="square" lIns="0" tIns="0" rIns="0" bIns="0" rtlCol="0" anchor="t">
              <a:spAutoFit/>
            </a:bodyPr>
            <a:lstStyle/>
            <a:p>
              <a:pPr algn="ctr">
                <a:lnSpc>
                  <a:spcPts val="6018"/>
                </a:lnSpc>
              </a:pPr>
              <a:r>
                <a:rPr lang="en-US" sz="3600" spc="334"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Only for core courses</a:t>
              </a:r>
              <a:endParaRPr lang="en-US" sz="3600" spc="334"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grpSp>
      <p:grpSp>
        <p:nvGrpSpPr>
          <p:cNvPr id="24" name="Group 24"/>
          <p:cNvGrpSpPr/>
          <p:nvPr/>
        </p:nvGrpSpPr>
        <p:grpSpPr>
          <a:xfrm>
            <a:off x="11476293" y="9410700"/>
            <a:ext cx="6811706" cy="876300"/>
            <a:chOff x="-614619" y="-387288"/>
            <a:chExt cx="9082275" cy="1168400"/>
          </a:xfrm>
        </p:grpSpPr>
        <p:sp>
          <p:nvSpPr>
            <p:cNvPr id="25" name="AutoShape 25"/>
            <p:cNvSpPr/>
            <p:nvPr/>
          </p:nvSpPr>
          <p:spPr>
            <a:xfrm>
              <a:off x="-614619" y="-387288"/>
              <a:ext cx="9082275" cy="1168400"/>
            </a:xfrm>
            <a:prstGeom prst="rect">
              <a:avLst/>
            </a:prstGeom>
            <a:solidFill>
              <a:srgbClr val="E4D4C5"/>
            </a:solidFill>
          </p:spPr>
        </p:sp>
        <p:sp>
          <p:nvSpPr>
            <p:cNvPr id="26" name="TextBox 26"/>
            <p:cNvSpPr txBox="1"/>
            <p:nvPr/>
          </p:nvSpPr>
          <p:spPr>
            <a:xfrm>
              <a:off x="-441899" y="-295531"/>
              <a:ext cx="8736835" cy="984885"/>
            </a:xfrm>
            <a:prstGeom prst="rect">
              <a:avLst/>
            </a:prstGeom>
          </p:spPr>
          <p:txBody>
            <a:bodyPr wrap="square" lIns="0" tIns="0" rIns="0" bIns="0" rtlCol="0" anchor="t">
              <a:spAutoFit/>
            </a:bodyPr>
            <a:lstStyle/>
            <a:p>
              <a:r>
                <a:rPr lang="en-US" sz="2400" spc="334"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Can Also Included</a:t>
              </a:r>
              <a:r>
                <a:rPr lang="zh-TW" altLang="en-US" sz="2400" spc="334"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a:t>
              </a:r>
              <a:r>
                <a:rPr lang="en-US" altLang="zh-TW" sz="2400" spc="334"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exam answer sheet, project report on CD etc.</a:t>
              </a:r>
              <a:endParaRPr lang="en-US" sz="2400" spc="334"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grpSp>
      <p:sp>
        <p:nvSpPr>
          <p:cNvPr id="28" name="TextBox 15"/>
          <p:cNvSpPr txBox="1"/>
          <p:nvPr/>
        </p:nvSpPr>
        <p:spPr>
          <a:xfrm>
            <a:off x="10540784" y="4393062"/>
            <a:ext cx="7488136" cy="702821"/>
          </a:xfrm>
          <a:prstGeom prst="rect">
            <a:avLst/>
          </a:prstGeom>
        </p:spPr>
        <p:txBody>
          <a:bodyPr wrap="square" lIns="0" tIns="0" rIns="0" bIns="0" rtlCol="0" anchor="t">
            <a:spAutoFit/>
          </a:bodyPr>
          <a:lstStyle/>
          <a:p>
            <a:pPr algn="just">
              <a:lnSpc>
                <a:spcPts val="6018"/>
              </a:lnSpc>
            </a:pPr>
            <a:r>
              <a:rPr lang="en-US" sz="3715" spc="334" dirty="0" smtClean="0">
                <a:solidFill>
                  <a:srgbClr val="FFFFFF"/>
                </a:solidFill>
                <a:latin typeface="Calibri" panose="020F0502020204030204" pitchFamily="34" charset="0"/>
                <a:ea typeface="標楷體" panose="03000509000000000000" pitchFamily="65" charset="-120"/>
                <a:cs typeface="Calibri" panose="020F0502020204030204" pitchFamily="34" charset="0"/>
              </a:rPr>
              <a:t>Course Syllabus </a:t>
            </a:r>
            <a:endParaRPr lang="en-US" sz="3715" spc="334" dirty="0">
              <a:solidFill>
                <a:srgbClr val="FFFFFF"/>
              </a:solidFill>
              <a:latin typeface="Calibri" panose="020F0502020204030204" pitchFamily="34" charset="0"/>
              <a:ea typeface="標楷體" panose="03000509000000000000" pitchFamily="65" charset="-120"/>
              <a:cs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grpSp>
        <p:nvGrpSpPr>
          <p:cNvPr id="2" name="Group 2"/>
          <p:cNvGrpSpPr/>
          <p:nvPr/>
        </p:nvGrpSpPr>
        <p:grpSpPr>
          <a:xfrm>
            <a:off x="742950" y="1590279"/>
            <a:ext cx="6779696" cy="7106443"/>
            <a:chOff x="0" y="0"/>
            <a:chExt cx="9039595" cy="9475257"/>
          </a:xfrm>
        </p:grpSpPr>
        <p:grpSp>
          <p:nvGrpSpPr>
            <p:cNvPr id="3" name="Group 3"/>
            <p:cNvGrpSpPr/>
            <p:nvPr/>
          </p:nvGrpSpPr>
          <p:grpSpPr>
            <a:xfrm>
              <a:off x="0" y="0"/>
              <a:ext cx="9039595" cy="9475257"/>
              <a:chOff x="0" y="0"/>
              <a:chExt cx="1576698" cy="1652687"/>
            </a:xfrm>
          </p:grpSpPr>
          <p:sp>
            <p:nvSpPr>
              <p:cNvPr id="4" name="Freeform 4"/>
              <p:cNvSpPr/>
              <p:nvPr/>
            </p:nvSpPr>
            <p:spPr>
              <a:xfrm>
                <a:off x="0" y="0"/>
                <a:ext cx="1576698" cy="1652687"/>
              </a:xfrm>
              <a:custGeom>
                <a:avLst/>
                <a:gdLst/>
                <a:ahLst/>
                <a:cxnLst/>
                <a:rect l="l" t="t" r="r" b="b"/>
                <a:pathLst>
                  <a:path w="1576698" h="1652687">
                    <a:moveTo>
                      <a:pt x="0" y="0"/>
                    </a:moveTo>
                    <a:lnTo>
                      <a:pt x="0" y="1652687"/>
                    </a:lnTo>
                    <a:lnTo>
                      <a:pt x="1576698" y="1652687"/>
                    </a:lnTo>
                    <a:lnTo>
                      <a:pt x="1576698" y="0"/>
                    </a:lnTo>
                    <a:lnTo>
                      <a:pt x="0" y="0"/>
                    </a:lnTo>
                    <a:close/>
                    <a:moveTo>
                      <a:pt x="1515738" y="1591726"/>
                    </a:moveTo>
                    <a:lnTo>
                      <a:pt x="59690" y="1591726"/>
                    </a:lnTo>
                    <a:lnTo>
                      <a:pt x="59690" y="59690"/>
                    </a:lnTo>
                    <a:lnTo>
                      <a:pt x="1515738" y="59690"/>
                    </a:lnTo>
                    <a:lnTo>
                      <a:pt x="1515738" y="1591727"/>
                    </a:lnTo>
                    <a:close/>
                  </a:path>
                </a:pathLst>
              </a:custGeom>
              <a:solidFill>
                <a:srgbClr val="4D4A46"/>
              </a:solidFill>
            </p:spPr>
          </p:sp>
        </p:grpSp>
        <p:sp>
          <p:nvSpPr>
            <p:cNvPr id="5" name="TextBox 5"/>
            <p:cNvSpPr txBox="1"/>
            <p:nvPr/>
          </p:nvSpPr>
          <p:spPr>
            <a:xfrm>
              <a:off x="919943" y="1393562"/>
              <a:ext cx="6549122" cy="6678608"/>
            </a:xfrm>
            <a:prstGeom prst="rect">
              <a:avLst/>
            </a:prstGeom>
          </p:spPr>
          <p:txBody>
            <a:bodyPr lIns="0" tIns="0" rIns="0" bIns="0" rtlCol="0" anchor="t">
              <a:spAutoFit/>
            </a:bodyPr>
            <a:lstStyle/>
            <a:p>
              <a:pPr algn="r">
                <a:lnSpc>
                  <a:spcPts val="9846"/>
                </a:lnSpc>
              </a:pPr>
              <a:r>
                <a:rPr lang="en-US" sz="8205" spc="246">
                  <a:solidFill>
                    <a:srgbClr val="4D4A46"/>
                  </a:solidFill>
                  <a:latin typeface="Aileron Heavy"/>
                </a:rPr>
                <a:t>What </a:t>
              </a:r>
            </a:p>
            <a:p>
              <a:pPr algn="r">
                <a:lnSpc>
                  <a:spcPts val="9846"/>
                </a:lnSpc>
              </a:pPr>
              <a:r>
                <a:rPr lang="en-US" sz="8205" spc="246">
                  <a:solidFill>
                    <a:srgbClr val="4D4A46"/>
                  </a:solidFill>
                  <a:latin typeface="Aileron Heavy"/>
                </a:rPr>
                <a:t>is</a:t>
              </a:r>
            </a:p>
            <a:p>
              <a:pPr algn="r">
                <a:lnSpc>
                  <a:spcPts val="9846"/>
                </a:lnSpc>
              </a:pPr>
              <a:r>
                <a:rPr lang="en-US" sz="8205" spc="246">
                  <a:solidFill>
                    <a:srgbClr val="4D4A46"/>
                  </a:solidFill>
                  <a:latin typeface="Aileron Heavy"/>
                </a:rPr>
                <a:t>Closing the Loop </a:t>
              </a:r>
            </a:p>
          </p:txBody>
        </p:sp>
      </p:grpSp>
      <p:grpSp>
        <p:nvGrpSpPr>
          <p:cNvPr id="6" name="Group 6"/>
          <p:cNvGrpSpPr/>
          <p:nvPr/>
        </p:nvGrpSpPr>
        <p:grpSpPr>
          <a:xfrm>
            <a:off x="8216821" y="602649"/>
            <a:ext cx="9462074" cy="9081702"/>
            <a:chOff x="0" y="0"/>
            <a:chExt cx="12616098" cy="12108937"/>
          </a:xfrm>
        </p:grpSpPr>
        <p:grpSp>
          <p:nvGrpSpPr>
            <p:cNvPr id="7" name="Group 7"/>
            <p:cNvGrpSpPr>
              <a:grpSpLocks noChangeAspect="1"/>
            </p:cNvGrpSpPr>
            <p:nvPr/>
          </p:nvGrpSpPr>
          <p:grpSpPr>
            <a:xfrm>
              <a:off x="1211597" y="1438069"/>
              <a:ext cx="9953695" cy="9953695"/>
              <a:chOff x="-2540" y="-2540"/>
              <a:chExt cx="6355080" cy="6355080"/>
            </a:xfrm>
          </p:grpSpPr>
          <p:sp>
            <p:nvSpPr>
              <p:cNvPr id="8" name="Freeform 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4D4A46"/>
              </a:solidFill>
            </p:spPr>
          </p:sp>
        </p:grpSp>
        <p:grpSp>
          <p:nvGrpSpPr>
            <p:cNvPr id="9" name="Group 9"/>
            <p:cNvGrpSpPr/>
            <p:nvPr/>
          </p:nvGrpSpPr>
          <p:grpSpPr>
            <a:xfrm>
              <a:off x="4465209" y="0"/>
              <a:ext cx="3446472" cy="3446472"/>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D4A46"/>
              </a:solidFill>
            </p:spPr>
          </p:sp>
        </p:grpSp>
        <p:grpSp>
          <p:nvGrpSpPr>
            <p:cNvPr id="11" name="Group 11"/>
            <p:cNvGrpSpPr/>
            <p:nvPr/>
          </p:nvGrpSpPr>
          <p:grpSpPr>
            <a:xfrm>
              <a:off x="0" y="3234231"/>
              <a:ext cx="3446472" cy="3446472"/>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D4A46"/>
              </a:solidFill>
            </p:spPr>
          </p:sp>
        </p:grpSp>
        <p:grpSp>
          <p:nvGrpSpPr>
            <p:cNvPr id="13" name="Group 13"/>
            <p:cNvGrpSpPr/>
            <p:nvPr/>
          </p:nvGrpSpPr>
          <p:grpSpPr>
            <a:xfrm>
              <a:off x="9169626" y="3234231"/>
              <a:ext cx="3446472" cy="3446472"/>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D4A46"/>
              </a:solidFill>
            </p:spPr>
          </p:sp>
        </p:grpSp>
        <p:grpSp>
          <p:nvGrpSpPr>
            <p:cNvPr id="15" name="Group 15"/>
            <p:cNvGrpSpPr/>
            <p:nvPr/>
          </p:nvGrpSpPr>
          <p:grpSpPr>
            <a:xfrm>
              <a:off x="7371194" y="8467562"/>
              <a:ext cx="3446472" cy="3446472"/>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D4A46"/>
              </a:solidFill>
            </p:spPr>
          </p:sp>
        </p:grpSp>
        <p:grpSp>
          <p:nvGrpSpPr>
            <p:cNvPr id="17" name="Group 17"/>
            <p:cNvGrpSpPr/>
            <p:nvPr/>
          </p:nvGrpSpPr>
          <p:grpSpPr>
            <a:xfrm>
              <a:off x="1723236" y="8644198"/>
              <a:ext cx="3446472" cy="3446472"/>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D4A46"/>
              </a:solidFill>
            </p:spPr>
          </p:sp>
        </p:grpSp>
        <p:pic>
          <p:nvPicPr>
            <p:cNvPr id="19" name="Picture 19"/>
            <p:cNvPicPr>
              <a:picLocks noChangeAspect="1"/>
            </p:cNvPicPr>
            <p:nvPr/>
          </p:nvPicPr>
          <p:blipFill>
            <a:blip r:embed="rId3"/>
            <a:srcRect/>
            <a:stretch>
              <a:fillRect/>
            </a:stretch>
          </p:blipFill>
          <p:spPr>
            <a:xfrm rot="-8893564">
              <a:off x="8295557" y="1602963"/>
              <a:ext cx="1133052" cy="1780510"/>
            </a:xfrm>
            <a:prstGeom prst="rect">
              <a:avLst/>
            </a:prstGeom>
          </p:spPr>
        </p:pic>
        <p:sp>
          <p:nvSpPr>
            <p:cNvPr id="20" name="TextBox 20"/>
            <p:cNvSpPr txBox="1"/>
            <p:nvPr/>
          </p:nvSpPr>
          <p:spPr>
            <a:xfrm>
              <a:off x="4889513" y="880861"/>
              <a:ext cx="2597865" cy="1624376"/>
            </a:xfrm>
            <a:prstGeom prst="rect">
              <a:avLst/>
            </a:prstGeom>
          </p:spPr>
          <p:txBody>
            <a:bodyPr lIns="0" tIns="0" rIns="0" bIns="0" rtlCol="0" anchor="t">
              <a:spAutoFit/>
            </a:bodyPr>
            <a:lstStyle/>
            <a:p>
              <a:pPr algn="just">
                <a:lnSpc>
                  <a:spcPts val="9492"/>
                </a:lnSpc>
              </a:pPr>
              <a:r>
                <a:rPr lang="en-US" sz="5859" spc="527" dirty="0">
                  <a:solidFill>
                    <a:srgbClr val="FFFFFF"/>
                  </a:solidFill>
                  <a:latin typeface="Arial" panose="020B0604020202020204" pitchFamily="34" charset="0"/>
                  <a:cs typeface="Arial" panose="020B0604020202020204" pitchFamily="34" charset="0"/>
                </a:rPr>
                <a:t>Data</a:t>
              </a:r>
            </a:p>
          </p:txBody>
        </p:sp>
        <p:sp>
          <p:nvSpPr>
            <p:cNvPr id="21" name="TextBox 21"/>
            <p:cNvSpPr txBox="1"/>
            <p:nvPr/>
          </p:nvSpPr>
          <p:spPr>
            <a:xfrm>
              <a:off x="9381777" y="4324215"/>
              <a:ext cx="3226632" cy="1214008"/>
            </a:xfrm>
            <a:prstGeom prst="rect">
              <a:avLst/>
            </a:prstGeom>
          </p:spPr>
          <p:txBody>
            <a:bodyPr wrap="square" lIns="0" tIns="0" rIns="0" bIns="0" rtlCol="0" anchor="t">
              <a:spAutoFit/>
            </a:bodyPr>
            <a:lstStyle/>
            <a:p>
              <a:pPr algn="just">
                <a:lnSpc>
                  <a:spcPts val="7119"/>
                </a:lnSpc>
              </a:pPr>
              <a:r>
                <a:rPr lang="en-US" sz="4394" spc="395" dirty="0">
                  <a:solidFill>
                    <a:srgbClr val="FFFFFF"/>
                  </a:solidFill>
                  <a:latin typeface="Arial" panose="020B0604020202020204" pitchFamily="34" charset="0"/>
                  <a:cs typeface="Arial" panose="020B0604020202020204" pitchFamily="34" charset="0"/>
                </a:rPr>
                <a:t>Reports</a:t>
              </a:r>
            </a:p>
          </p:txBody>
        </p:sp>
        <p:sp>
          <p:nvSpPr>
            <p:cNvPr id="22" name="TextBox 22"/>
            <p:cNvSpPr txBox="1"/>
            <p:nvPr/>
          </p:nvSpPr>
          <p:spPr>
            <a:xfrm>
              <a:off x="7543716" y="9595485"/>
              <a:ext cx="3266261" cy="1162712"/>
            </a:xfrm>
            <a:prstGeom prst="rect">
              <a:avLst/>
            </a:prstGeom>
          </p:spPr>
          <p:txBody>
            <a:bodyPr wrap="square" lIns="0" tIns="0" rIns="0" bIns="0" rtlCol="0" anchor="t">
              <a:spAutoFit/>
            </a:bodyPr>
            <a:lstStyle/>
            <a:p>
              <a:pPr algn="just">
                <a:lnSpc>
                  <a:spcPts val="6780"/>
                </a:lnSpc>
              </a:pPr>
              <a:r>
                <a:rPr lang="en-US" sz="4185" spc="376" dirty="0">
                  <a:solidFill>
                    <a:srgbClr val="FFFFFF"/>
                  </a:solidFill>
                  <a:latin typeface="Arial" panose="020B0604020202020204" pitchFamily="34" charset="0"/>
                  <a:cs typeface="Arial" panose="020B0604020202020204" pitchFamily="34" charset="0"/>
                </a:rPr>
                <a:t>Analysis</a:t>
              </a:r>
            </a:p>
          </p:txBody>
        </p:sp>
        <p:sp>
          <p:nvSpPr>
            <p:cNvPr id="23" name="TextBox 23"/>
            <p:cNvSpPr txBox="1"/>
            <p:nvPr/>
          </p:nvSpPr>
          <p:spPr>
            <a:xfrm>
              <a:off x="2055231" y="9772121"/>
              <a:ext cx="2782483" cy="1162712"/>
            </a:xfrm>
            <a:prstGeom prst="rect">
              <a:avLst/>
            </a:prstGeom>
          </p:spPr>
          <p:txBody>
            <a:bodyPr lIns="0" tIns="0" rIns="0" bIns="0" rtlCol="0" anchor="t">
              <a:spAutoFit/>
            </a:bodyPr>
            <a:lstStyle/>
            <a:p>
              <a:pPr algn="just">
                <a:lnSpc>
                  <a:spcPts val="6780"/>
                </a:lnSpc>
              </a:pPr>
              <a:r>
                <a:rPr lang="en-US" sz="4185" spc="376" dirty="0">
                  <a:solidFill>
                    <a:srgbClr val="FFFFFF"/>
                  </a:solidFill>
                  <a:latin typeface="Arial" panose="020B0604020202020204" pitchFamily="34" charset="0"/>
                  <a:cs typeface="Arial" panose="020B0604020202020204" pitchFamily="34" charset="0"/>
                </a:rPr>
                <a:t>Models</a:t>
              </a:r>
            </a:p>
          </p:txBody>
        </p:sp>
        <p:sp>
          <p:nvSpPr>
            <p:cNvPr id="24" name="TextBox 24"/>
            <p:cNvSpPr txBox="1"/>
            <p:nvPr/>
          </p:nvSpPr>
          <p:spPr>
            <a:xfrm>
              <a:off x="92785" y="4416040"/>
              <a:ext cx="3345996" cy="1043020"/>
            </a:xfrm>
            <a:prstGeom prst="rect">
              <a:avLst/>
            </a:prstGeom>
          </p:spPr>
          <p:txBody>
            <a:bodyPr wrap="square" lIns="0" tIns="0" rIns="0" bIns="0" rtlCol="0" anchor="t">
              <a:spAutoFit/>
            </a:bodyPr>
            <a:lstStyle/>
            <a:p>
              <a:pPr algn="just">
                <a:lnSpc>
                  <a:spcPts val="6102"/>
                </a:lnSpc>
              </a:pPr>
              <a:r>
                <a:rPr lang="en-US" sz="3767" spc="339" dirty="0">
                  <a:solidFill>
                    <a:srgbClr val="FFFFFF"/>
                  </a:solidFill>
                  <a:latin typeface="Arial" panose="020B0604020202020204" pitchFamily="34" charset="0"/>
                  <a:cs typeface="Arial" panose="020B0604020202020204" pitchFamily="34" charset="0"/>
                </a:rPr>
                <a:t>Execution</a:t>
              </a:r>
            </a:p>
          </p:txBody>
        </p:sp>
        <p:pic>
          <p:nvPicPr>
            <p:cNvPr id="25" name="Picture 25"/>
            <p:cNvPicPr>
              <a:picLocks noChangeAspect="1"/>
            </p:cNvPicPr>
            <p:nvPr/>
          </p:nvPicPr>
          <p:blipFill>
            <a:blip r:embed="rId3"/>
            <a:srcRect/>
            <a:stretch>
              <a:fillRect/>
            </a:stretch>
          </p:blipFill>
          <p:spPr>
            <a:xfrm rot="-3783634">
              <a:off x="10251139" y="7078160"/>
              <a:ext cx="1133052" cy="1780510"/>
            </a:xfrm>
            <a:prstGeom prst="rect">
              <a:avLst/>
            </a:prstGeom>
          </p:spPr>
        </p:pic>
        <p:pic>
          <p:nvPicPr>
            <p:cNvPr id="26" name="Picture 26"/>
            <p:cNvPicPr>
              <a:picLocks noChangeAspect="1"/>
            </p:cNvPicPr>
            <p:nvPr/>
          </p:nvPicPr>
          <p:blipFill>
            <a:blip r:embed="rId3"/>
            <a:srcRect/>
            <a:stretch>
              <a:fillRect/>
            </a:stretch>
          </p:blipFill>
          <p:spPr>
            <a:xfrm>
              <a:off x="5974607" y="10328427"/>
              <a:ext cx="1133052" cy="1780510"/>
            </a:xfrm>
            <a:prstGeom prst="rect">
              <a:avLst/>
            </a:prstGeom>
          </p:spPr>
        </p:pic>
        <p:pic>
          <p:nvPicPr>
            <p:cNvPr id="27" name="Picture 27"/>
            <p:cNvPicPr>
              <a:picLocks noChangeAspect="1"/>
            </p:cNvPicPr>
            <p:nvPr/>
          </p:nvPicPr>
          <p:blipFill>
            <a:blip r:embed="rId3"/>
            <a:srcRect/>
            <a:stretch>
              <a:fillRect/>
            </a:stretch>
          </p:blipFill>
          <p:spPr>
            <a:xfrm rot="4044757">
              <a:off x="970659" y="7078160"/>
              <a:ext cx="1133052" cy="1780510"/>
            </a:xfrm>
            <a:prstGeom prst="rect">
              <a:avLst/>
            </a:prstGeom>
          </p:spPr>
        </p:pic>
        <p:pic>
          <p:nvPicPr>
            <p:cNvPr id="28" name="Picture 28"/>
            <p:cNvPicPr>
              <a:picLocks noChangeAspect="1"/>
            </p:cNvPicPr>
            <p:nvPr/>
          </p:nvPicPr>
          <p:blipFill>
            <a:blip r:embed="rId3"/>
            <a:srcRect/>
            <a:stretch>
              <a:fillRect/>
            </a:stretch>
          </p:blipFill>
          <p:spPr>
            <a:xfrm rot="7598669">
              <a:off x="2787159" y="1672211"/>
              <a:ext cx="1133052" cy="1780510"/>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AutoShape 2"/>
          <p:cNvSpPr/>
          <p:nvPr/>
        </p:nvSpPr>
        <p:spPr>
          <a:xfrm>
            <a:off x="-168238" y="4659392"/>
            <a:ext cx="6887792" cy="86104"/>
          </a:xfrm>
          <a:prstGeom prst="rect">
            <a:avLst/>
          </a:prstGeom>
          <a:solidFill>
            <a:srgbClr val="4D4A46"/>
          </a:solidFill>
        </p:spPr>
      </p:sp>
      <p:pic>
        <p:nvPicPr>
          <p:cNvPr id="3" name="Picture 3"/>
          <p:cNvPicPr>
            <a:picLocks noChangeAspect="1"/>
          </p:cNvPicPr>
          <p:nvPr/>
        </p:nvPicPr>
        <p:blipFill>
          <a:blip r:embed="rId3"/>
          <a:srcRect/>
          <a:stretch>
            <a:fillRect/>
          </a:stretch>
        </p:blipFill>
        <p:spPr>
          <a:xfrm>
            <a:off x="721263" y="8067947"/>
            <a:ext cx="497205" cy="497205"/>
          </a:xfrm>
          <a:prstGeom prst="rect">
            <a:avLst/>
          </a:prstGeom>
        </p:spPr>
      </p:pic>
      <p:pic>
        <p:nvPicPr>
          <p:cNvPr id="4" name="Picture 4"/>
          <p:cNvPicPr>
            <a:picLocks noChangeAspect="1"/>
          </p:cNvPicPr>
          <p:nvPr/>
        </p:nvPicPr>
        <p:blipFill>
          <a:blip r:embed="rId3"/>
          <a:srcRect/>
          <a:stretch>
            <a:fillRect/>
          </a:stretch>
        </p:blipFill>
        <p:spPr>
          <a:xfrm>
            <a:off x="721262" y="8847898"/>
            <a:ext cx="497205" cy="497205"/>
          </a:xfrm>
          <a:prstGeom prst="rect">
            <a:avLst/>
          </a:prstGeom>
        </p:spPr>
      </p:pic>
      <p:grpSp>
        <p:nvGrpSpPr>
          <p:cNvPr id="5" name="Group 5"/>
          <p:cNvGrpSpPr/>
          <p:nvPr/>
        </p:nvGrpSpPr>
        <p:grpSpPr>
          <a:xfrm>
            <a:off x="8352034" y="1103441"/>
            <a:ext cx="9768411" cy="8318990"/>
            <a:chOff x="0" y="0"/>
            <a:chExt cx="13024548" cy="11091987"/>
          </a:xfrm>
        </p:grpSpPr>
        <p:pic>
          <p:nvPicPr>
            <p:cNvPr id="6" name="Picture 6"/>
            <p:cNvPicPr>
              <a:picLocks noChangeAspect="1"/>
            </p:cNvPicPr>
            <p:nvPr/>
          </p:nvPicPr>
          <p:blipFill>
            <a:blip r:embed="rId4"/>
            <a:srcRect/>
            <a:stretch>
              <a:fillRect/>
            </a:stretch>
          </p:blipFill>
          <p:spPr>
            <a:xfrm>
              <a:off x="0" y="0"/>
              <a:ext cx="13024548" cy="6895927"/>
            </a:xfrm>
            <a:prstGeom prst="rect">
              <a:avLst/>
            </a:prstGeom>
          </p:spPr>
        </p:pic>
        <p:pic>
          <p:nvPicPr>
            <p:cNvPr id="7" name="Picture 7"/>
            <p:cNvPicPr>
              <a:picLocks noChangeAspect="1"/>
            </p:cNvPicPr>
            <p:nvPr/>
          </p:nvPicPr>
          <p:blipFill>
            <a:blip r:embed="rId5"/>
            <a:srcRect/>
            <a:stretch>
              <a:fillRect/>
            </a:stretch>
          </p:blipFill>
          <p:spPr>
            <a:xfrm>
              <a:off x="0" y="6886569"/>
              <a:ext cx="13024548" cy="4205418"/>
            </a:xfrm>
            <a:prstGeom prst="rect">
              <a:avLst/>
            </a:prstGeom>
          </p:spPr>
        </p:pic>
      </p:grpSp>
      <p:grpSp>
        <p:nvGrpSpPr>
          <p:cNvPr id="8" name="Group 8"/>
          <p:cNvGrpSpPr/>
          <p:nvPr/>
        </p:nvGrpSpPr>
        <p:grpSpPr>
          <a:xfrm>
            <a:off x="8454999" y="6975704"/>
            <a:ext cx="2498488" cy="2309658"/>
            <a:chOff x="0" y="0"/>
            <a:chExt cx="1075449" cy="1021961"/>
          </a:xfrm>
        </p:grpSpPr>
        <p:sp>
          <p:nvSpPr>
            <p:cNvPr id="9" name="Freeform 9"/>
            <p:cNvSpPr/>
            <p:nvPr/>
          </p:nvSpPr>
          <p:spPr>
            <a:xfrm>
              <a:off x="0" y="0"/>
              <a:ext cx="1075449" cy="1021961"/>
            </a:xfrm>
            <a:custGeom>
              <a:avLst/>
              <a:gdLst/>
              <a:ahLst/>
              <a:cxnLst/>
              <a:rect l="l" t="t" r="r" b="b"/>
              <a:pathLst>
                <a:path w="1075449" h="1021961">
                  <a:moveTo>
                    <a:pt x="0" y="0"/>
                  </a:moveTo>
                  <a:lnTo>
                    <a:pt x="0" y="1021961"/>
                  </a:lnTo>
                  <a:lnTo>
                    <a:pt x="1075449" y="1021961"/>
                  </a:lnTo>
                  <a:lnTo>
                    <a:pt x="1075449" y="0"/>
                  </a:lnTo>
                  <a:lnTo>
                    <a:pt x="0" y="0"/>
                  </a:lnTo>
                  <a:close/>
                  <a:moveTo>
                    <a:pt x="1014489" y="961001"/>
                  </a:moveTo>
                  <a:lnTo>
                    <a:pt x="59690" y="961001"/>
                  </a:lnTo>
                  <a:lnTo>
                    <a:pt x="59690" y="59690"/>
                  </a:lnTo>
                  <a:lnTo>
                    <a:pt x="1014489" y="59690"/>
                  </a:lnTo>
                  <a:lnTo>
                    <a:pt x="1014489" y="961001"/>
                  </a:lnTo>
                  <a:close/>
                </a:path>
              </a:pathLst>
            </a:custGeom>
            <a:solidFill>
              <a:srgbClr val="B3140E"/>
            </a:solidFill>
          </p:spPr>
        </p:sp>
      </p:grpSp>
      <p:sp>
        <p:nvSpPr>
          <p:cNvPr id="10" name="TextBox 10"/>
          <p:cNvSpPr txBox="1"/>
          <p:nvPr/>
        </p:nvSpPr>
        <p:spPr>
          <a:xfrm>
            <a:off x="429159" y="1069352"/>
            <a:ext cx="7024263" cy="3270126"/>
          </a:xfrm>
          <a:prstGeom prst="rect">
            <a:avLst/>
          </a:prstGeom>
        </p:spPr>
        <p:txBody>
          <a:bodyPr wrap="square" lIns="0" tIns="0" rIns="0" bIns="0" rtlCol="0" anchor="t">
            <a:spAutoFit/>
          </a:bodyPr>
          <a:lstStyle/>
          <a:p>
            <a:pPr>
              <a:lnSpc>
                <a:spcPts val="8483"/>
              </a:lnSpc>
            </a:pPr>
            <a:r>
              <a:rPr lang="en-US" sz="7069" spc="212"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AACSB Online Teaching Platform Website</a:t>
            </a:r>
            <a:endParaRPr lang="en-US" sz="7069" spc="212"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
        <p:nvSpPr>
          <p:cNvPr id="11" name="TextBox 11"/>
          <p:cNvSpPr txBox="1"/>
          <p:nvPr/>
        </p:nvSpPr>
        <p:spPr>
          <a:xfrm>
            <a:off x="923391" y="6437095"/>
            <a:ext cx="5796163" cy="538609"/>
          </a:xfrm>
          <a:prstGeom prst="rect">
            <a:avLst/>
          </a:prstGeom>
        </p:spPr>
        <p:txBody>
          <a:bodyPr wrap="square" lIns="0" tIns="0" rIns="0" bIns="0" rtlCol="0" anchor="t">
            <a:spAutoFit/>
          </a:bodyPr>
          <a:lstStyle/>
          <a:p>
            <a:pPr>
              <a:lnSpc>
                <a:spcPts val="4200"/>
              </a:lnSpc>
            </a:pPr>
            <a:r>
              <a:rPr lang="en-US" sz="2400" spc="120" dirty="0">
                <a:solidFill>
                  <a:srgbClr val="4D4A46"/>
                </a:solidFill>
                <a:latin typeface="Calibri" panose="020F0502020204030204" pitchFamily="34" charset="0"/>
                <a:ea typeface="標楷體" panose="03000509000000000000" pitchFamily="65" charset="-120"/>
                <a:cs typeface="Calibri" panose="020F0502020204030204" pitchFamily="34" charset="0"/>
              </a:rPr>
              <a:t>http://aacsb.management.ncku.edu.tw/</a:t>
            </a:r>
          </a:p>
        </p:txBody>
      </p:sp>
      <p:sp>
        <p:nvSpPr>
          <p:cNvPr id="12" name="TextBox 12"/>
          <p:cNvSpPr txBox="1"/>
          <p:nvPr/>
        </p:nvSpPr>
        <p:spPr>
          <a:xfrm>
            <a:off x="923391" y="5816210"/>
            <a:ext cx="6899017" cy="551433"/>
          </a:xfrm>
          <a:prstGeom prst="rect">
            <a:avLst/>
          </a:prstGeom>
        </p:spPr>
        <p:txBody>
          <a:bodyPr wrap="square" lIns="0" tIns="0" rIns="0" bIns="0" rtlCol="0" anchor="t">
            <a:spAutoFit/>
          </a:bodyPr>
          <a:lstStyle/>
          <a:p>
            <a:pPr>
              <a:lnSpc>
                <a:spcPts val="4320"/>
              </a:lnSpc>
            </a:pPr>
            <a:r>
              <a:rPr lang="en-US" sz="3600" u="sng" spc="107"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AACSB Online Teaching Platform </a:t>
            </a:r>
            <a:endParaRPr lang="en-US" sz="3600" u="sng" spc="107"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
        <p:nvSpPr>
          <p:cNvPr id="13" name="TextBox 13"/>
          <p:cNvSpPr txBox="1"/>
          <p:nvPr/>
        </p:nvSpPr>
        <p:spPr>
          <a:xfrm>
            <a:off x="761930" y="7292941"/>
            <a:ext cx="7576721" cy="551433"/>
          </a:xfrm>
          <a:prstGeom prst="rect">
            <a:avLst/>
          </a:prstGeom>
        </p:spPr>
        <p:txBody>
          <a:bodyPr wrap="square" lIns="0" tIns="0" rIns="0" bIns="0" rtlCol="0" anchor="t">
            <a:spAutoFit/>
          </a:bodyPr>
          <a:lstStyle/>
          <a:p>
            <a:pPr>
              <a:lnSpc>
                <a:spcPts val="4320"/>
              </a:lnSpc>
            </a:pPr>
            <a:r>
              <a:rPr lang="en-US" sz="3600" spc="107"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Front page of College of Management</a:t>
            </a:r>
            <a:endParaRPr lang="en-US" sz="3600" spc="107"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
        <p:nvSpPr>
          <p:cNvPr id="14" name="TextBox 14"/>
          <p:cNvSpPr txBox="1"/>
          <p:nvPr/>
        </p:nvSpPr>
        <p:spPr>
          <a:xfrm>
            <a:off x="891005" y="5086200"/>
            <a:ext cx="4658260" cy="641201"/>
          </a:xfrm>
          <a:prstGeom prst="rect">
            <a:avLst/>
          </a:prstGeom>
        </p:spPr>
        <p:txBody>
          <a:bodyPr wrap="square" lIns="0" tIns="0" rIns="0" bIns="0" rtlCol="0" anchor="t">
            <a:spAutoFit/>
          </a:bodyPr>
          <a:lstStyle/>
          <a:p>
            <a:pPr>
              <a:lnSpc>
                <a:spcPts val="5040"/>
              </a:lnSpc>
            </a:pPr>
            <a:r>
              <a:rPr lang="en-US" sz="4200" spc="126"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Website Address:</a:t>
            </a:r>
            <a:endParaRPr lang="en-US" sz="4200" spc="126"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
        <p:nvSpPr>
          <p:cNvPr id="15" name="TextBox 15"/>
          <p:cNvSpPr txBox="1"/>
          <p:nvPr/>
        </p:nvSpPr>
        <p:spPr>
          <a:xfrm>
            <a:off x="122194" y="5085286"/>
            <a:ext cx="332841" cy="666849"/>
          </a:xfrm>
          <a:prstGeom prst="rect">
            <a:avLst/>
          </a:prstGeom>
        </p:spPr>
        <p:txBody>
          <a:bodyPr wrap="square" lIns="0" tIns="0" rIns="0" bIns="0" rtlCol="0" anchor="t">
            <a:spAutoFit/>
          </a:bodyPr>
          <a:lstStyle/>
          <a:p>
            <a:pPr algn="just">
              <a:lnSpc>
                <a:spcPts val="5166"/>
              </a:lnSpc>
            </a:pPr>
            <a:r>
              <a:rPr lang="en-US" sz="4200" spc="252" dirty="0">
                <a:solidFill>
                  <a:srgbClr val="4D4A46"/>
                </a:solidFill>
                <a:latin typeface="Calibri" panose="020F0502020204030204" pitchFamily="34" charset="0"/>
                <a:ea typeface="標楷體" panose="03000509000000000000" pitchFamily="65" charset="-120"/>
                <a:cs typeface="Calibri" panose="020F0502020204030204" pitchFamily="34" charset="0"/>
              </a:rPr>
              <a:t>1</a:t>
            </a:r>
          </a:p>
        </p:txBody>
      </p:sp>
      <p:sp>
        <p:nvSpPr>
          <p:cNvPr id="16" name="TextBox 16"/>
          <p:cNvSpPr txBox="1"/>
          <p:nvPr/>
        </p:nvSpPr>
        <p:spPr>
          <a:xfrm>
            <a:off x="128035" y="7323687"/>
            <a:ext cx="320174" cy="666849"/>
          </a:xfrm>
          <a:prstGeom prst="rect">
            <a:avLst/>
          </a:prstGeom>
        </p:spPr>
        <p:txBody>
          <a:bodyPr wrap="square" lIns="0" tIns="0" rIns="0" bIns="0" rtlCol="0" anchor="t">
            <a:spAutoFit/>
          </a:bodyPr>
          <a:lstStyle/>
          <a:p>
            <a:pPr algn="just">
              <a:lnSpc>
                <a:spcPts val="5166"/>
              </a:lnSpc>
            </a:pPr>
            <a:r>
              <a:rPr lang="en-US" sz="4200" spc="252" dirty="0">
                <a:solidFill>
                  <a:srgbClr val="4D4A46"/>
                </a:solidFill>
                <a:latin typeface="Calibri" panose="020F0502020204030204" pitchFamily="34" charset="0"/>
                <a:ea typeface="標楷體" panose="03000509000000000000" pitchFamily="65" charset="-120"/>
                <a:cs typeface="Calibri" panose="020F0502020204030204" pitchFamily="34" charset="0"/>
              </a:rPr>
              <a:t>2</a:t>
            </a:r>
          </a:p>
        </p:txBody>
      </p:sp>
      <p:sp>
        <p:nvSpPr>
          <p:cNvPr id="17" name="TextBox 17"/>
          <p:cNvSpPr txBox="1"/>
          <p:nvPr/>
        </p:nvSpPr>
        <p:spPr>
          <a:xfrm>
            <a:off x="1385968" y="8044255"/>
            <a:ext cx="5233872" cy="551433"/>
          </a:xfrm>
          <a:prstGeom prst="rect">
            <a:avLst/>
          </a:prstGeom>
        </p:spPr>
        <p:txBody>
          <a:bodyPr wrap="square" lIns="0" tIns="0" rIns="0" bIns="0" rtlCol="0" anchor="t">
            <a:spAutoFit/>
          </a:bodyPr>
          <a:lstStyle/>
          <a:p>
            <a:pPr>
              <a:lnSpc>
                <a:spcPts val="4320"/>
              </a:lnSpc>
            </a:pPr>
            <a:r>
              <a:rPr lang="en-US" sz="3600" spc="107"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Department and Center</a:t>
            </a:r>
            <a:endParaRPr lang="en-US" sz="3600" spc="107"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
        <p:nvSpPr>
          <p:cNvPr id="18" name="TextBox 18"/>
          <p:cNvSpPr txBox="1"/>
          <p:nvPr/>
        </p:nvSpPr>
        <p:spPr>
          <a:xfrm>
            <a:off x="1385968" y="8795569"/>
            <a:ext cx="6914583" cy="1102866"/>
          </a:xfrm>
          <a:prstGeom prst="rect">
            <a:avLst/>
          </a:prstGeom>
        </p:spPr>
        <p:txBody>
          <a:bodyPr wrap="square" lIns="0" tIns="0" rIns="0" bIns="0" rtlCol="0" anchor="t">
            <a:spAutoFit/>
          </a:bodyPr>
          <a:lstStyle/>
          <a:p>
            <a:pPr>
              <a:lnSpc>
                <a:spcPts val="4320"/>
              </a:lnSpc>
            </a:pPr>
            <a:r>
              <a:rPr lang="en-US" sz="3600" spc="107"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Click the AACSB Online Teaching Platform </a:t>
            </a:r>
            <a:endParaRPr lang="en-US" sz="3600" spc="107"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AutoShape 2"/>
          <p:cNvSpPr/>
          <p:nvPr/>
        </p:nvSpPr>
        <p:spPr>
          <a:xfrm>
            <a:off x="-360743" y="1468696"/>
            <a:ext cx="13619543" cy="64731"/>
          </a:xfrm>
          <a:prstGeom prst="rect">
            <a:avLst/>
          </a:prstGeom>
          <a:solidFill>
            <a:srgbClr val="4D4A46"/>
          </a:solidFill>
        </p:spPr>
      </p:sp>
      <p:pic>
        <p:nvPicPr>
          <p:cNvPr id="3" name="Picture 3"/>
          <p:cNvPicPr>
            <a:picLocks noChangeAspect="1"/>
          </p:cNvPicPr>
          <p:nvPr/>
        </p:nvPicPr>
        <p:blipFill>
          <a:blip r:embed="rId3"/>
          <a:srcRect/>
          <a:stretch>
            <a:fillRect/>
          </a:stretch>
        </p:blipFill>
        <p:spPr>
          <a:xfrm>
            <a:off x="457200" y="4428081"/>
            <a:ext cx="17051935" cy="5858919"/>
          </a:xfrm>
          <a:prstGeom prst="rect">
            <a:avLst/>
          </a:prstGeom>
        </p:spPr>
      </p:pic>
      <p:sp>
        <p:nvSpPr>
          <p:cNvPr id="4" name="TextBox 4"/>
          <p:cNvSpPr txBox="1"/>
          <p:nvPr/>
        </p:nvSpPr>
        <p:spPr>
          <a:xfrm>
            <a:off x="161851" y="1726148"/>
            <a:ext cx="17630849" cy="492443"/>
          </a:xfrm>
          <a:prstGeom prst="rect">
            <a:avLst/>
          </a:prstGeom>
        </p:spPr>
        <p:txBody>
          <a:bodyPr lIns="0" tIns="0" rIns="0" bIns="0" rtlCol="0" anchor="t">
            <a:spAutoFit/>
          </a:bodyPr>
          <a:lstStyle/>
          <a:p>
            <a:pPr marL="461772" indent="-342900">
              <a:buFont typeface="Arial" panose="020B0604020202020204" pitchFamily="34" charset="0"/>
              <a:buChar char="•"/>
              <a:defRPr/>
            </a:pPr>
            <a:r>
              <a:rPr lang="en-US" altLang="zh-TW" sz="3200" dirty="0">
                <a:solidFill>
                  <a:srgbClr val="4D4A46"/>
                </a:solidFill>
                <a:latin typeface="Calibri" panose="020F0502020204030204" pitchFamily="34" charset="0"/>
                <a:ea typeface="微軟正黑體" pitchFamily="34" charset="-120"/>
                <a:cs typeface="Calibri" panose="020F0502020204030204" pitchFamily="34" charset="0"/>
              </a:rPr>
              <a:t>TA please use Students ID to register, meanwhile please help other students to register.</a:t>
            </a:r>
          </a:p>
        </p:txBody>
      </p:sp>
      <p:sp>
        <p:nvSpPr>
          <p:cNvPr id="5" name="TextBox 5"/>
          <p:cNvSpPr txBox="1"/>
          <p:nvPr/>
        </p:nvSpPr>
        <p:spPr>
          <a:xfrm>
            <a:off x="161851" y="499059"/>
            <a:ext cx="13401749" cy="987450"/>
          </a:xfrm>
          <a:prstGeom prst="rect">
            <a:avLst/>
          </a:prstGeom>
        </p:spPr>
        <p:txBody>
          <a:bodyPr wrap="square" lIns="0" tIns="0" rIns="0" bIns="0" rtlCol="0" anchor="t">
            <a:spAutoFit/>
          </a:bodyPr>
          <a:lstStyle/>
          <a:p>
            <a:pPr>
              <a:lnSpc>
                <a:spcPts val="7679"/>
              </a:lnSpc>
            </a:pPr>
            <a:r>
              <a:rPr lang="en-US" sz="6000" spc="191"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AACSB Online Teaching Platform Log in </a:t>
            </a:r>
            <a:endParaRPr lang="en-US" sz="6000" spc="191"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
        <p:nvSpPr>
          <p:cNvPr id="6" name="TextBox 6"/>
          <p:cNvSpPr txBox="1"/>
          <p:nvPr/>
        </p:nvSpPr>
        <p:spPr>
          <a:xfrm>
            <a:off x="-64113" y="2358598"/>
            <a:ext cx="14083195" cy="984885"/>
          </a:xfrm>
          <a:prstGeom prst="rect">
            <a:avLst/>
          </a:prstGeom>
        </p:spPr>
        <p:txBody>
          <a:bodyPr wrap="square" lIns="0" tIns="0" rIns="0" bIns="0" rtlCol="0" anchor="t">
            <a:spAutoFit/>
          </a:bodyPr>
          <a:lstStyle/>
          <a:p>
            <a:pPr marL="690880" lvl="1" indent="-345440">
              <a:buFont typeface="Arial"/>
              <a:buChar char="•"/>
            </a:pPr>
            <a:r>
              <a:rPr lang="en-US" sz="3200" spc="160"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Please use the Account and password if you have registered already.</a:t>
            </a:r>
            <a:br>
              <a:rPr lang="en-US" sz="3200" spc="160"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br>
            <a:r>
              <a:rPr lang="en-US" sz="3200" spc="160"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(Student Present account: Student Number/ Last 4 digits of Student ID) </a:t>
            </a:r>
            <a:endParaRPr lang="en-US" sz="3200" spc="160"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grpSp>
        <p:nvGrpSpPr>
          <p:cNvPr id="7" name="Group 7"/>
          <p:cNvGrpSpPr/>
          <p:nvPr/>
        </p:nvGrpSpPr>
        <p:grpSpPr>
          <a:xfrm>
            <a:off x="2745273" y="7273860"/>
            <a:ext cx="4953587" cy="2799574"/>
            <a:chOff x="0" y="0"/>
            <a:chExt cx="769987" cy="414996"/>
          </a:xfrm>
        </p:grpSpPr>
        <p:sp>
          <p:nvSpPr>
            <p:cNvPr id="8" name="Freeform 8"/>
            <p:cNvSpPr/>
            <p:nvPr/>
          </p:nvSpPr>
          <p:spPr>
            <a:xfrm>
              <a:off x="0" y="0"/>
              <a:ext cx="769987" cy="414996"/>
            </a:xfrm>
            <a:custGeom>
              <a:avLst/>
              <a:gdLst/>
              <a:ahLst/>
              <a:cxnLst/>
              <a:rect l="l" t="t" r="r" b="b"/>
              <a:pathLst>
                <a:path w="769987" h="414996">
                  <a:moveTo>
                    <a:pt x="0" y="0"/>
                  </a:moveTo>
                  <a:lnTo>
                    <a:pt x="769987" y="0"/>
                  </a:lnTo>
                  <a:lnTo>
                    <a:pt x="769987" y="414996"/>
                  </a:lnTo>
                  <a:lnTo>
                    <a:pt x="0" y="414996"/>
                  </a:lnTo>
                  <a:close/>
                </a:path>
              </a:pathLst>
            </a:custGeom>
            <a:solidFill>
              <a:srgbClr val="986F43"/>
            </a:solidFill>
          </p:spPr>
        </p:sp>
      </p:grpSp>
      <p:sp>
        <p:nvSpPr>
          <p:cNvPr id="9" name="TextBox 9"/>
          <p:cNvSpPr txBox="1"/>
          <p:nvPr/>
        </p:nvSpPr>
        <p:spPr>
          <a:xfrm>
            <a:off x="2950534" y="7567581"/>
            <a:ext cx="4543063" cy="2154436"/>
          </a:xfrm>
          <a:prstGeom prst="rect">
            <a:avLst/>
          </a:prstGeom>
        </p:spPr>
        <p:txBody>
          <a:bodyPr lIns="0" tIns="0" rIns="0" bIns="0" rtlCol="0" anchor="t">
            <a:spAutoFit/>
          </a:bodyPr>
          <a:lstStyle/>
          <a:p>
            <a:pPr>
              <a:defRPr/>
            </a:pPr>
            <a:r>
              <a:rPr lang="en-US" altLang="zh-TW" sz="2800" dirty="0">
                <a:solidFill>
                  <a:schemeClr val="bg1"/>
                </a:solidFill>
                <a:latin typeface="Calibri" panose="020F0502020204030204" pitchFamily="34" charset="0"/>
                <a:ea typeface="微軟正黑體" pitchFamily="34" charset="-120"/>
                <a:cs typeface="Calibri" panose="020F0502020204030204" pitchFamily="34" charset="0"/>
              </a:rPr>
              <a:t>The system will distinguished the identity automatically</a:t>
            </a:r>
          </a:p>
          <a:p>
            <a:pPr>
              <a:defRPr/>
            </a:pPr>
            <a:r>
              <a:rPr lang="en-US" altLang="zh-TW" sz="2800" dirty="0">
                <a:solidFill>
                  <a:schemeClr val="bg1"/>
                </a:solidFill>
                <a:latin typeface="Calibri" panose="020F0502020204030204" pitchFamily="34" charset="0"/>
                <a:ea typeface="微軟正黑體" pitchFamily="34" charset="-120"/>
                <a:cs typeface="Calibri" panose="020F0502020204030204" pitchFamily="34" charset="0"/>
              </a:rPr>
              <a:t>Ps.</a:t>
            </a:r>
            <a:r>
              <a:rPr lang="zh-TW" altLang="en-US" sz="2800" dirty="0">
                <a:solidFill>
                  <a:schemeClr val="bg1"/>
                </a:solidFill>
                <a:latin typeface="Calibri" panose="020F0502020204030204" pitchFamily="34" charset="0"/>
                <a:ea typeface="微軟正黑體" pitchFamily="34" charset="-120"/>
                <a:cs typeface="Calibri" panose="020F0502020204030204" pitchFamily="34" charset="0"/>
              </a:rPr>
              <a:t>：</a:t>
            </a:r>
            <a:r>
              <a:rPr lang="en-US" altLang="zh-TW" sz="2800" dirty="0">
                <a:solidFill>
                  <a:schemeClr val="bg1"/>
                </a:solidFill>
                <a:latin typeface="Calibri" panose="020F0502020204030204" pitchFamily="34" charset="0"/>
                <a:ea typeface="微軟正黑體" pitchFamily="34" charset="-120"/>
                <a:cs typeface="Calibri" panose="020F0502020204030204" pitchFamily="34" charset="0"/>
              </a:rPr>
              <a:t>If the same account have different identity, please select one when you log in</a:t>
            </a:r>
            <a:endParaRPr lang="zh-TW" altLang="en-US" sz="2800" dirty="0">
              <a:solidFill>
                <a:schemeClr val="bg1"/>
              </a:solidFill>
              <a:latin typeface="Calibri" panose="020F0502020204030204" pitchFamily="34" charset="0"/>
              <a:ea typeface="微軟正黑體" pitchFamily="34" charset="-120"/>
              <a:cs typeface="Calibri" panose="020F0502020204030204" pitchFamily="34" charset="0"/>
            </a:endParaRPr>
          </a:p>
        </p:txBody>
      </p:sp>
      <p:grpSp>
        <p:nvGrpSpPr>
          <p:cNvPr id="10" name="Group 10"/>
          <p:cNvGrpSpPr/>
          <p:nvPr/>
        </p:nvGrpSpPr>
        <p:grpSpPr>
          <a:xfrm rot="-5400000">
            <a:off x="12528274" y="6284734"/>
            <a:ext cx="744949" cy="1600201"/>
            <a:chOff x="0" y="0"/>
            <a:chExt cx="914197" cy="1947896"/>
          </a:xfrm>
        </p:grpSpPr>
        <p:sp>
          <p:nvSpPr>
            <p:cNvPr id="11" name="Freeform 11"/>
            <p:cNvSpPr/>
            <p:nvPr/>
          </p:nvSpPr>
          <p:spPr>
            <a:xfrm>
              <a:off x="0" y="0"/>
              <a:ext cx="914197" cy="1947896"/>
            </a:xfrm>
            <a:custGeom>
              <a:avLst/>
              <a:gdLst/>
              <a:ahLst/>
              <a:cxnLst/>
              <a:rect l="l" t="t" r="r" b="b"/>
              <a:pathLst>
                <a:path w="914197" h="1947896">
                  <a:moveTo>
                    <a:pt x="914197" y="279400"/>
                  </a:moveTo>
                  <a:lnTo>
                    <a:pt x="914197" y="0"/>
                  </a:lnTo>
                  <a:lnTo>
                    <a:pt x="0" y="0"/>
                  </a:lnTo>
                  <a:lnTo>
                    <a:pt x="0" y="1947896"/>
                  </a:lnTo>
                  <a:lnTo>
                    <a:pt x="914197" y="1947896"/>
                  </a:lnTo>
                  <a:lnTo>
                    <a:pt x="914197" y="279400"/>
                  </a:lnTo>
                  <a:close/>
                  <a:moveTo>
                    <a:pt x="835457" y="279400"/>
                  </a:moveTo>
                  <a:lnTo>
                    <a:pt x="835457" y="1869156"/>
                  </a:lnTo>
                  <a:lnTo>
                    <a:pt x="78740" y="1869156"/>
                  </a:lnTo>
                  <a:lnTo>
                    <a:pt x="78740" y="78740"/>
                  </a:lnTo>
                  <a:lnTo>
                    <a:pt x="835457" y="78740"/>
                  </a:lnTo>
                  <a:lnTo>
                    <a:pt x="835457" y="279400"/>
                  </a:lnTo>
                  <a:close/>
                </a:path>
              </a:pathLst>
            </a:custGeom>
            <a:solidFill>
              <a:srgbClr val="B3140E"/>
            </a:solidFill>
          </p:spPr>
        </p:sp>
      </p:grpSp>
      <p:grpSp>
        <p:nvGrpSpPr>
          <p:cNvPr id="12" name="Group 12"/>
          <p:cNvGrpSpPr/>
          <p:nvPr/>
        </p:nvGrpSpPr>
        <p:grpSpPr>
          <a:xfrm rot="-5400000">
            <a:off x="8879577" y="6098275"/>
            <a:ext cx="986047" cy="3200399"/>
            <a:chOff x="0" y="0"/>
            <a:chExt cx="1479888" cy="3912389"/>
          </a:xfrm>
        </p:grpSpPr>
        <p:sp>
          <p:nvSpPr>
            <p:cNvPr id="13" name="Freeform 13"/>
            <p:cNvSpPr/>
            <p:nvPr/>
          </p:nvSpPr>
          <p:spPr>
            <a:xfrm>
              <a:off x="0" y="0"/>
              <a:ext cx="1479888" cy="3912389"/>
            </a:xfrm>
            <a:custGeom>
              <a:avLst/>
              <a:gdLst/>
              <a:ahLst/>
              <a:cxnLst/>
              <a:rect l="l" t="t" r="r" b="b"/>
              <a:pathLst>
                <a:path w="1479888" h="3912389">
                  <a:moveTo>
                    <a:pt x="1479888" y="279400"/>
                  </a:moveTo>
                  <a:lnTo>
                    <a:pt x="1479888" y="0"/>
                  </a:lnTo>
                  <a:lnTo>
                    <a:pt x="0" y="0"/>
                  </a:lnTo>
                  <a:lnTo>
                    <a:pt x="0" y="3912389"/>
                  </a:lnTo>
                  <a:lnTo>
                    <a:pt x="1479888" y="3912389"/>
                  </a:lnTo>
                  <a:lnTo>
                    <a:pt x="1479888" y="279400"/>
                  </a:lnTo>
                  <a:close/>
                  <a:moveTo>
                    <a:pt x="1401148" y="279400"/>
                  </a:moveTo>
                  <a:lnTo>
                    <a:pt x="1401148" y="3833649"/>
                  </a:lnTo>
                  <a:lnTo>
                    <a:pt x="78740" y="3833649"/>
                  </a:lnTo>
                  <a:lnTo>
                    <a:pt x="78740" y="78740"/>
                  </a:lnTo>
                  <a:lnTo>
                    <a:pt x="1401148" y="78740"/>
                  </a:lnTo>
                  <a:lnTo>
                    <a:pt x="1401148" y="279400"/>
                  </a:lnTo>
                  <a:close/>
                </a:path>
              </a:pathLst>
            </a:custGeom>
            <a:solidFill>
              <a:srgbClr val="B3140E"/>
            </a:solidFill>
          </p:spPr>
        </p:sp>
      </p:grpSp>
      <p:grpSp>
        <p:nvGrpSpPr>
          <p:cNvPr id="14" name="Group 14"/>
          <p:cNvGrpSpPr/>
          <p:nvPr/>
        </p:nvGrpSpPr>
        <p:grpSpPr>
          <a:xfrm>
            <a:off x="11921715" y="7585661"/>
            <a:ext cx="6246929" cy="1335540"/>
            <a:chOff x="0" y="0"/>
            <a:chExt cx="8329238" cy="1780719"/>
          </a:xfrm>
        </p:grpSpPr>
        <p:grpSp>
          <p:nvGrpSpPr>
            <p:cNvPr id="15" name="Group 15"/>
            <p:cNvGrpSpPr/>
            <p:nvPr/>
          </p:nvGrpSpPr>
          <p:grpSpPr>
            <a:xfrm>
              <a:off x="0" y="0"/>
              <a:ext cx="8329238" cy="1780719"/>
              <a:chOff x="0" y="0"/>
              <a:chExt cx="1002277" cy="214278"/>
            </a:xfrm>
          </p:grpSpPr>
          <p:sp>
            <p:nvSpPr>
              <p:cNvPr id="16" name="Freeform 16"/>
              <p:cNvSpPr/>
              <p:nvPr/>
            </p:nvSpPr>
            <p:spPr>
              <a:xfrm>
                <a:off x="0" y="0"/>
                <a:ext cx="1002277" cy="214278"/>
              </a:xfrm>
              <a:custGeom>
                <a:avLst/>
                <a:gdLst/>
                <a:ahLst/>
                <a:cxnLst/>
                <a:rect l="l" t="t" r="r" b="b"/>
                <a:pathLst>
                  <a:path w="1002277" h="152400">
                    <a:moveTo>
                      <a:pt x="0" y="0"/>
                    </a:moveTo>
                    <a:lnTo>
                      <a:pt x="1002277" y="0"/>
                    </a:lnTo>
                    <a:lnTo>
                      <a:pt x="1002277" y="152400"/>
                    </a:lnTo>
                    <a:lnTo>
                      <a:pt x="0" y="152400"/>
                    </a:lnTo>
                    <a:close/>
                  </a:path>
                </a:pathLst>
              </a:custGeom>
              <a:solidFill>
                <a:srgbClr val="986F43"/>
              </a:solidFill>
            </p:spPr>
          </p:sp>
        </p:grpSp>
        <p:sp>
          <p:nvSpPr>
            <p:cNvPr id="17" name="TextBox 17"/>
            <p:cNvSpPr txBox="1"/>
            <p:nvPr/>
          </p:nvSpPr>
          <p:spPr>
            <a:xfrm>
              <a:off x="196109" y="120919"/>
              <a:ext cx="7937017" cy="1538882"/>
            </a:xfrm>
            <a:prstGeom prst="rect">
              <a:avLst/>
            </a:prstGeom>
          </p:spPr>
          <p:txBody>
            <a:bodyPr lIns="0" tIns="0" rIns="0" bIns="0" rtlCol="0" anchor="t">
              <a:spAutoFit/>
            </a:bodyPr>
            <a:lstStyle/>
            <a:p>
              <a:pPr>
                <a:lnSpc>
                  <a:spcPts val="4480"/>
                </a:lnSpc>
              </a:pPr>
              <a:r>
                <a:rPr lang="en-US" sz="3000" dirty="0" smtClean="0">
                  <a:solidFill>
                    <a:srgbClr val="FFFFFF"/>
                  </a:solidFill>
                  <a:latin typeface="Calibri" panose="020F0502020204030204" pitchFamily="34" charset="0"/>
                  <a:ea typeface="標楷體" panose="03000509000000000000" pitchFamily="65" charset="-120"/>
                  <a:cs typeface="Calibri" panose="020F0502020204030204" pitchFamily="34" charset="0"/>
                </a:rPr>
                <a:t>Students/TA can register of look up for password here</a:t>
              </a:r>
              <a:endParaRPr lang="en-US" sz="3000" dirty="0">
                <a:solidFill>
                  <a:srgbClr val="FFFFFF"/>
                </a:solidFill>
                <a:latin typeface="Calibri" panose="020F0502020204030204" pitchFamily="34" charset="0"/>
                <a:ea typeface="標楷體" panose="03000509000000000000" pitchFamily="65" charset="-120"/>
                <a:cs typeface="Calibri" panose="020F0502020204030204" pitchFamily="34" charset="0"/>
              </a:endParaRPr>
            </a:p>
          </p:txBody>
        </p:sp>
      </p:grpSp>
      <p:sp>
        <p:nvSpPr>
          <p:cNvPr id="18" name="TextBox 6"/>
          <p:cNvSpPr txBox="1"/>
          <p:nvPr/>
        </p:nvSpPr>
        <p:spPr>
          <a:xfrm>
            <a:off x="-64114" y="3314844"/>
            <a:ext cx="14083195" cy="984885"/>
          </a:xfrm>
          <a:prstGeom prst="rect">
            <a:avLst/>
          </a:prstGeom>
        </p:spPr>
        <p:txBody>
          <a:bodyPr wrap="square" lIns="0" tIns="0" rIns="0" bIns="0" rtlCol="0" anchor="t">
            <a:spAutoFit/>
          </a:bodyPr>
          <a:lstStyle/>
          <a:p>
            <a:pPr marL="690880" lvl="1" indent="-345440">
              <a:buFont typeface="Arial"/>
              <a:buChar char="•"/>
            </a:pPr>
            <a:r>
              <a:rPr lang="en-US" sz="3200" spc="160"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Please connect to the case officer in each department or Me if you forget your password</a:t>
            </a:r>
            <a:endParaRPr lang="en-US" sz="3200" spc="160"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TextBox 2"/>
          <p:cNvSpPr txBox="1"/>
          <p:nvPr/>
        </p:nvSpPr>
        <p:spPr>
          <a:xfrm>
            <a:off x="381000" y="260074"/>
            <a:ext cx="9932969" cy="987450"/>
          </a:xfrm>
          <a:prstGeom prst="rect">
            <a:avLst/>
          </a:prstGeom>
        </p:spPr>
        <p:txBody>
          <a:bodyPr wrap="square" lIns="0" tIns="0" rIns="0" bIns="0" rtlCol="0" anchor="t">
            <a:spAutoFit/>
          </a:bodyPr>
          <a:lstStyle/>
          <a:p>
            <a:pPr>
              <a:lnSpc>
                <a:spcPts val="7679"/>
              </a:lnSpc>
            </a:pPr>
            <a:r>
              <a:rPr lang="en-US" sz="6399" spc="191"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Account of Faculty – Log in</a:t>
            </a:r>
            <a:endParaRPr lang="en-US" sz="6399" spc="191"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
        <p:nvSpPr>
          <p:cNvPr id="3" name="AutoShape 3"/>
          <p:cNvSpPr/>
          <p:nvPr/>
        </p:nvSpPr>
        <p:spPr>
          <a:xfrm>
            <a:off x="-361775" y="1252677"/>
            <a:ext cx="10342943" cy="57025"/>
          </a:xfrm>
          <a:prstGeom prst="rect">
            <a:avLst/>
          </a:prstGeom>
          <a:solidFill>
            <a:srgbClr val="4D4A46"/>
          </a:solidFill>
        </p:spPr>
      </p:sp>
      <p:sp>
        <p:nvSpPr>
          <p:cNvPr id="4" name="TextBox 4"/>
          <p:cNvSpPr txBox="1"/>
          <p:nvPr/>
        </p:nvSpPr>
        <p:spPr>
          <a:xfrm>
            <a:off x="381000" y="1408375"/>
            <a:ext cx="7189769" cy="743793"/>
          </a:xfrm>
          <a:prstGeom prst="rect">
            <a:avLst/>
          </a:prstGeom>
        </p:spPr>
        <p:txBody>
          <a:bodyPr wrap="square" lIns="0" tIns="0" rIns="0" bIns="0" rtlCol="0" anchor="t">
            <a:spAutoFit/>
          </a:bodyPr>
          <a:lstStyle/>
          <a:p>
            <a:pPr>
              <a:lnSpc>
                <a:spcPts val="5759"/>
              </a:lnSpc>
            </a:pPr>
            <a:r>
              <a:rPr lang="en-US" sz="4800" spc="144"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FIRST！ Start New Course</a:t>
            </a:r>
            <a:endParaRPr lang="en-US" sz="4800" spc="144"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grpSp>
        <p:nvGrpSpPr>
          <p:cNvPr id="5" name="Group 5"/>
          <p:cNvGrpSpPr/>
          <p:nvPr/>
        </p:nvGrpSpPr>
        <p:grpSpPr>
          <a:xfrm rot="-5400000">
            <a:off x="2380128" y="1198895"/>
            <a:ext cx="743795" cy="2590800"/>
            <a:chOff x="198782" y="0"/>
            <a:chExt cx="869694" cy="8026510"/>
          </a:xfrm>
        </p:grpSpPr>
        <p:sp>
          <p:nvSpPr>
            <p:cNvPr id="6" name="Freeform 6"/>
            <p:cNvSpPr/>
            <p:nvPr/>
          </p:nvSpPr>
          <p:spPr>
            <a:xfrm>
              <a:off x="198782" y="0"/>
              <a:ext cx="869694" cy="8026510"/>
            </a:xfrm>
            <a:custGeom>
              <a:avLst/>
              <a:gdLst/>
              <a:ahLst/>
              <a:cxnLst/>
              <a:rect l="l" t="t" r="r" b="b"/>
              <a:pathLst>
                <a:path w="1068476" h="8026510">
                  <a:moveTo>
                    <a:pt x="1068476" y="279400"/>
                  </a:moveTo>
                  <a:lnTo>
                    <a:pt x="1068476" y="0"/>
                  </a:lnTo>
                  <a:lnTo>
                    <a:pt x="0" y="0"/>
                  </a:lnTo>
                  <a:lnTo>
                    <a:pt x="0" y="8026510"/>
                  </a:lnTo>
                  <a:lnTo>
                    <a:pt x="1068476" y="8026510"/>
                  </a:lnTo>
                  <a:lnTo>
                    <a:pt x="1068476" y="279400"/>
                  </a:lnTo>
                  <a:close/>
                  <a:moveTo>
                    <a:pt x="989736" y="279400"/>
                  </a:moveTo>
                  <a:lnTo>
                    <a:pt x="989736" y="7947770"/>
                  </a:lnTo>
                  <a:lnTo>
                    <a:pt x="78740" y="7947770"/>
                  </a:lnTo>
                  <a:lnTo>
                    <a:pt x="78740" y="78740"/>
                  </a:lnTo>
                  <a:lnTo>
                    <a:pt x="989736" y="78740"/>
                  </a:lnTo>
                  <a:lnTo>
                    <a:pt x="989736" y="279400"/>
                  </a:lnTo>
                  <a:close/>
                </a:path>
              </a:pathLst>
            </a:custGeom>
            <a:solidFill>
              <a:srgbClr val="B3140E"/>
            </a:solidFill>
          </p:spPr>
        </p:sp>
      </p:grpSp>
      <p:grpSp>
        <p:nvGrpSpPr>
          <p:cNvPr id="7" name="Group 7"/>
          <p:cNvGrpSpPr/>
          <p:nvPr/>
        </p:nvGrpSpPr>
        <p:grpSpPr>
          <a:xfrm>
            <a:off x="1146752" y="4159068"/>
            <a:ext cx="16067069" cy="4578553"/>
            <a:chOff x="0" y="0"/>
            <a:chExt cx="21422759" cy="6104737"/>
          </a:xfrm>
        </p:grpSpPr>
        <p:pic>
          <p:nvPicPr>
            <p:cNvPr id="8" name="Picture 8"/>
            <p:cNvPicPr>
              <a:picLocks noChangeAspect="1"/>
            </p:cNvPicPr>
            <p:nvPr/>
          </p:nvPicPr>
          <p:blipFill>
            <a:blip r:embed="rId3"/>
            <a:srcRect/>
            <a:stretch>
              <a:fillRect/>
            </a:stretch>
          </p:blipFill>
          <p:spPr>
            <a:xfrm>
              <a:off x="0" y="0"/>
              <a:ext cx="21422759" cy="6104737"/>
            </a:xfrm>
            <a:prstGeom prst="rect">
              <a:avLst/>
            </a:prstGeom>
          </p:spPr>
        </p:pic>
        <p:grpSp>
          <p:nvGrpSpPr>
            <p:cNvPr id="9" name="Group 9"/>
            <p:cNvGrpSpPr/>
            <p:nvPr/>
          </p:nvGrpSpPr>
          <p:grpSpPr>
            <a:xfrm rot="-5400000">
              <a:off x="19840912" y="4373625"/>
              <a:ext cx="1128824" cy="1800498"/>
              <a:chOff x="0" y="0"/>
              <a:chExt cx="914197" cy="1458162"/>
            </a:xfrm>
          </p:grpSpPr>
          <p:sp>
            <p:nvSpPr>
              <p:cNvPr id="10" name="Freeform 10"/>
              <p:cNvSpPr/>
              <p:nvPr/>
            </p:nvSpPr>
            <p:spPr>
              <a:xfrm>
                <a:off x="0" y="0"/>
                <a:ext cx="914197" cy="1458162"/>
              </a:xfrm>
              <a:custGeom>
                <a:avLst/>
                <a:gdLst/>
                <a:ahLst/>
                <a:cxnLst/>
                <a:rect l="l" t="t" r="r" b="b"/>
                <a:pathLst>
                  <a:path w="914197" h="1458162">
                    <a:moveTo>
                      <a:pt x="914197" y="279400"/>
                    </a:moveTo>
                    <a:lnTo>
                      <a:pt x="914197" y="0"/>
                    </a:lnTo>
                    <a:lnTo>
                      <a:pt x="0" y="0"/>
                    </a:lnTo>
                    <a:lnTo>
                      <a:pt x="0" y="1458162"/>
                    </a:lnTo>
                    <a:lnTo>
                      <a:pt x="914197" y="1458162"/>
                    </a:lnTo>
                    <a:lnTo>
                      <a:pt x="914197" y="279400"/>
                    </a:lnTo>
                    <a:close/>
                    <a:moveTo>
                      <a:pt x="835457" y="279400"/>
                    </a:moveTo>
                    <a:lnTo>
                      <a:pt x="835457" y="1379422"/>
                    </a:lnTo>
                    <a:lnTo>
                      <a:pt x="78740" y="1379422"/>
                    </a:lnTo>
                    <a:lnTo>
                      <a:pt x="78740" y="78740"/>
                    </a:lnTo>
                    <a:lnTo>
                      <a:pt x="835457" y="78740"/>
                    </a:lnTo>
                    <a:lnTo>
                      <a:pt x="835457" y="279400"/>
                    </a:lnTo>
                    <a:close/>
                  </a:path>
                </a:pathLst>
              </a:custGeom>
              <a:solidFill>
                <a:srgbClr val="B3140E"/>
              </a:solidFill>
            </p:spPr>
          </p:sp>
        </p:grpSp>
      </p:grpSp>
      <p:grpSp>
        <p:nvGrpSpPr>
          <p:cNvPr id="11" name="Group 11"/>
          <p:cNvGrpSpPr/>
          <p:nvPr/>
        </p:nvGrpSpPr>
        <p:grpSpPr>
          <a:xfrm>
            <a:off x="2436335" y="3016827"/>
            <a:ext cx="15089665" cy="989493"/>
            <a:chOff x="1297687" y="-6"/>
            <a:chExt cx="12252821" cy="1319324"/>
          </a:xfrm>
        </p:grpSpPr>
        <p:grpSp>
          <p:nvGrpSpPr>
            <p:cNvPr id="12" name="Group 12"/>
            <p:cNvGrpSpPr/>
            <p:nvPr/>
          </p:nvGrpSpPr>
          <p:grpSpPr>
            <a:xfrm rot="-5400000">
              <a:off x="6764436" y="-5466755"/>
              <a:ext cx="1319324" cy="12252821"/>
              <a:chOff x="5" y="0"/>
              <a:chExt cx="1068476" cy="9923148"/>
            </a:xfrm>
          </p:grpSpPr>
          <p:sp>
            <p:nvSpPr>
              <p:cNvPr id="13" name="Freeform 13"/>
              <p:cNvSpPr/>
              <p:nvPr/>
            </p:nvSpPr>
            <p:spPr>
              <a:xfrm>
                <a:off x="5" y="0"/>
                <a:ext cx="1068476" cy="9923148"/>
              </a:xfrm>
              <a:custGeom>
                <a:avLst/>
                <a:gdLst/>
                <a:ahLst/>
                <a:cxnLst/>
                <a:rect l="l" t="t" r="r" b="b"/>
                <a:pathLst>
                  <a:path w="1068476" h="8561346">
                    <a:moveTo>
                      <a:pt x="1068476" y="279400"/>
                    </a:moveTo>
                    <a:lnTo>
                      <a:pt x="1068476" y="0"/>
                    </a:lnTo>
                    <a:lnTo>
                      <a:pt x="0" y="0"/>
                    </a:lnTo>
                    <a:lnTo>
                      <a:pt x="0" y="8561346"/>
                    </a:lnTo>
                    <a:lnTo>
                      <a:pt x="1068476" y="8561346"/>
                    </a:lnTo>
                    <a:lnTo>
                      <a:pt x="1068476" y="279400"/>
                    </a:lnTo>
                    <a:close/>
                    <a:moveTo>
                      <a:pt x="989736" y="279400"/>
                    </a:moveTo>
                    <a:lnTo>
                      <a:pt x="989736" y="8482605"/>
                    </a:lnTo>
                    <a:lnTo>
                      <a:pt x="78740" y="8482605"/>
                    </a:lnTo>
                    <a:lnTo>
                      <a:pt x="78740" y="78740"/>
                    </a:lnTo>
                    <a:lnTo>
                      <a:pt x="989736" y="78740"/>
                    </a:lnTo>
                    <a:lnTo>
                      <a:pt x="989736" y="279400"/>
                    </a:lnTo>
                    <a:close/>
                  </a:path>
                </a:pathLst>
              </a:custGeom>
              <a:solidFill>
                <a:srgbClr val="B3140E"/>
              </a:solidFill>
            </p:spPr>
          </p:sp>
        </p:grpSp>
        <p:sp>
          <p:nvSpPr>
            <p:cNvPr id="15" name="TextBox 15"/>
            <p:cNvSpPr txBox="1"/>
            <p:nvPr/>
          </p:nvSpPr>
          <p:spPr>
            <a:xfrm>
              <a:off x="1515727" y="165321"/>
              <a:ext cx="11863157" cy="915293"/>
            </a:xfrm>
            <a:prstGeom prst="rect">
              <a:avLst/>
            </a:prstGeom>
          </p:spPr>
          <p:txBody>
            <a:bodyPr wrap="square" lIns="0" tIns="0" rIns="0" bIns="0" rtlCol="0" anchor="t">
              <a:spAutoFit/>
            </a:bodyPr>
            <a:lstStyle/>
            <a:p>
              <a:pPr>
                <a:lnSpc>
                  <a:spcPts val="5759"/>
                </a:lnSpc>
              </a:pPr>
              <a:r>
                <a:rPr lang="en-US" sz="3800" spc="144"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Even if the academic or the semester is different, it’s a new course. </a:t>
              </a:r>
              <a:endParaRPr lang="en-US" sz="3800" spc="144"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grpSp>
      <p:grpSp>
        <p:nvGrpSpPr>
          <p:cNvPr id="16" name="Group 16"/>
          <p:cNvGrpSpPr/>
          <p:nvPr/>
        </p:nvGrpSpPr>
        <p:grpSpPr>
          <a:xfrm>
            <a:off x="199530" y="8890369"/>
            <a:ext cx="17859870" cy="989493"/>
            <a:chOff x="-1172397" y="45960"/>
            <a:chExt cx="22676090" cy="1319324"/>
          </a:xfrm>
        </p:grpSpPr>
        <p:grpSp>
          <p:nvGrpSpPr>
            <p:cNvPr id="17" name="Group 17"/>
            <p:cNvGrpSpPr/>
            <p:nvPr/>
          </p:nvGrpSpPr>
          <p:grpSpPr>
            <a:xfrm rot="-5400000">
              <a:off x="10107314" y="-10031096"/>
              <a:ext cx="1319324" cy="21473435"/>
              <a:chOff x="-37222" y="-1026447"/>
              <a:chExt cx="1068476" cy="17390613"/>
            </a:xfrm>
          </p:grpSpPr>
          <p:sp>
            <p:nvSpPr>
              <p:cNvPr id="18" name="Freeform 18"/>
              <p:cNvSpPr/>
              <p:nvPr/>
            </p:nvSpPr>
            <p:spPr>
              <a:xfrm>
                <a:off x="-37222" y="-1026447"/>
                <a:ext cx="1068476" cy="17390613"/>
              </a:xfrm>
              <a:custGeom>
                <a:avLst/>
                <a:gdLst/>
                <a:ahLst/>
                <a:cxnLst/>
                <a:rect l="l" t="t" r="r" b="b"/>
                <a:pathLst>
                  <a:path w="1068476" h="11708649">
                    <a:moveTo>
                      <a:pt x="1068476" y="279400"/>
                    </a:moveTo>
                    <a:lnTo>
                      <a:pt x="1068476" y="0"/>
                    </a:lnTo>
                    <a:lnTo>
                      <a:pt x="0" y="0"/>
                    </a:lnTo>
                    <a:lnTo>
                      <a:pt x="0" y="11708649"/>
                    </a:lnTo>
                    <a:lnTo>
                      <a:pt x="1068476" y="11708649"/>
                    </a:lnTo>
                    <a:lnTo>
                      <a:pt x="1068476" y="279400"/>
                    </a:lnTo>
                    <a:close/>
                    <a:moveTo>
                      <a:pt x="989736" y="279400"/>
                    </a:moveTo>
                    <a:lnTo>
                      <a:pt x="989736" y="11629909"/>
                    </a:lnTo>
                    <a:lnTo>
                      <a:pt x="78740" y="11629909"/>
                    </a:lnTo>
                    <a:lnTo>
                      <a:pt x="78740" y="78740"/>
                    </a:lnTo>
                    <a:lnTo>
                      <a:pt x="989736" y="78740"/>
                    </a:lnTo>
                    <a:lnTo>
                      <a:pt x="989736" y="279400"/>
                    </a:lnTo>
                    <a:close/>
                  </a:path>
                </a:pathLst>
              </a:custGeom>
              <a:solidFill>
                <a:srgbClr val="B3140E"/>
              </a:solidFill>
            </p:spPr>
          </p:sp>
        </p:grpSp>
        <p:pic>
          <p:nvPicPr>
            <p:cNvPr id="19" name="Picture 19"/>
            <p:cNvPicPr>
              <a:picLocks noChangeAspect="1"/>
            </p:cNvPicPr>
            <p:nvPr/>
          </p:nvPicPr>
          <p:blipFill>
            <a:blip r:embed="rId4"/>
            <a:srcRect/>
            <a:stretch>
              <a:fillRect/>
            </a:stretch>
          </p:blipFill>
          <p:spPr>
            <a:xfrm>
              <a:off x="-1172397" y="45960"/>
              <a:ext cx="1202657" cy="1144028"/>
            </a:xfrm>
            <a:prstGeom prst="rect">
              <a:avLst/>
            </a:prstGeom>
          </p:spPr>
        </p:pic>
        <p:sp>
          <p:nvSpPr>
            <p:cNvPr id="20" name="TextBox 20"/>
            <p:cNvSpPr txBox="1"/>
            <p:nvPr/>
          </p:nvSpPr>
          <p:spPr>
            <a:xfrm>
              <a:off x="302128" y="263339"/>
              <a:ext cx="21054347" cy="902983"/>
            </a:xfrm>
            <a:prstGeom prst="rect">
              <a:avLst/>
            </a:prstGeom>
          </p:spPr>
          <p:txBody>
            <a:bodyPr wrap="square" lIns="0" tIns="0" rIns="0" bIns="0" rtlCol="0" anchor="t">
              <a:spAutoFit/>
            </a:bodyPr>
            <a:lstStyle/>
            <a:p>
              <a:pPr>
                <a:lnSpc>
                  <a:spcPts val="5759"/>
                </a:lnSpc>
              </a:pPr>
              <a:r>
                <a:rPr lang="en-US" sz="3600" spc="144"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NOTICE: Only the ACCOUNT OF FACULTY can use the function </a:t>
              </a:r>
              <a:r>
                <a:rPr lang="en-US" sz="3600" u="dbl" spc="144" dirty="0" smtClean="0">
                  <a:solidFill>
                    <a:srgbClr val="4D4A46"/>
                  </a:solidFill>
                  <a:uFill>
                    <a:solidFill>
                      <a:schemeClr val="accent2">
                        <a:lumMod val="75000"/>
                      </a:schemeClr>
                    </a:solidFill>
                  </a:uFill>
                  <a:latin typeface="Calibri" panose="020F0502020204030204" pitchFamily="34" charset="0"/>
                  <a:ea typeface="標楷體" panose="03000509000000000000" pitchFamily="65" charset="-120"/>
                  <a:cs typeface="Calibri" panose="020F0502020204030204" pitchFamily="34" charset="0"/>
                </a:rPr>
                <a:t>Start New Courses</a:t>
              </a:r>
              <a:endParaRPr lang="en-US" sz="3600" u="dbl" spc="144" dirty="0">
                <a:solidFill>
                  <a:srgbClr val="4D4A46"/>
                </a:solidFill>
                <a:uFill>
                  <a:solidFill>
                    <a:schemeClr val="accent2">
                      <a:lumMod val="75000"/>
                    </a:schemeClr>
                  </a:solidFill>
                </a:uFill>
                <a:latin typeface="Calibri" panose="020F0502020204030204" pitchFamily="34" charset="0"/>
                <a:ea typeface="標楷體" panose="03000509000000000000" pitchFamily="65" charset="-120"/>
                <a:cs typeface="Calibri" panose="020F0502020204030204" pitchFamily="34" charset="0"/>
              </a:endParaRPr>
            </a:p>
          </p:txBody>
        </p:sp>
      </p:grpSp>
      <p:sp>
        <p:nvSpPr>
          <p:cNvPr id="21" name="TextBox 4"/>
          <p:cNvSpPr txBox="1"/>
          <p:nvPr/>
        </p:nvSpPr>
        <p:spPr>
          <a:xfrm>
            <a:off x="1146752" y="2131927"/>
            <a:ext cx="11614934" cy="743793"/>
          </a:xfrm>
          <a:prstGeom prst="rect">
            <a:avLst/>
          </a:prstGeom>
        </p:spPr>
        <p:txBody>
          <a:bodyPr wrap="square" lIns="0" tIns="0" rIns="0" bIns="0" rtlCol="0" anchor="t">
            <a:spAutoFit/>
          </a:bodyPr>
          <a:lstStyle/>
          <a:p>
            <a:pPr>
              <a:lnSpc>
                <a:spcPts val="5759"/>
              </a:lnSpc>
            </a:pPr>
            <a:r>
              <a:rPr lang="en-US" sz="4800" spc="144"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 (CAN NOT Update/Reuse the old courses)</a:t>
            </a:r>
            <a:endParaRPr lang="en-US" sz="4800" spc="144"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pic>
        <p:nvPicPr>
          <p:cNvPr id="22" name="Picture 19"/>
          <p:cNvPicPr>
            <a:picLocks noChangeAspect="1"/>
          </p:cNvPicPr>
          <p:nvPr/>
        </p:nvPicPr>
        <p:blipFill>
          <a:blip r:embed="rId4"/>
          <a:srcRect/>
          <a:stretch>
            <a:fillRect/>
          </a:stretch>
        </p:blipFill>
        <p:spPr>
          <a:xfrm>
            <a:off x="1402272" y="3001428"/>
            <a:ext cx="901993" cy="85802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680147" y="-74046"/>
            <a:ext cx="10361046" cy="10361046"/>
            <a:chOff x="0" y="0"/>
            <a:chExt cx="6350000" cy="6350000"/>
          </a:xfrm>
        </p:grpSpPr>
        <p:sp>
          <p:nvSpPr>
            <p:cNvPr id="3" name="Freeform 3"/>
            <p:cNvSpPr/>
            <p:nvPr/>
          </p:nvSpPr>
          <p:spPr>
            <a:xfrm>
              <a:off x="0" y="0"/>
              <a:ext cx="6350000" cy="6350000"/>
            </a:xfrm>
            <a:custGeom>
              <a:avLst/>
              <a:gdLst/>
              <a:ahLst/>
              <a:cxnLst/>
              <a:rect l="l" t="t" r="r" b="b"/>
              <a:pathLst>
                <a:path w="6350000" h="6350000">
                  <a:moveTo>
                    <a:pt x="1324610" y="0"/>
                  </a:moveTo>
                  <a:lnTo>
                    <a:pt x="0" y="0"/>
                  </a:lnTo>
                  <a:lnTo>
                    <a:pt x="0" y="5025390"/>
                  </a:lnTo>
                  <a:lnTo>
                    <a:pt x="1324610" y="6350000"/>
                  </a:lnTo>
                  <a:lnTo>
                    <a:pt x="6350000" y="6350000"/>
                  </a:lnTo>
                  <a:lnTo>
                    <a:pt x="6350000" y="0"/>
                  </a:lnTo>
                  <a:close/>
                </a:path>
              </a:pathLst>
            </a:custGeom>
            <a:solidFill>
              <a:srgbClr val="4D4A46"/>
            </a:solidFill>
          </p:spPr>
        </p:sp>
      </p:grpSp>
      <p:sp>
        <p:nvSpPr>
          <p:cNvPr id="4" name="TextBox 4"/>
          <p:cNvSpPr txBox="1"/>
          <p:nvPr/>
        </p:nvSpPr>
        <p:spPr>
          <a:xfrm>
            <a:off x="-1211458" y="2213719"/>
            <a:ext cx="9364858" cy="7617470"/>
          </a:xfrm>
          <a:prstGeom prst="rect">
            <a:avLst/>
          </a:prstGeom>
        </p:spPr>
        <p:txBody>
          <a:bodyPr wrap="square" lIns="0" tIns="0" rIns="0" bIns="0" rtlCol="0" anchor="t">
            <a:spAutoFit/>
          </a:bodyPr>
          <a:lstStyle/>
          <a:p>
            <a:pPr>
              <a:lnSpc>
                <a:spcPct val="125000"/>
              </a:lnSpc>
            </a:pPr>
            <a:r>
              <a:rPr lang="en-US" sz="3600" spc="144"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Fill in the basic information of the courses</a:t>
            </a:r>
            <a:endParaRPr lang="en-US" sz="3600" spc="144" dirty="0">
              <a:solidFill>
                <a:srgbClr val="E4D4C5"/>
              </a:solidFill>
              <a:latin typeface="Calibri" panose="020F0502020204030204" pitchFamily="34" charset="0"/>
              <a:ea typeface="標楷體" panose="03000509000000000000" pitchFamily="65" charset="-120"/>
              <a:cs typeface="Calibri" panose="020F0502020204030204" pitchFamily="34" charset="0"/>
            </a:endParaRPr>
          </a:p>
          <a:p>
            <a:pPr marL="1036321" lvl="1" indent="-518160">
              <a:lnSpc>
                <a:spcPct val="125000"/>
              </a:lnSpc>
              <a:buFont typeface="Arial"/>
              <a:buChar char="•"/>
            </a:pPr>
            <a:r>
              <a:rPr lang="en-US" sz="3600" spc="144"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「*」are required to fill in </a:t>
            </a:r>
            <a:endParaRPr lang="en-US" sz="3600" spc="144" dirty="0">
              <a:solidFill>
                <a:srgbClr val="E4D4C5"/>
              </a:solidFill>
              <a:latin typeface="Calibri" panose="020F0502020204030204" pitchFamily="34" charset="0"/>
              <a:ea typeface="標楷體" panose="03000509000000000000" pitchFamily="65" charset="-120"/>
              <a:cs typeface="Calibri" panose="020F0502020204030204" pitchFamily="34" charset="0"/>
            </a:endParaRPr>
          </a:p>
          <a:p>
            <a:pPr marL="1036321" lvl="1" indent="-518160">
              <a:lnSpc>
                <a:spcPct val="125000"/>
              </a:lnSpc>
              <a:buFont typeface="Arial"/>
              <a:buChar char="•"/>
            </a:pPr>
            <a:r>
              <a:rPr lang="en-US" sz="3600" spc="144"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After select the Department/Institute, system will distinguish the Rating Scale automatically</a:t>
            </a:r>
            <a:endParaRPr lang="en-US" sz="3600" spc="144" dirty="0">
              <a:solidFill>
                <a:srgbClr val="E4D4C5"/>
              </a:solidFill>
              <a:latin typeface="Calibri" panose="020F0502020204030204" pitchFamily="34" charset="0"/>
              <a:ea typeface="標楷體" panose="03000509000000000000" pitchFamily="65" charset="-120"/>
              <a:cs typeface="Calibri" panose="020F0502020204030204" pitchFamily="34" charset="0"/>
            </a:endParaRPr>
          </a:p>
          <a:p>
            <a:pPr marL="1036320" lvl="1" indent="-518160">
              <a:lnSpc>
                <a:spcPct val="125000"/>
              </a:lnSpc>
              <a:buFont typeface="Arial"/>
              <a:buChar char="•"/>
            </a:pPr>
            <a:r>
              <a:rPr lang="en-US" sz="3600" spc="144"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The total weighting of the rating item should be 100%</a:t>
            </a:r>
          </a:p>
          <a:p>
            <a:pPr marL="1036320" lvl="1" indent="-518160">
              <a:lnSpc>
                <a:spcPct val="125000"/>
              </a:lnSpc>
              <a:buFont typeface="Arial"/>
              <a:buChar char="•"/>
            </a:pPr>
            <a:r>
              <a:rPr lang="en-US" sz="3600" spc="144"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For Name of the course and Rating item description, please fill in English</a:t>
            </a:r>
          </a:p>
          <a:p>
            <a:pPr marL="1036320" lvl="1" indent="-518160">
              <a:lnSpc>
                <a:spcPct val="125000"/>
              </a:lnSpc>
              <a:buFont typeface="Arial"/>
              <a:buChar char="•"/>
            </a:pPr>
            <a:r>
              <a:rPr lang="en-US" sz="3600" spc="144"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In the end, please click </a:t>
            </a:r>
            <a:r>
              <a:rPr lang="en-US" altLang="zh-TW" sz="3600" spc="144"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a:t>
            </a:r>
            <a:r>
              <a:rPr lang="zh-TW" altLang="en-US" sz="3600" spc="144"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確定新增</a:t>
            </a:r>
            <a:r>
              <a:rPr lang="en-US" altLang="zh-TW" sz="3600" spc="144"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a:t>
            </a:r>
            <a:r>
              <a:rPr lang="zh-TW" altLang="en-US" sz="3600" spc="144"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 </a:t>
            </a:r>
            <a:r>
              <a:rPr lang="en-US" altLang="zh-TW" sz="3600" spc="144"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to</a:t>
            </a:r>
            <a:r>
              <a:rPr lang="zh-TW" altLang="en-US" sz="3600" spc="144"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 </a:t>
            </a:r>
            <a:r>
              <a:rPr lang="en-US" altLang="zh-TW" sz="3600" spc="144"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finish</a:t>
            </a:r>
            <a:r>
              <a:rPr lang="zh-TW" altLang="en-US" sz="3600" spc="144"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 </a:t>
            </a:r>
            <a:r>
              <a:rPr lang="en-US" altLang="zh-TW" sz="3600" spc="144"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the</a:t>
            </a:r>
            <a:r>
              <a:rPr lang="zh-TW" altLang="en-US" sz="3600" spc="144"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 </a:t>
            </a:r>
            <a:r>
              <a:rPr lang="en-US" altLang="zh-TW" sz="3600" spc="144"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processes</a:t>
            </a:r>
            <a:endParaRPr lang="en-US" sz="4800" spc="144" dirty="0">
              <a:solidFill>
                <a:srgbClr val="E4D4C5"/>
              </a:solidFill>
              <a:latin typeface="Calibri" panose="020F0502020204030204" pitchFamily="34" charset="0"/>
              <a:ea typeface="標楷體" panose="03000509000000000000" pitchFamily="65" charset="-120"/>
              <a:cs typeface="Calibri" panose="020F0502020204030204" pitchFamily="34" charset="0"/>
            </a:endParaRPr>
          </a:p>
        </p:txBody>
      </p:sp>
      <p:grpSp>
        <p:nvGrpSpPr>
          <p:cNvPr id="5" name="Group 5"/>
          <p:cNvGrpSpPr/>
          <p:nvPr/>
        </p:nvGrpSpPr>
        <p:grpSpPr>
          <a:xfrm>
            <a:off x="8833299" y="801577"/>
            <a:ext cx="9279159" cy="9166249"/>
            <a:chOff x="0" y="0"/>
            <a:chExt cx="12372212" cy="12221666"/>
          </a:xfrm>
        </p:grpSpPr>
        <p:pic>
          <p:nvPicPr>
            <p:cNvPr id="6" name="Picture 6"/>
            <p:cNvPicPr>
              <a:picLocks noChangeAspect="1"/>
            </p:cNvPicPr>
            <p:nvPr/>
          </p:nvPicPr>
          <p:blipFill>
            <a:blip r:embed="rId3"/>
            <a:srcRect/>
            <a:stretch>
              <a:fillRect/>
            </a:stretch>
          </p:blipFill>
          <p:spPr>
            <a:xfrm>
              <a:off x="0" y="0"/>
              <a:ext cx="12372212" cy="6765651"/>
            </a:xfrm>
            <a:prstGeom prst="rect">
              <a:avLst/>
            </a:prstGeom>
          </p:spPr>
        </p:pic>
        <p:pic>
          <p:nvPicPr>
            <p:cNvPr id="7" name="Picture 7"/>
            <p:cNvPicPr>
              <a:picLocks noChangeAspect="1"/>
            </p:cNvPicPr>
            <p:nvPr/>
          </p:nvPicPr>
          <p:blipFill>
            <a:blip r:embed="rId4"/>
            <a:srcRect/>
            <a:stretch>
              <a:fillRect/>
            </a:stretch>
          </p:blipFill>
          <p:spPr>
            <a:xfrm>
              <a:off x="0" y="6765651"/>
              <a:ext cx="12372212" cy="5456015"/>
            </a:xfrm>
            <a:prstGeom prst="rect">
              <a:avLst/>
            </a:prstGeom>
          </p:spPr>
        </p:pic>
      </p:grpSp>
      <p:sp>
        <p:nvSpPr>
          <p:cNvPr id="8" name="TextBox 8"/>
          <p:cNvSpPr txBox="1"/>
          <p:nvPr/>
        </p:nvSpPr>
        <p:spPr>
          <a:xfrm>
            <a:off x="-197974" y="513347"/>
            <a:ext cx="8319290" cy="1718419"/>
          </a:xfrm>
          <a:prstGeom prst="rect">
            <a:avLst/>
          </a:prstGeom>
        </p:spPr>
        <p:txBody>
          <a:bodyPr wrap="square" lIns="0" tIns="0" rIns="0" bIns="0" rtlCol="0" anchor="t">
            <a:spAutoFit/>
          </a:bodyPr>
          <a:lstStyle/>
          <a:p>
            <a:pPr>
              <a:lnSpc>
                <a:spcPts val="6720"/>
              </a:lnSpc>
            </a:pPr>
            <a:r>
              <a:rPr lang="en-US" sz="5600" spc="168" dirty="0" smtClean="0">
                <a:solidFill>
                  <a:srgbClr val="FFFDFD"/>
                </a:solidFill>
                <a:latin typeface="Calibri" panose="020F0502020204030204" pitchFamily="34" charset="0"/>
                <a:ea typeface="標楷體" panose="03000509000000000000" pitchFamily="65" charset="-120"/>
                <a:cs typeface="Calibri" panose="020F0502020204030204" pitchFamily="34" charset="0"/>
              </a:rPr>
              <a:t>Account of Faculty</a:t>
            </a:r>
          </a:p>
          <a:p>
            <a:pPr algn="r">
              <a:lnSpc>
                <a:spcPts val="6720"/>
              </a:lnSpc>
            </a:pPr>
            <a:r>
              <a:rPr lang="en-US" sz="5600" spc="168" dirty="0" smtClean="0">
                <a:solidFill>
                  <a:srgbClr val="FFFDFD"/>
                </a:solidFill>
                <a:latin typeface="Calibri" panose="020F0502020204030204" pitchFamily="34" charset="0"/>
                <a:ea typeface="標楷體" panose="03000509000000000000" pitchFamily="65" charset="-120"/>
                <a:cs typeface="Calibri" panose="020F0502020204030204" pitchFamily="34" charset="0"/>
              </a:rPr>
              <a:t>-Start New Courses</a:t>
            </a:r>
            <a:endParaRPr lang="en-US" sz="5600" spc="168" dirty="0">
              <a:solidFill>
                <a:srgbClr val="FFFDFD"/>
              </a:solidFill>
              <a:latin typeface="Calibri" panose="020F0502020204030204" pitchFamily="34" charset="0"/>
              <a:ea typeface="標楷體" panose="03000509000000000000" pitchFamily="65" charset="-120"/>
              <a:cs typeface="Calibri" panose="020F0502020204030204" pitchFamily="34" charset="0"/>
            </a:endParaRPr>
          </a:p>
        </p:txBody>
      </p:sp>
      <p:grpSp>
        <p:nvGrpSpPr>
          <p:cNvPr id="9" name="Group 9"/>
          <p:cNvGrpSpPr/>
          <p:nvPr/>
        </p:nvGrpSpPr>
        <p:grpSpPr>
          <a:xfrm rot="-5400000">
            <a:off x="11237132" y="-1064432"/>
            <a:ext cx="4637566" cy="8823830"/>
            <a:chOff x="0" y="0"/>
            <a:chExt cx="5007745" cy="9528164"/>
          </a:xfrm>
        </p:grpSpPr>
        <p:sp>
          <p:nvSpPr>
            <p:cNvPr id="10" name="Freeform 10"/>
            <p:cNvSpPr/>
            <p:nvPr/>
          </p:nvSpPr>
          <p:spPr>
            <a:xfrm>
              <a:off x="0" y="0"/>
              <a:ext cx="5007744" cy="9528164"/>
            </a:xfrm>
            <a:custGeom>
              <a:avLst/>
              <a:gdLst/>
              <a:ahLst/>
              <a:cxnLst/>
              <a:rect l="l" t="t" r="r" b="b"/>
              <a:pathLst>
                <a:path w="5007744" h="9528164">
                  <a:moveTo>
                    <a:pt x="5007744" y="279400"/>
                  </a:moveTo>
                  <a:lnTo>
                    <a:pt x="5007744" y="0"/>
                  </a:lnTo>
                  <a:lnTo>
                    <a:pt x="0" y="0"/>
                  </a:lnTo>
                  <a:lnTo>
                    <a:pt x="0" y="9528164"/>
                  </a:lnTo>
                  <a:lnTo>
                    <a:pt x="5007744" y="9528164"/>
                  </a:lnTo>
                  <a:lnTo>
                    <a:pt x="5007744" y="279400"/>
                  </a:lnTo>
                  <a:close/>
                  <a:moveTo>
                    <a:pt x="4929005" y="279400"/>
                  </a:moveTo>
                  <a:lnTo>
                    <a:pt x="4929005" y="9449424"/>
                  </a:lnTo>
                  <a:lnTo>
                    <a:pt x="78740" y="9449424"/>
                  </a:lnTo>
                  <a:lnTo>
                    <a:pt x="78740" y="78740"/>
                  </a:lnTo>
                  <a:lnTo>
                    <a:pt x="4929005" y="78740"/>
                  </a:lnTo>
                  <a:lnTo>
                    <a:pt x="4929005" y="279400"/>
                  </a:lnTo>
                  <a:close/>
                </a:path>
              </a:pathLst>
            </a:custGeom>
            <a:solidFill>
              <a:srgbClr val="B3140E"/>
            </a:solidFill>
          </p:spPr>
        </p:sp>
      </p:grpSp>
      <p:grpSp>
        <p:nvGrpSpPr>
          <p:cNvPr id="11" name="Group 11"/>
          <p:cNvGrpSpPr/>
          <p:nvPr/>
        </p:nvGrpSpPr>
        <p:grpSpPr>
          <a:xfrm rot="-5400000">
            <a:off x="11393264" y="5142136"/>
            <a:ext cx="2591752" cy="4956680"/>
            <a:chOff x="0" y="0"/>
            <a:chExt cx="2798631" cy="5352332"/>
          </a:xfrm>
        </p:grpSpPr>
        <p:sp>
          <p:nvSpPr>
            <p:cNvPr id="12" name="Freeform 12"/>
            <p:cNvSpPr/>
            <p:nvPr/>
          </p:nvSpPr>
          <p:spPr>
            <a:xfrm>
              <a:off x="0" y="0"/>
              <a:ext cx="2798631" cy="5352331"/>
            </a:xfrm>
            <a:custGeom>
              <a:avLst/>
              <a:gdLst/>
              <a:ahLst/>
              <a:cxnLst/>
              <a:rect l="l" t="t" r="r" b="b"/>
              <a:pathLst>
                <a:path w="2798631" h="5352331">
                  <a:moveTo>
                    <a:pt x="2798631" y="279400"/>
                  </a:moveTo>
                  <a:lnTo>
                    <a:pt x="2798631" y="0"/>
                  </a:lnTo>
                  <a:lnTo>
                    <a:pt x="0" y="0"/>
                  </a:lnTo>
                  <a:lnTo>
                    <a:pt x="0" y="5352331"/>
                  </a:lnTo>
                  <a:lnTo>
                    <a:pt x="2798631" y="5352331"/>
                  </a:lnTo>
                  <a:lnTo>
                    <a:pt x="2798631" y="279400"/>
                  </a:lnTo>
                  <a:close/>
                  <a:moveTo>
                    <a:pt x="2719891" y="279400"/>
                  </a:moveTo>
                  <a:lnTo>
                    <a:pt x="2719891" y="5273591"/>
                  </a:lnTo>
                  <a:lnTo>
                    <a:pt x="78740" y="5273591"/>
                  </a:lnTo>
                  <a:lnTo>
                    <a:pt x="78740" y="78740"/>
                  </a:lnTo>
                  <a:lnTo>
                    <a:pt x="2719891" y="78740"/>
                  </a:lnTo>
                  <a:lnTo>
                    <a:pt x="2719891" y="279400"/>
                  </a:lnTo>
                  <a:close/>
                </a:path>
              </a:pathLst>
            </a:custGeom>
            <a:solidFill>
              <a:srgbClr val="B3140E"/>
            </a:solidFill>
          </p:spPr>
        </p:sp>
      </p:grpSp>
      <p:grpSp>
        <p:nvGrpSpPr>
          <p:cNvPr id="13" name="Group 13"/>
          <p:cNvGrpSpPr/>
          <p:nvPr/>
        </p:nvGrpSpPr>
        <p:grpSpPr>
          <a:xfrm rot="-5400000">
            <a:off x="10301344" y="8993969"/>
            <a:ext cx="846618" cy="1375280"/>
            <a:chOff x="0" y="0"/>
            <a:chExt cx="914197" cy="1485058"/>
          </a:xfrm>
        </p:grpSpPr>
        <p:sp>
          <p:nvSpPr>
            <p:cNvPr id="14" name="Freeform 14"/>
            <p:cNvSpPr/>
            <p:nvPr/>
          </p:nvSpPr>
          <p:spPr>
            <a:xfrm>
              <a:off x="0" y="0"/>
              <a:ext cx="914197" cy="1485058"/>
            </a:xfrm>
            <a:custGeom>
              <a:avLst/>
              <a:gdLst/>
              <a:ahLst/>
              <a:cxnLst/>
              <a:rect l="l" t="t" r="r" b="b"/>
              <a:pathLst>
                <a:path w="914197" h="1485058">
                  <a:moveTo>
                    <a:pt x="914197" y="279400"/>
                  </a:moveTo>
                  <a:lnTo>
                    <a:pt x="914197" y="0"/>
                  </a:lnTo>
                  <a:lnTo>
                    <a:pt x="0" y="0"/>
                  </a:lnTo>
                  <a:lnTo>
                    <a:pt x="0" y="1485058"/>
                  </a:lnTo>
                  <a:lnTo>
                    <a:pt x="914197" y="1485058"/>
                  </a:lnTo>
                  <a:lnTo>
                    <a:pt x="914197" y="279400"/>
                  </a:lnTo>
                  <a:close/>
                  <a:moveTo>
                    <a:pt x="835457" y="279400"/>
                  </a:moveTo>
                  <a:lnTo>
                    <a:pt x="835457" y="1406318"/>
                  </a:lnTo>
                  <a:lnTo>
                    <a:pt x="78740" y="1406318"/>
                  </a:lnTo>
                  <a:lnTo>
                    <a:pt x="78740" y="78740"/>
                  </a:lnTo>
                  <a:lnTo>
                    <a:pt x="835457" y="78740"/>
                  </a:lnTo>
                  <a:lnTo>
                    <a:pt x="835457" y="279400"/>
                  </a:lnTo>
                  <a:close/>
                </a:path>
              </a:pathLst>
            </a:custGeom>
            <a:solidFill>
              <a:srgbClr val="B3140E"/>
            </a:solidFill>
          </p:spPr>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 y="-30843"/>
            <a:ext cx="8089719" cy="10486232"/>
            <a:chOff x="0" y="0"/>
            <a:chExt cx="6350000" cy="6350000"/>
          </a:xfrm>
        </p:grpSpPr>
        <p:sp>
          <p:nvSpPr>
            <p:cNvPr id="3" name="Freeform 3"/>
            <p:cNvSpPr/>
            <p:nvPr/>
          </p:nvSpPr>
          <p:spPr>
            <a:xfrm>
              <a:off x="0" y="0"/>
              <a:ext cx="6350000" cy="6350000"/>
            </a:xfrm>
            <a:custGeom>
              <a:avLst/>
              <a:gdLst/>
              <a:ahLst/>
              <a:cxnLst/>
              <a:rect l="l" t="t" r="r" b="b"/>
              <a:pathLst>
                <a:path w="6350000" h="6350000">
                  <a:moveTo>
                    <a:pt x="1324610" y="0"/>
                  </a:moveTo>
                  <a:lnTo>
                    <a:pt x="0" y="0"/>
                  </a:lnTo>
                  <a:lnTo>
                    <a:pt x="0" y="5025390"/>
                  </a:lnTo>
                  <a:lnTo>
                    <a:pt x="1324610" y="6350000"/>
                  </a:lnTo>
                  <a:lnTo>
                    <a:pt x="6350000" y="6350000"/>
                  </a:lnTo>
                  <a:lnTo>
                    <a:pt x="6350000" y="0"/>
                  </a:lnTo>
                  <a:close/>
                </a:path>
              </a:pathLst>
            </a:custGeom>
            <a:solidFill>
              <a:srgbClr val="4D4A46"/>
            </a:solidFill>
          </p:spPr>
        </p:sp>
      </p:grpSp>
      <p:pic>
        <p:nvPicPr>
          <p:cNvPr id="4" name="Picture 4"/>
          <p:cNvPicPr>
            <a:picLocks noChangeAspect="1"/>
          </p:cNvPicPr>
          <p:nvPr/>
        </p:nvPicPr>
        <p:blipFill>
          <a:blip r:embed="rId3"/>
          <a:srcRect/>
          <a:stretch>
            <a:fillRect/>
          </a:stretch>
        </p:blipFill>
        <p:spPr>
          <a:xfrm>
            <a:off x="8476738" y="2628900"/>
            <a:ext cx="9711502" cy="2703267"/>
          </a:xfrm>
          <a:prstGeom prst="rect">
            <a:avLst/>
          </a:prstGeom>
        </p:spPr>
      </p:pic>
      <p:pic>
        <p:nvPicPr>
          <p:cNvPr id="5" name="Picture 5"/>
          <p:cNvPicPr>
            <a:picLocks noChangeAspect="1"/>
          </p:cNvPicPr>
          <p:nvPr/>
        </p:nvPicPr>
        <p:blipFill>
          <a:blip r:embed="rId4"/>
          <a:srcRect/>
          <a:stretch>
            <a:fillRect/>
          </a:stretch>
        </p:blipFill>
        <p:spPr>
          <a:xfrm>
            <a:off x="8407127" y="6134100"/>
            <a:ext cx="9795627" cy="3998841"/>
          </a:xfrm>
          <a:prstGeom prst="rect">
            <a:avLst/>
          </a:prstGeom>
        </p:spPr>
      </p:pic>
      <p:sp>
        <p:nvSpPr>
          <p:cNvPr id="6" name="TextBox 6"/>
          <p:cNvSpPr txBox="1"/>
          <p:nvPr/>
        </p:nvSpPr>
        <p:spPr>
          <a:xfrm>
            <a:off x="397589" y="2628900"/>
            <a:ext cx="7603411" cy="2769989"/>
          </a:xfrm>
          <a:prstGeom prst="rect">
            <a:avLst/>
          </a:prstGeom>
        </p:spPr>
        <p:txBody>
          <a:bodyPr wrap="square" lIns="0" tIns="0" rIns="0" bIns="0" rtlCol="0" anchor="t">
            <a:spAutoFit/>
          </a:bodyPr>
          <a:lstStyle/>
          <a:p>
            <a:pPr marL="1036320" lvl="1" indent="-518160">
              <a:buFont typeface="Arial"/>
              <a:buChar char="•"/>
            </a:pPr>
            <a:r>
              <a:rPr lang="en-US" sz="3600" spc="144"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For Same Department/Institute that start a new courses, please follow the course code that the school show to set the new course</a:t>
            </a:r>
            <a:endParaRPr lang="en-US" sz="3600" spc="144" dirty="0">
              <a:solidFill>
                <a:srgbClr val="E4D4C5"/>
              </a:solidFill>
              <a:latin typeface="Calibri" panose="020F0502020204030204" pitchFamily="34" charset="0"/>
              <a:ea typeface="標楷體" panose="03000509000000000000" pitchFamily="65" charset="-120"/>
              <a:cs typeface="Calibri" panose="020F0502020204030204" pitchFamily="34" charset="0"/>
            </a:endParaRPr>
          </a:p>
        </p:txBody>
      </p:sp>
      <p:sp>
        <p:nvSpPr>
          <p:cNvPr id="7" name="TextBox 7"/>
          <p:cNvSpPr txBox="1"/>
          <p:nvPr/>
        </p:nvSpPr>
        <p:spPr>
          <a:xfrm>
            <a:off x="397588" y="5988147"/>
            <a:ext cx="7603411" cy="3877985"/>
          </a:xfrm>
          <a:prstGeom prst="rect">
            <a:avLst/>
          </a:prstGeom>
        </p:spPr>
        <p:txBody>
          <a:bodyPr wrap="square" lIns="0" tIns="0" rIns="0" bIns="0" rtlCol="0" anchor="t">
            <a:spAutoFit/>
          </a:bodyPr>
          <a:lstStyle/>
          <a:p>
            <a:pPr marL="1036320" lvl="1" indent="-518160">
              <a:buFont typeface="Arial"/>
              <a:buChar char="•"/>
            </a:pPr>
            <a:r>
              <a:rPr lang="en-US" sz="3600" spc="144"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EMBA from each Department/Institute Please use the Master degree to start the new courses, then go back to the manage list and change the degree on the right hand side</a:t>
            </a:r>
            <a:endParaRPr lang="en-US" sz="3600" spc="144" dirty="0">
              <a:solidFill>
                <a:srgbClr val="E4D4C5"/>
              </a:solidFill>
              <a:latin typeface="Calibri" panose="020F0502020204030204" pitchFamily="34" charset="0"/>
              <a:ea typeface="標楷體" panose="03000509000000000000" pitchFamily="65" charset="-120"/>
              <a:cs typeface="Calibri" panose="020F0502020204030204" pitchFamily="34" charset="0"/>
            </a:endParaRPr>
          </a:p>
        </p:txBody>
      </p:sp>
      <p:grpSp>
        <p:nvGrpSpPr>
          <p:cNvPr id="8" name="Group 8"/>
          <p:cNvGrpSpPr/>
          <p:nvPr/>
        </p:nvGrpSpPr>
        <p:grpSpPr>
          <a:xfrm rot="-5400000">
            <a:off x="16952131" y="7720104"/>
            <a:ext cx="846618" cy="1375280"/>
            <a:chOff x="0" y="0"/>
            <a:chExt cx="914197" cy="1485058"/>
          </a:xfrm>
        </p:grpSpPr>
        <p:sp>
          <p:nvSpPr>
            <p:cNvPr id="9" name="Freeform 9"/>
            <p:cNvSpPr/>
            <p:nvPr/>
          </p:nvSpPr>
          <p:spPr>
            <a:xfrm>
              <a:off x="0" y="0"/>
              <a:ext cx="914197" cy="1485058"/>
            </a:xfrm>
            <a:custGeom>
              <a:avLst/>
              <a:gdLst/>
              <a:ahLst/>
              <a:cxnLst/>
              <a:rect l="l" t="t" r="r" b="b"/>
              <a:pathLst>
                <a:path w="914197" h="1485058">
                  <a:moveTo>
                    <a:pt x="914197" y="279400"/>
                  </a:moveTo>
                  <a:lnTo>
                    <a:pt x="914197" y="0"/>
                  </a:lnTo>
                  <a:lnTo>
                    <a:pt x="0" y="0"/>
                  </a:lnTo>
                  <a:lnTo>
                    <a:pt x="0" y="1485058"/>
                  </a:lnTo>
                  <a:lnTo>
                    <a:pt x="914197" y="1485058"/>
                  </a:lnTo>
                  <a:lnTo>
                    <a:pt x="914197" y="279400"/>
                  </a:lnTo>
                  <a:close/>
                  <a:moveTo>
                    <a:pt x="835457" y="279400"/>
                  </a:moveTo>
                  <a:lnTo>
                    <a:pt x="835457" y="1406318"/>
                  </a:lnTo>
                  <a:lnTo>
                    <a:pt x="78740" y="1406318"/>
                  </a:lnTo>
                  <a:lnTo>
                    <a:pt x="78740" y="78740"/>
                  </a:lnTo>
                  <a:lnTo>
                    <a:pt x="835457" y="78740"/>
                  </a:lnTo>
                  <a:lnTo>
                    <a:pt x="835457" y="279400"/>
                  </a:lnTo>
                  <a:close/>
                </a:path>
              </a:pathLst>
            </a:custGeom>
            <a:solidFill>
              <a:srgbClr val="B3140E"/>
            </a:solidFill>
          </p:spPr>
        </p:sp>
      </p:grpSp>
      <p:sp>
        <p:nvSpPr>
          <p:cNvPr id="15" name="TextBox 8"/>
          <p:cNvSpPr txBox="1"/>
          <p:nvPr/>
        </p:nvSpPr>
        <p:spPr>
          <a:xfrm>
            <a:off x="397590" y="952500"/>
            <a:ext cx="7176290" cy="1354217"/>
          </a:xfrm>
          <a:prstGeom prst="rect">
            <a:avLst/>
          </a:prstGeom>
        </p:spPr>
        <p:txBody>
          <a:bodyPr wrap="square" lIns="0" tIns="0" rIns="0" bIns="0" rtlCol="0" anchor="t">
            <a:spAutoFit/>
          </a:bodyPr>
          <a:lstStyle/>
          <a:p>
            <a:r>
              <a:rPr lang="en-US" sz="4400" spc="168" dirty="0" smtClean="0">
                <a:solidFill>
                  <a:srgbClr val="FFFDFD"/>
                </a:solidFill>
                <a:latin typeface="Calibri" panose="020F0502020204030204" pitchFamily="34" charset="0"/>
                <a:ea typeface="標楷體" panose="03000509000000000000" pitchFamily="65" charset="-120"/>
                <a:cs typeface="Calibri" panose="020F0502020204030204" pitchFamily="34" charset="0"/>
              </a:rPr>
              <a:t>Account of Faculty</a:t>
            </a:r>
          </a:p>
          <a:p>
            <a:pPr algn="r"/>
            <a:r>
              <a:rPr lang="en-US" sz="4400" spc="168" dirty="0" smtClean="0">
                <a:solidFill>
                  <a:srgbClr val="FFFDFD"/>
                </a:solidFill>
                <a:latin typeface="Calibri" panose="020F0502020204030204" pitchFamily="34" charset="0"/>
                <a:ea typeface="標楷體" panose="03000509000000000000" pitchFamily="65" charset="-120"/>
                <a:cs typeface="Calibri" panose="020F0502020204030204" pitchFamily="34" charset="0"/>
              </a:rPr>
              <a:t>-Start New Courses</a:t>
            </a:r>
            <a:endParaRPr lang="en-US" sz="4400" spc="168" dirty="0">
              <a:solidFill>
                <a:srgbClr val="FFFDFD"/>
              </a:solidFill>
              <a:latin typeface="Calibri" panose="020F0502020204030204" pitchFamily="34" charset="0"/>
              <a:ea typeface="標楷體" panose="03000509000000000000" pitchFamily="65" charset="-120"/>
              <a:cs typeface="Calibri" panose="020F0502020204030204" pitchFamily="34" charset="0"/>
            </a:endParaRPr>
          </a:p>
        </p:txBody>
      </p:sp>
      <p:grpSp>
        <p:nvGrpSpPr>
          <p:cNvPr id="16" name="Group 8"/>
          <p:cNvGrpSpPr/>
          <p:nvPr/>
        </p:nvGrpSpPr>
        <p:grpSpPr>
          <a:xfrm rot="-5400000">
            <a:off x="9753601" y="2532733"/>
            <a:ext cx="457200" cy="2438400"/>
            <a:chOff x="0" y="0"/>
            <a:chExt cx="914197" cy="1485058"/>
          </a:xfrm>
        </p:grpSpPr>
        <p:sp>
          <p:nvSpPr>
            <p:cNvPr id="17" name="Freeform 9"/>
            <p:cNvSpPr/>
            <p:nvPr/>
          </p:nvSpPr>
          <p:spPr>
            <a:xfrm>
              <a:off x="0" y="0"/>
              <a:ext cx="914197" cy="1485058"/>
            </a:xfrm>
            <a:custGeom>
              <a:avLst/>
              <a:gdLst/>
              <a:ahLst/>
              <a:cxnLst/>
              <a:rect l="l" t="t" r="r" b="b"/>
              <a:pathLst>
                <a:path w="914197" h="1485058">
                  <a:moveTo>
                    <a:pt x="914197" y="279400"/>
                  </a:moveTo>
                  <a:lnTo>
                    <a:pt x="914197" y="0"/>
                  </a:lnTo>
                  <a:lnTo>
                    <a:pt x="0" y="0"/>
                  </a:lnTo>
                  <a:lnTo>
                    <a:pt x="0" y="1485058"/>
                  </a:lnTo>
                  <a:lnTo>
                    <a:pt x="914197" y="1485058"/>
                  </a:lnTo>
                  <a:lnTo>
                    <a:pt x="914197" y="279400"/>
                  </a:lnTo>
                  <a:close/>
                  <a:moveTo>
                    <a:pt x="835457" y="279400"/>
                  </a:moveTo>
                  <a:lnTo>
                    <a:pt x="835457" y="1406318"/>
                  </a:lnTo>
                  <a:lnTo>
                    <a:pt x="78740" y="1406318"/>
                  </a:lnTo>
                  <a:lnTo>
                    <a:pt x="78740" y="78740"/>
                  </a:lnTo>
                  <a:lnTo>
                    <a:pt x="835457" y="78740"/>
                  </a:lnTo>
                  <a:lnTo>
                    <a:pt x="835457" y="279400"/>
                  </a:lnTo>
                  <a:close/>
                </a:path>
              </a:pathLst>
            </a:custGeom>
            <a:solidFill>
              <a:srgbClr val="B3140E"/>
            </a:solidFill>
          </p:spPr>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AutoShape 2"/>
          <p:cNvSpPr/>
          <p:nvPr/>
        </p:nvSpPr>
        <p:spPr>
          <a:xfrm>
            <a:off x="-1143000" y="2053929"/>
            <a:ext cx="14554200" cy="47102"/>
          </a:xfrm>
          <a:prstGeom prst="rect">
            <a:avLst/>
          </a:prstGeom>
          <a:solidFill>
            <a:srgbClr val="4D4A46"/>
          </a:solidFill>
        </p:spPr>
      </p:sp>
      <p:pic>
        <p:nvPicPr>
          <p:cNvPr id="3" name="Picture 3"/>
          <p:cNvPicPr>
            <a:picLocks noChangeAspect="1"/>
          </p:cNvPicPr>
          <p:nvPr/>
        </p:nvPicPr>
        <p:blipFill>
          <a:blip r:embed="rId3"/>
          <a:srcRect/>
          <a:stretch>
            <a:fillRect/>
          </a:stretch>
        </p:blipFill>
        <p:spPr>
          <a:xfrm>
            <a:off x="1353456" y="2716609"/>
            <a:ext cx="15096212" cy="3886985"/>
          </a:xfrm>
          <a:prstGeom prst="rect">
            <a:avLst/>
          </a:prstGeom>
        </p:spPr>
      </p:pic>
      <p:sp>
        <p:nvSpPr>
          <p:cNvPr id="4" name="TextBox 4"/>
          <p:cNvSpPr txBox="1"/>
          <p:nvPr/>
        </p:nvSpPr>
        <p:spPr>
          <a:xfrm>
            <a:off x="1371599" y="7172001"/>
            <a:ext cx="6629401" cy="740547"/>
          </a:xfrm>
          <a:prstGeom prst="rect">
            <a:avLst/>
          </a:prstGeom>
        </p:spPr>
        <p:txBody>
          <a:bodyPr wrap="square" lIns="0" tIns="0" rIns="0" bIns="0" rtlCol="0" anchor="t">
            <a:spAutoFit/>
          </a:bodyPr>
          <a:lstStyle/>
          <a:p>
            <a:pPr>
              <a:lnSpc>
                <a:spcPts val="5759"/>
              </a:lnSpc>
            </a:pPr>
            <a:r>
              <a:rPr lang="en-US" sz="4799" spc="143"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Edit Course Information</a:t>
            </a:r>
            <a:endParaRPr lang="en-US" sz="4799" spc="143"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
        <p:nvSpPr>
          <p:cNvPr id="5" name="TextBox 5"/>
          <p:cNvSpPr txBox="1"/>
          <p:nvPr/>
        </p:nvSpPr>
        <p:spPr>
          <a:xfrm>
            <a:off x="1600200" y="8032870"/>
            <a:ext cx="15697200" cy="1107996"/>
          </a:xfrm>
          <a:prstGeom prst="rect">
            <a:avLst/>
          </a:prstGeom>
        </p:spPr>
        <p:txBody>
          <a:bodyPr wrap="square" lIns="0" tIns="0" rIns="0" bIns="0" rtlCol="0" anchor="t">
            <a:spAutoFit/>
          </a:bodyPr>
          <a:lstStyle/>
          <a:p>
            <a:pPr marL="777240" lvl="1" indent="-388620">
              <a:lnSpc>
                <a:spcPts val="4320"/>
              </a:lnSpc>
              <a:buFont typeface="Arial"/>
              <a:buChar char="•"/>
            </a:pPr>
            <a:r>
              <a:rPr lang="en-US" sz="3600" spc="179"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Click the name of the course then go into the page of the edition</a:t>
            </a:r>
            <a:endParaRPr lang="en-US" sz="3600" spc="179"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a:p>
            <a:pPr marL="777240" lvl="1" indent="-388620">
              <a:lnSpc>
                <a:spcPts val="4320"/>
              </a:lnSpc>
              <a:buFont typeface="Arial"/>
              <a:buChar char="•"/>
            </a:pPr>
            <a:r>
              <a:rPr lang="en-US" sz="3600" spc="179"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Faculty can click the different function according to different course</a:t>
            </a:r>
            <a:endParaRPr lang="en-US" sz="3600" spc="179"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
        <p:nvSpPr>
          <p:cNvPr id="6" name="TextBox 6"/>
          <p:cNvSpPr txBox="1"/>
          <p:nvPr/>
        </p:nvSpPr>
        <p:spPr>
          <a:xfrm>
            <a:off x="381000" y="126131"/>
            <a:ext cx="13310854" cy="1974900"/>
          </a:xfrm>
          <a:prstGeom prst="rect">
            <a:avLst/>
          </a:prstGeom>
        </p:spPr>
        <p:txBody>
          <a:bodyPr wrap="square" lIns="0" tIns="0" rIns="0" bIns="0" rtlCol="0" anchor="t">
            <a:spAutoFit/>
          </a:bodyPr>
          <a:lstStyle/>
          <a:p>
            <a:r>
              <a:rPr lang="en-US" sz="6399" spc="191"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Account of Faculty</a:t>
            </a:r>
          </a:p>
          <a:p>
            <a:r>
              <a:rPr lang="zh-TW" altLang="en-US" sz="6399" spc="191" dirty="0">
                <a:solidFill>
                  <a:srgbClr val="4D4A46"/>
                </a:solidFill>
                <a:latin typeface="Calibri" panose="020F0502020204030204" pitchFamily="34" charset="0"/>
                <a:ea typeface="標楷體" panose="03000509000000000000" pitchFamily="65" charset="-120"/>
                <a:cs typeface="Calibri" panose="020F0502020204030204" pitchFamily="34" charset="0"/>
              </a:rPr>
              <a:t>　</a:t>
            </a:r>
            <a:r>
              <a:rPr lang="en-US" altLang="zh-TW" sz="6399" spc="191"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-Single Management of the Course</a:t>
            </a:r>
            <a:endParaRPr lang="en-US" sz="6399" spc="191"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grpSp>
        <p:nvGrpSpPr>
          <p:cNvPr id="7" name="Group 7"/>
          <p:cNvGrpSpPr/>
          <p:nvPr/>
        </p:nvGrpSpPr>
        <p:grpSpPr>
          <a:xfrm rot="-5400000">
            <a:off x="8639311" y="-1352994"/>
            <a:ext cx="609311" cy="15011402"/>
            <a:chOff x="0" y="0"/>
            <a:chExt cx="914197" cy="17941542"/>
          </a:xfrm>
        </p:grpSpPr>
        <p:sp>
          <p:nvSpPr>
            <p:cNvPr id="8" name="Freeform 8"/>
            <p:cNvSpPr/>
            <p:nvPr/>
          </p:nvSpPr>
          <p:spPr>
            <a:xfrm>
              <a:off x="0" y="0"/>
              <a:ext cx="914197" cy="17941542"/>
            </a:xfrm>
            <a:custGeom>
              <a:avLst/>
              <a:gdLst/>
              <a:ahLst/>
              <a:cxnLst/>
              <a:rect l="l" t="t" r="r" b="b"/>
              <a:pathLst>
                <a:path w="914197" h="17941542">
                  <a:moveTo>
                    <a:pt x="914197" y="279400"/>
                  </a:moveTo>
                  <a:lnTo>
                    <a:pt x="914197" y="0"/>
                  </a:lnTo>
                  <a:lnTo>
                    <a:pt x="0" y="0"/>
                  </a:lnTo>
                  <a:lnTo>
                    <a:pt x="0" y="17941542"/>
                  </a:lnTo>
                  <a:lnTo>
                    <a:pt x="914197" y="17941542"/>
                  </a:lnTo>
                  <a:lnTo>
                    <a:pt x="914197" y="279400"/>
                  </a:lnTo>
                  <a:close/>
                  <a:moveTo>
                    <a:pt x="835457" y="279400"/>
                  </a:moveTo>
                  <a:lnTo>
                    <a:pt x="835457" y="17862801"/>
                  </a:lnTo>
                  <a:lnTo>
                    <a:pt x="78740" y="17862801"/>
                  </a:lnTo>
                  <a:lnTo>
                    <a:pt x="78740" y="78740"/>
                  </a:lnTo>
                  <a:lnTo>
                    <a:pt x="835457" y="78740"/>
                  </a:lnTo>
                  <a:lnTo>
                    <a:pt x="835457" y="279400"/>
                  </a:lnTo>
                  <a:close/>
                </a:path>
              </a:pathLst>
            </a:custGeom>
            <a:solidFill>
              <a:srgbClr val="B3140E"/>
            </a:solidFill>
          </p:spPr>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582400" y="0"/>
            <a:ext cx="11006627" cy="10286998"/>
            <a:chOff x="0" y="41241"/>
            <a:chExt cx="1695450" cy="1590723"/>
          </a:xfrm>
        </p:grpSpPr>
        <p:sp>
          <p:nvSpPr>
            <p:cNvPr id="3" name="Freeform 3"/>
            <p:cNvSpPr/>
            <p:nvPr/>
          </p:nvSpPr>
          <p:spPr>
            <a:xfrm>
              <a:off x="0" y="41241"/>
              <a:ext cx="1695450" cy="1590723"/>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4D4A46"/>
            </a:solidFill>
          </p:spPr>
        </p:sp>
      </p:grpSp>
      <p:sp>
        <p:nvSpPr>
          <p:cNvPr id="4" name="AutoShape 4"/>
          <p:cNvSpPr/>
          <p:nvPr/>
        </p:nvSpPr>
        <p:spPr>
          <a:xfrm flipV="1">
            <a:off x="-762000" y="2008191"/>
            <a:ext cx="9753600" cy="45719"/>
          </a:xfrm>
          <a:prstGeom prst="rect">
            <a:avLst/>
          </a:prstGeom>
          <a:solidFill>
            <a:srgbClr val="4D4A46"/>
          </a:solidFill>
        </p:spPr>
      </p:sp>
      <p:pic>
        <p:nvPicPr>
          <p:cNvPr id="5" name="Picture 5"/>
          <p:cNvPicPr>
            <a:picLocks noChangeAspect="1"/>
          </p:cNvPicPr>
          <p:nvPr/>
        </p:nvPicPr>
        <p:blipFill>
          <a:blip r:embed="rId3"/>
          <a:srcRect l="2403" r="5158"/>
          <a:stretch>
            <a:fillRect/>
          </a:stretch>
        </p:blipFill>
        <p:spPr>
          <a:xfrm>
            <a:off x="0" y="2635528"/>
            <a:ext cx="11377800" cy="489330"/>
          </a:xfrm>
          <a:prstGeom prst="rect">
            <a:avLst/>
          </a:prstGeom>
        </p:spPr>
      </p:pic>
      <p:grpSp>
        <p:nvGrpSpPr>
          <p:cNvPr id="6" name="Group 6"/>
          <p:cNvGrpSpPr/>
          <p:nvPr/>
        </p:nvGrpSpPr>
        <p:grpSpPr>
          <a:xfrm rot="-5400000">
            <a:off x="8888703" y="2250313"/>
            <a:ext cx="846618" cy="1210494"/>
            <a:chOff x="0" y="0"/>
            <a:chExt cx="914197" cy="1307118"/>
          </a:xfrm>
        </p:grpSpPr>
        <p:sp>
          <p:nvSpPr>
            <p:cNvPr id="7" name="Freeform 7"/>
            <p:cNvSpPr/>
            <p:nvPr/>
          </p:nvSpPr>
          <p:spPr>
            <a:xfrm>
              <a:off x="0" y="0"/>
              <a:ext cx="914197" cy="1307118"/>
            </a:xfrm>
            <a:custGeom>
              <a:avLst/>
              <a:gdLst/>
              <a:ahLst/>
              <a:cxnLst/>
              <a:rect l="l" t="t" r="r" b="b"/>
              <a:pathLst>
                <a:path w="914197" h="1307118">
                  <a:moveTo>
                    <a:pt x="914197" y="279400"/>
                  </a:moveTo>
                  <a:lnTo>
                    <a:pt x="914197" y="0"/>
                  </a:lnTo>
                  <a:lnTo>
                    <a:pt x="0" y="0"/>
                  </a:lnTo>
                  <a:lnTo>
                    <a:pt x="0" y="1307118"/>
                  </a:lnTo>
                  <a:lnTo>
                    <a:pt x="914197" y="1307118"/>
                  </a:lnTo>
                  <a:lnTo>
                    <a:pt x="914197" y="279400"/>
                  </a:lnTo>
                  <a:close/>
                  <a:moveTo>
                    <a:pt x="835457" y="279400"/>
                  </a:moveTo>
                  <a:lnTo>
                    <a:pt x="835457" y="1228378"/>
                  </a:lnTo>
                  <a:lnTo>
                    <a:pt x="78740" y="1228378"/>
                  </a:lnTo>
                  <a:lnTo>
                    <a:pt x="78740" y="78740"/>
                  </a:lnTo>
                  <a:lnTo>
                    <a:pt x="835457" y="78740"/>
                  </a:lnTo>
                  <a:lnTo>
                    <a:pt x="835457" y="279400"/>
                  </a:lnTo>
                  <a:close/>
                </a:path>
              </a:pathLst>
            </a:custGeom>
            <a:solidFill>
              <a:srgbClr val="B3140E"/>
            </a:solidFill>
          </p:spPr>
        </p:sp>
      </p:grpSp>
      <p:pic>
        <p:nvPicPr>
          <p:cNvPr id="8" name="Picture 8"/>
          <p:cNvPicPr>
            <a:picLocks noChangeAspect="1"/>
          </p:cNvPicPr>
          <p:nvPr/>
        </p:nvPicPr>
        <p:blipFill>
          <a:blip r:embed="rId4"/>
          <a:srcRect/>
          <a:stretch>
            <a:fillRect/>
          </a:stretch>
        </p:blipFill>
        <p:spPr>
          <a:xfrm>
            <a:off x="609600" y="3538124"/>
            <a:ext cx="9100743" cy="3889424"/>
          </a:xfrm>
          <a:prstGeom prst="rect">
            <a:avLst/>
          </a:prstGeom>
        </p:spPr>
      </p:pic>
      <p:sp>
        <p:nvSpPr>
          <p:cNvPr id="9" name="TextBox 9"/>
          <p:cNvSpPr txBox="1"/>
          <p:nvPr/>
        </p:nvSpPr>
        <p:spPr>
          <a:xfrm>
            <a:off x="457200" y="1057742"/>
            <a:ext cx="9829800" cy="872034"/>
          </a:xfrm>
          <a:prstGeom prst="rect">
            <a:avLst/>
          </a:prstGeom>
        </p:spPr>
        <p:txBody>
          <a:bodyPr wrap="square" lIns="0" tIns="0" rIns="0" bIns="0" rtlCol="0" anchor="t">
            <a:spAutoFit/>
          </a:bodyPr>
          <a:lstStyle/>
          <a:p>
            <a:pPr>
              <a:lnSpc>
                <a:spcPts val="6765"/>
              </a:lnSpc>
            </a:pPr>
            <a:r>
              <a:rPr lang="en-US" sz="5500" spc="330"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Account of Faculty-Set for TA</a:t>
            </a:r>
            <a:r>
              <a:rPr lang="en-US" sz="5500" spc="330" dirty="0">
                <a:solidFill>
                  <a:srgbClr val="4D4A46"/>
                </a:solidFill>
                <a:latin typeface="Calibri" panose="020F0502020204030204" pitchFamily="34" charset="0"/>
                <a:ea typeface="標楷體" panose="03000509000000000000" pitchFamily="65" charset="-120"/>
                <a:cs typeface="Calibri" panose="020F0502020204030204" pitchFamily="34" charset="0"/>
              </a:rPr>
              <a:t> </a:t>
            </a:r>
          </a:p>
        </p:txBody>
      </p:sp>
      <p:sp>
        <p:nvSpPr>
          <p:cNvPr id="10" name="TextBox 10"/>
          <p:cNvSpPr txBox="1"/>
          <p:nvPr/>
        </p:nvSpPr>
        <p:spPr>
          <a:xfrm>
            <a:off x="12124902" y="2403945"/>
            <a:ext cx="5508141" cy="677237"/>
          </a:xfrm>
          <a:prstGeom prst="rect">
            <a:avLst/>
          </a:prstGeom>
        </p:spPr>
        <p:txBody>
          <a:bodyPr wrap="square" lIns="0" tIns="0" rIns="0" bIns="0" rtlCol="0" anchor="t">
            <a:spAutoFit/>
          </a:bodyPr>
          <a:lstStyle/>
          <a:p>
            <a:pPr>
              <a:lnSpc>
                <a:spcPts val="5760"/>
              </a:lnSpc>
            </a:pPr>
            <a:r>
              <a:rPr lang="en-US" sz="3600" spc="144"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【SETTING FOR THE TA】</a:t>
            </a:r>
            <a:endParaRPr lang="en-US" sz="3600" spc="144" dirty="0">
              <a:solidFill>
                <a:srgbClr val="E4D4C5"/>
              </a:solidFill>
              <a:latin typeface="Calibri" panose="020F0502020204030204" pitchFamily="34" charset="0"/>
              <a:ea typeface="標楷體" panose="03000509000000000000" pitchFamily="65" charset="-120"/>
              <a:cs typeface="Calibri" panose="020F0502020204030204" pitchFamily="34" charset="0"/>
            </a:endParaRPr>
          </a:p>
        </p:txBody>
      </p:sp>
      <p:sp>
        <p:nvSpPr>
          <p:cNvPr id="11" name="TextBox 11"/>
          <p:cNvSpPr txBox="1"/>
          <p:nvPr/>
        </p:nvSpPr>
        <p:spPr>
          <a:xfrm>
            <a:off x="11829080" y="3472692"/>
            <a:ext cx="6611320" cy="3206006"/>
          </a:xfrm>
          <a:prstGeom prst="rect">
            <a:avLst/>
          </a:prstGeom>
        </p:spPr>
        <p:txBody>
          <a:bodyPr wrap="square" lIns="0" tIns="0" rIns="0" bIns="0" rtlCol="0" anchor="t">
            <a:spAutoFit/>
          </a:bodyPr>
          <a:lstStyle/>
          <a:p>
            <a:pPr marL="906780" lvl="1" indent="-453390">
              <a:lnSpc>
                <a:spcPts val="5040"/>
              </a:lnSpc>
              <a:buFont typeface="Arial"/>
              <a:buChar char="•"/>
            </a:pPr>
            <a:r>
              <a:rPr lang="en-US" sz="3600" spc="126"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After the Faculty add the TA, the TA will have the permission helping faculty to set up all the course information</a:t>
            </a:r>
            <a:endParaRPr lang="en-US" sz="3600" u="sng" spc="126" dirty="0">
              <a:solidFill>
                <a:srgbClr val="E4D4C5"/>
              </a:solidFill>
              <a:latin typeface="Calibri" panose="020F0502020204030204" pitchFamily="34" charset="0"/>
              <a:ea typeface="標楷體" panose="03000509000000000000" pitchFamily="65" charset="-120"/>
              <a:cs typeface="Calibri" panose="020F0502020204030204" pitchFamily="34" charset="0"/>
            </a:endParaRPr>
          </a:p>
        </p:txBody>
      </p:sp>
      <p:sp>
        <p:nvSpPr>
          <p:cNvPr id="12" name="TextBox 12"/>
          <p:cNvSpPr txBox="1"/>
          <p:nvPr/>
        </p:nvSpPr>
        <p:spPr>
          <a:xfrm>
            <a:off x="12124902" y="7070208"/>
            <a:ext cx="5314361" cy="1282402"/>
          </a:xfrm>
          <a:prstGeom prst="rect">
            <a:avLst/>
          </a:prstGeom>
        </p:spPr>
        <p:txBody>
          <a:bodyPr wrap="square" lIns="0" tIns="0" rIns="0" bIns="0" rtlCol="0" anchor="t">
            <a:spAutoFit/>
          </a:bodyPr>
          <a:lstStyle/>
          <a:p>
            <a:pPr marL="906780" lvl="1" indent="-453390">
              <a:lnSpc>
                <a:spcPts val="5040"/>
              </a:lnSpc>
              <a:buFont typeface="Arial"/>
              <a:buChar char="•"/>
            </a:pPr>
            <a:r>
              <a:rPr lang="en-US" sz="3600" spc="126"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Click </a:t>
            </a:r>
            <a:r>
              <a:rPr lang="en-US" altLang="zh-TW" sz="3600" spc="126"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〔Add〕,</a:t>
            </a:r>
            <a:r>
              <a:rPr lang="zh-TW" altLang="en-US" sz="3600" spc="126"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 </a:t>
            </a:r>
            <a:r>
              <a:rPr lang="en-US" altLang="zh-TW" sz="3600" spc="126"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then</a:t>
            </a:r>
            <a:r>
              <a:rPr lang="zh-TW" altLang="en-US" sz="3600" spc="126"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 </a:t>
            </a:r>
            <a:r>
              <a:rPr lang="en-US" altLang="zh-TW" sz="3600" spc="126"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enter</a:t>
            </a:r>
            <a:r>
              <a:rPr lang="zh-TW" altLang="en-US" sz="3600" spc="126"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 </a:t>
            </a:r>
            <a:r>
              <a:rPr lang="en-US" altLang="zh-TW" sz="3600" spc="126"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the</a:t>
            </a:r>
            <a:r>
              <a:rPr lang="zh-TW" altLang="en-US" sz="3600" spc="126"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 </a:t>
            </a:r>
            <a:r>
              <a:rPr lang="en-US" altLang="zh-TW" sz="3600" spc="126"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Student</a:t>
            </a:r>
            <a:r>
              <a:rPr lang="zh-TW" altLang="en-US" sz="3600" spc="126"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 </a:t>
            </a:r>
            <a:r>
              <a:rPr lang="en-US" altLang="zh-TW" sz="3600" spc="126"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ID</a:t>
            </a:r>
            <a:endParaRPr lang="en-US" sz="3600" spc="126" dirty="0">
              <a:solidFill>
                <a:srgbClr val="E4D4C5"/>
              </a:solidFill>
              <a:latin typeface="Calibri" panose="020F0502020204030204" pitchFamily="34" charset="0"/>
              <a:ea typeface="標楷體" panose="03000509000000000000" pitchFamily="65" charset="-120"/>
              <a:cs typeface="Calibri" panose="020F0502020204030204" pitchFamily="34" charset="0"/>
            </a:endParaRPr>
          </a:p>
        </p:txBody>
      </p:sp>
      <p:grpSp>
        <p:nvGrpSpPr>
          <p:cNvPr id="13" name="Group 13"/>
          <p:cNvGrpSpPr/>
          <p:nvPr/>
        </p:nvGrpSpPr>
        <p:grpSpPr>
          <a:xfrm rot="-5400000">
            <a:off x="4504890" y="2676015"/>
            <a:ext cx="2368021" cy="7135044"/>
            <a:chOff x="0" y="0"/>
            <a:chExt cx="2557041" cy="7704576"/>
          </a:xfrm>
        </p:grpSpPr>
        <p:sp>
          <p:nvSpPr>
            <p:cNvPr id="14" name="Freeform 14"/>
            <p:cNvSpPr/>
            <p:nvPr/>
          </p:nvSpPr>
          <p:spPr>
            <a:xfrm>
              <a:off x="0" y="0"/>
              <a:ext cx="2557041" cy="7704576"/>
            </a:xfrm>
            <a:custGeom>
              <a:avLst/>
              <a:gdLst/>
              <a:ahLst/>
              <a:cxnLst/>
              <a:rect l="l" t="t" r="r" b="b"/>
              <a:pathLst>
                <a:path w="2557041" h="7704576">
                  <a:moveTo>
                    <a:pt x="2557041" y="279400"/>
                  </a:moveTo>
                  <a:lnTo>
                    <a:pt x="2557041" y="0"/>
                  </a:lnTo>
                  <a:lnTo>
                    <a:pt x="0" y="0"/>
                  </a:lnTo>
                  <a:lnTo>
                    <a:pt x="0" y="7704576"/>
                  </a:lnTo>
                  <a:lnTo>
                    <a:pt x="2557041" y="7704576"/>
                  </a:lnTo>
                  <a:lnTo>
                    <a:pt x="2557041" y="279400"/>
                  </a:lnTo>
                  <a:close/>
                  <a:moveTo>
                    <a:pt x="2478300" y="279400"/>
                  </a:moveTo>
                  <a:lnTo>
                    <a:pt x="2478300" y="7625836"/>
                  </a:lnTo>
                  <a:lnTo>
                    <a:pt x="78740" y="7625836"/>
                  </a:lnTo>
                  <a:lnTo>
                    <a:pt x="78740" y="78740"/>
                  </a:lnTo>
                  <a:lnTo>
                    <a:pt x="2478301" y="78740"/>
                  </a:lnTo>
                  <a:lnTo>
                    <a:pt x="2478301" y="279400"/>
                  </a:lnTo>
                  <a:close/>
                </a:path>
              </a:pathLst>
            </a:custGeom>
            <a:solidFill>
              <a:srgbClr val="B3140E"/>
            </a:solidFill>
          </p:spPr>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AutoShape 2"/>
          <p:cNvSpPr/>
          <p:nvPr/>
        </p:nvSpPr>
        <p:spPr>
          <a:xfrm>
            <a:off x="9770259" y="1904684"/>
            <a:ext cx="8539512" cy="46689"/>
          </a:xfrm>
          <a:prstGeom prst="rect">
            <a:avLst/>
          </a:prstGeom>
          <a:solidFill>
            <a:srgbClr val="4D4A46"/>
          </a:solidFill>
        </p:spPr>
      </p:sp>
      <p:pic>
        <p:nvPicPr>
          <p:cNvPr id="3" name="Picture 3"/>
          <p:cNvPicPr>
            <a:picLocks noChangeAspect="1"/>
          </p:cNvPicPr>
          <p:nvPr/>
        </p:nvPicPr>
        <p:blipFill>
          <a:blip r:embed="rId3"/>
          <a:srcRect l="2403" r="5158"/>
          <a:stretch>
            <a:fillRect/>
          </a:stretch>
        </p:blipFill>
        <p:spPr>
          <a:xfrm>
            <a:off x="6947626" y="3467973"/>
            <a:ext cx="11129010" cy="478630"/>
          </a:xfrm>
          <a:prstGeom prst="rect">
            <a:avLst/>
          </a:prstGeom>
        </p:spPr>
      </p:pic>
      <p:grpSp>
        <p:nvGrpSpPr>
          <p:cNvPr id="4" name="Group 4"/>
          <p:cNvGrpSpPr/>
          <p:nvPr/>
        </p:nvGrpSpPr>
        <p:grpSpPr>
          <a:xfrm rot="-5400000">
            <a:off x="8171993" y="3078696"/>
            <a:ext cx="846618" cy="1210494"/>
            <a:chOff x="0" y="0"/>
            <a:chExt cx="914197" cy="1307118"/>
          </a:xfrm>
        </p:grpSpPr>
        <p:sp>
          <p:nvSpPr>
            <p:cNvPr id="5" name="Freeform 5"/>
            <p:cNvSpPr/>
            <p:nvPr/>
          </p:nvSpPr>
          <p:spPr>
            <a:xfrm>
              <a:off x="0" y="0"/>
              <a:ext cx="914197" cy="1307118"/>
            </a:xfrm>
            <a:custGeom>
              <a:avLst/>
              <a:gdLst/>
              <a:ahLst/>
              <a:cxnLst/>
              <a:rect l="l" t="t" r="r" b="b"/>
              <a:pathLst>
                <a:path w="914197" h="1307118">
                  <a:moveTo>
                    <a:pt x="914197" y="279400"/>
                  </a:moveTo>
                  <a:lnTo>
                    <a:pt x="914197" y="0"/>
                  </a:lnTo>
                  <a:lnTo>
                    <a:pt x="0" y="0"/>
                  </a:lnTo>
                  <a:lnTo>
                    <a:pt x="0" y="1307118"/>
                  </a:lnTo>
                  <a:lnTo>
                    <a:pt x="914197" y="1307118"/>
                  </a:lnTo>
                  <a:lnTo>
                    <a:pt x="914197" y="279400"/>
                  </a:lnTo>
                  <a:close/>
                  <a:moveTo>
                    <a:pt x="835457" y="279400"/>
                  </a:moveTo>
                  <a:lnTo>
                    <a:pt x="835457" y="1228378"/>
                  </a:lnTo>
                  <a:lnTo>
                    <a:pt x="78740" y="1228378"/>
                  </a:lnTo>
                  <a:lnTo>
                    <a:pt x="78740" y="78740"/>
                  </a:lnTo>
                  <a:lnTo>
                    <a:pt x="835457" y="78740"/>
                  </a:lnTo>
                  <a:lnTo>
                    <a:pt x="835457" y="279400"/>
                  </a:lnTo>
                  <a:close/>
                </a:path>
              </a:pathLst>
            </a:custGeom>
            <a:solidFill>
              <a:srgbClr val="B3140E"/>
            </a:solidFill>
          </p:spPr>
        </p:sp>
      </p:grpSp>
      <p:grpSp>
        <p:nvGrpSpPr>
          <p:cNvPr id="6" name="Group 6"/>
          <p:cNvGrpSpPr>
            <a:grpSpLocks noChangeAspect="1"/>
          </p:cNvGrpSpPr>
          <p:nvPr/>
        </p:nvGrpSpPr>
        <p:grpSpPr>
          <a:xfrm>
            <a:off x="-4272580" y="-1"/>
            <a:ext cx="10964254" cy="10287001"/>
            <a:chOff x="0" y="0"/>
            <a:chExt cx="1695450" cy="1695450"/>
          </a:xfrm>
        </p:grpSpPr>
        <p:sp>
          <p:nvSpPr>
            <p:cNvPr id="7" name="Freeform 7"/>
            <p:cNvSpPr/>
            <p:nvPr/>
          </p:nvSpPr>
          <p:spPr>
            <a:xfrm>
              <a:off x="0" y="0"/>
              <a:ext cx="1695450" cy="1695450"/>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4D4A46"/>
            </a:solidFill>
          </p:spPr>
        </p:sp>
      </p:grpSp>
      <p:pic>
        <p:nvPicPr>
          <p:cNvPr id="8" name="Picture 8"/>
          <p:cNvPicPr>
            <a:picLocks noChangeAspect="1"/>
          </p:cNvPicPr>
          <p:nvPr/>
        </p:nvPicPr>
        <p:blipFill>
          <a:blip r:embed="rId4"/>
          <a:srcRect/>
          <a:stretch>
            <a:fillRect/>
          </a:stretch>
        </p:blipFill>
        <p:spPr>
          <a:xfrm>
            <a:off x="7547108" y="4346962"/>
            <a:ext cx="10529528" cy="5690960"/>
          </a:xfrm>
          <a:prstGeom prst="rect">
            <a:avLst/>
          </a:prstGeom>
        </p:spPr>
      </p:pic>
      <p:grpSp>
        <p:nvGrpSpPr>
          <p:cNvPr id="9" name="Group 9"/>
          <p:cNvGrpSpPr/>
          <p:nvPr/>
        </p:nvGrpSpPr>
        <p:grpSpPr>
          <a:xfrm rot="-5400000">
            <a:off x="11062679" y="3879399"/>
            <a:ext cx="3935044" cy="8382002"/>
            <a:chOff x="0" y="0"/>
            <a:chExt cx="4449536" cy="9411936"/>
          </a:xfrm>
        </p:grpSpPr>
        <p:sp>
          <p:nvSpPr>
            <p:cNvPr id="10" name="Freeform 10"/>
            <p:cNvSpPr/>
            <p:nvPr/>
          </p:nvSpPr>
          <p:spPr>
            <a:xfrm>
              <a:off x="0" y="0"/>
              <a:ext cx="4449536" cy="9411936"/>
            </a:xfrm>
            <a:custGeom>
              <a:avLst/>
              <a:gdLst/>
              <a:ahLst/>
              <a:cxnLst/>
              <a:rect l="l" t="t" r="r" b="b"/>
              <a:pathLst>
                <a:path w="4449536" h="9411936">
                  <a:moveTo>
                    <a:pt x="4449536" y="279400"/>
                  </a:moveTo>
                  <a:lnTo>
                    <a:pt x="4449536" y="0"/>
                  </a:lnTo>
                  <a:lnTo>
                    <a:pt x="0" y="0"/>
                  </a:lnTo>
                  <a:lnTo>
                    <a:pt x="0" y="9411936"/>
                  </a:lnTo>
                  <a:lnTo>
                    <a:pt x="4449536" y="9411936"/>
                  </a:lnTo>
                  <a:lnTo>
                    <a:pt x="4449536" y="279400"/>
                  </a:lnTo>
                  <a:close/>
                  <a:moveTo>
                    <a:pt x="4370796" y="279400"/>
                  </a:moveTo>
                  <a:lnTo>
                    <a:pt x="4370796" y="9333196"/>
                  </a:lnTo>
                  <a:lnTo>
                    <a:pt x="78740" y="9333196"/>
                  </a:lnTo>
                  <a:lnTo>
                    <a:pt x="78740" y="78740"/>
                  </a:lnTo>
                  <a:lnTo>
                    <a:pt x="4370796" y="78740"/>
                  </a:lnTo>
                  <a:lnTo>
                    <a:pt x="4370796" y="279400"/>
                  </a:lnTo>
                  <a:close/>
                </a:path>
              </a:pathLst>
            </a:custGeom>
            <a:solidFill>
              <a:srgbClr val="B3140E"/>
            </a:solidFill>
          </p:spPr>
        </p:sp>
      </p:grpSp>
      <p:sp>
        <p:nvSpPr>
          <p:cNvPr id="11" name="TextBox 11"/>
          <p:cNvSpPr txBox="1"/>
          <p:nvPr/>
        </p:nvSpPr>
        <p:spPr>
          <a:xfrm>
            <a:off x="9200549" y="183961"/>
            <a:ext cx="8876087" cy="1744067"/>
          </a:xfrm>
          <a:prstGeom prst="rect">
            <a:avLst/>
          </a:prstGeom>
        </p:spPr>
        <p:txBody>
          <a:bodyPr wrap="square" lIns="0" tIns="0" rIns="0" bIns="0" rtlCol="0" anchor="t">
            <a:spAutoFit/>
          </a:bodyPr>
          <a:lstStyle/>
          <a:p>
            <a:r>
              <a:rPr lang="en-US" sz="5500" spc="330"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Account of Faculty/TA</a:t>
            </a:r>
          </a:p>
          <a:p>
            <a:pPr algn="r"/>
            <a:r>
              <a:rPr lang="en-US" sz="5500" spc="330" dirty="0">
                <a:solidFill>
                  <a:srgbClr val="4D4A46"/>
                </a:solidFill>
                <a:latin typeface="Calibri" panose="020F0502020204030204" pitchFamily="34" charset="0"/>
                <a:ea typeface="標楷體" panose="03000509000000000000" pitchFamily="65" charset="-120"/>
                <a:cs typeface="Calibri" panose="020F0502020204030204" pitchFamily="34" charset="0"/>
              </a:rPr>
              <a:t>-</a:t>
            </a:r>
            <a:r>
              <a:rPr lang="en-US" sz="5500" spc="330"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Document of Course</a:t>
            </a:r>
            <a:r>
              <a:rPr lang="en-US" sz="5500" spc="330" dirty="0">
                <a:solidFill>
                  <a:srgbClr val="4D4A46"/>
                </a:solidFill>
                <a:latin typeface="Calibri" panose="020F0502020204030204" pitchFamily="34" charset="0"/>
                <a:ea typeface="標楷體" panose="03000509000000000000" pitchFamily="65" charset="-120"/>
                <a:cs typeface="Calibri" panose="020F0502020204030204" pitchFamily="34" charset="0"/>
              </a:rPr>
              <a:t> </a:t>
            </a:r>
          </a:p>
        </p:txBody>
      </p:sp>
      <p:sp>
        <p:nvSpPr>
          <p:cNvPr id="12" name="TextBox 12"/>
          <p:cNvSpPr txBox="1"/>
          <p:nvPr/>
        </p:nvSpPr>
        <p:spPr>
          <a:xfrm>
            <a:off x="27066" y="3096076"/>
            <a:ext cx="6400800" cy="743793"/>
          </a:xfrm>
          <a:prstGeom prst="rect">
            <a:avLst/>
          </a:prstGeom>
        </p:spPr>
        <p:txBody>
          <a:bodyPr wrap="square" lIns="0" tIns="0" rIns="0" bIns="0" rtlCol="0" anchor="t">
            <a:spAutoFit/>
          </a:bodyPr>
          <a:lstStyle/>
          <a:p>
            <a:pPr>
              <a:lnSpc>
                <a:spcPts val="5760"/>
              </a:lnSpc>
            </a:pPr>
            <a:r>
              <a:rPr lang="en-US" sz="4000" spc="144"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【DOCUMENT OF COURSE】</a:t>
            </a:r>
            <a:endParaRPr lang="en-US" sz="4000" spc="144" dirty="0">
              <a:solidFill>
                <a:srgbClr val="E4D4C5"/>
              </a:solidFill>
              <a:latin typeface="Calibri" panose="020F0502020204030204" pitchFamily="34" charset="0"/>
              <a:ea typeface="標楷體" panose="03000509000000000000" pitchFamily="65" charset="-120"/>
              <a:cs typeface="Calibri" panose="020F0502020204030204" pitchFamily="34" charset="0"/>
            </a:endParaRPr>
          </a:p>
        </p:txBody>
      </p:sp>
      <p:sp>
        <p:nvSpPr>
          <p:cNvPr id="13" name="TextBox 13"/>
          <p:cNvSpPr txBox="1"/>
          <p:nvPr/>
        </p:nvSpPr>
        <p:spPr>
          <a:xfrm>
            <a:off x="27066" y="4032406"/>
            <a:ext cx="6221334" cy="4450001"/>
          </a:xfrm>
          <a:prstGeom prst="rect">
            <a:avLst/>
          </a:prstGeom>
        </p:spPr>
        <p:txBody>
          <a:bodyPr wrap="square" lIns="0" tIns="0" rIns="0" bIns="0" rtlCol="0" anchor="t">
            <a:spAutoFit/>
          </a:bodyPr>
          <a:lstStyle/>
          <a:p>
            <a:pPr marL="906780" lvl="1" indent="-453390">
              <a:lnSpc>
                <a:spcPts val="5040"/>
              </a:lnSpc>
              <a:buFont typeface="Arial"/>
              <a:buChar char="•"/>
            </a:pPr>
            <a:r>
              <a:rPr lang="en-US" sz="3600" spc="126"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Faculty/TA please upload the Syllabus of the Courses(Please download the example of Syllabus first, after finish fill in the information, please upload it again)</a:t>
            </a:r>
            <a:endParaRPr lang="en-US" sz="3600" spc="126" dirty="0">
              <a:solidFill>
                <a:srgbClr val="E4D4C5"/>
              </a:solidFill>
              <a:latin typeface="Calibri" panose="020F0502020204030204" pitchFamily="34" charset="0"/>
              <a:ea typeface="標楷體" panose="03000509000000000000" pitchFamily="65" charset="-120"/>
              <a:cs typeface="Calibri" panose="020F050202020403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3506441" y="4020711"/>
            <a:ext cx="4248159" cy="5958844"/>
          </a:xfrm>
          <a:prstGeom prst="rect">
            <a:avLst/>
          </a:prstGeom>
        </p:spPr>
      </p:pic>
      <p:sp>
        <p:nvSpPr>
          <p:cNvPr id="3" name="TextBox 3"/>
          <p:cNvSpPr txBox="1"/>
          <p:nvPr/>
        </p:nvSpPr>
        <p:spPr>
          <a:xfrm>
            <a:off x="1471833" y="1424817"/>
            <a:ext cx="6641633" cy="923330"/>
          </a:xfrm>
          <a:prstGeom prst="rect">
            <a:avLst/>
          </a:prstGeom>
        </p:spPr>
        <p:txBody>
          <a:bodyPr lIns="0" tIns="0" rIns="0" bIns="0" rtlCol="0" anchor="t">
            <a:spAutoFit/>
          </a:bodyPr>
          <a:lstStyle/>
          <a:p>
            <a:pPr>
              <a:lnSpc>
                <a:spcPts val="7200"/>
              </a:lnSpc>
            </a:pPr>
            <a:r>
              <a:rPr lang="en-US" sz="6000" spc="179"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Key Concept-AACSB</a:t>
            </a:r>
            <a:endParaRPr lang="en-US" sz="6000" spc="179"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
        <p:nvSpPr>
          <p:cNvPr id="4" name="TextBox 4"/>
          <p:cNvSpPr txBox="1"/>
          <p:nvPr/>
        </p:nvSpPr>
        <p:spPr>
          <a:xfrm>
            <a:off x="1471832" y="2602173"/>
            <a:ext cx="11786967" cy="1102866"/>
          </a:xfrm>
          <a:prstGeom prst="rect">
            <a:avLst/>
          </a:prstGeom>
        </p:spPr>
        <p:txBody>
          <a:bodyPr wrap="square" lIns="0" tIns="0" rIns="0" bIns="0" rtlCol="0" anchor="t">
            <a:spAutoFit/>
          </a:bodyPr>
          <a:lstStyle/>
          <a:p>
            <a:pPr>
              <a:lnSpc>
                <a:spcPts val="4320"/>
              </a:lnSpc>
            </a:pPr>
            <a:r>
              <a:rPr lang="en-US" sz="3600" kern="0" dirty="0" smtClean="0">
                <a:solidFill>
                  <a:srgbClr val="4D4A46"/>
                </a:solidFill>
                <a:ea typeface="標楷體" panose="03000509000000000000" pitchFamily="65" charset="-120"/>
              </a:rPr>
              <a:t>“Regarded as the benchmark of business school quality among the academic community”</a:t>
            </a:r>
            <a:endParaRPr lang="en-US" sz="3600" kern="0" dirty="0">
              <a:solidFill>
                <a:srgbClr val="4D4A46"/>
              </a:solidFill>
              <a:ea typeface="標楷體" panose="03000509000000000000" pitchFamily="65" charset="-120"/>
            </a:endParaRPr>
          </a:p>
        </p:txBody>
      </p:sp>
      <p:sp>
        <p:nvSpPr>
          <p:cNvPr id="5" name="TextBox 5"/>
          <p:cNvSpPr txBox="1"/>
          <p:nvPr/>
        </p:nvSpPr>
        <p:spPr>
          <a:xfrm>
            <a:off x="1471833" y="3820686"/>
            <a:ext cx="6641633" cy="5655394"/>
          </a:xfrm>
          <a:prstGeom prst="rect">
            <a:avLst/>
          </a:prstGeom>
        </p:spPr>
        <p:txBody>
          <a:bodyPr lIns="0" tIns="0" rIns="0" bIns="0" rtlCol="0" anchor="t">
            <a:spAutoFit/>
          </a:bodyPr>
          <a:lstStyle/>
          <a:p>
            <a:pPr>
              <a:lnSpc>
                <a:spcPts val="6300"/>
              </a:lnSpc>
            </a:pPr>
            <a:r>
              <a:rPr lang="en-US" sz="4800" b="1" spc="179" dirty="0">
                <a:solidFill>
                  <a:srgbClr val="4D4A46"/>
                </a:solidFill>
                <a:latin typeface="Arial" panose="020B0604020202020204" pitchFamily="34" charset="0"/>
                <a:cs typeface="Arial" panose="020B0604020202020204" pitchFamily="34" charset="0"/>
              </a:rPr>
              <a:t>A</a:t>
            </a:r>
            <a:r>
              <a:rPr lang="en-US" sz="3600" spc="179" dirty="0">
                <a:solidFill>
                  <a:srgbClr val="4D4A46"/>
                </a:solidFill>
                <a:latin typeface="Arial" panose="020B0604020202020204" pitchFamily="34" charset="0"/>
                <a:cs typeface="Arial" panose="020B0604020202020204" pitchFamily="34" charset="0"/>
              </a:rPr>
              <a:t>ssociation to </a:t>
            </a:r>
          </a:p>
          <a:p>
            <a:pPr>
              <a:lnSpc>
                <a:spcPts val="6300"/>
              </a:lnSpc>
            </a:pPr>
            <a:r>
              <a:rPr lang="en-US" sz="4800" b="1" spc="179" dirty="0">
                <a:solidFill>
                  <a:srgbClr val="4D4A46"/>
                </a:solidFill>
                <a:latin typeface="Arial" panose="020B0604020202020204" pitchFamily="34" charset="0"/>
                <a:cs typeface="Arial" panose="020B0604020202020204" pitchFamily="34" charset="0"/>
              </a:rPr>
              <a:t>A</a:t>
            </a:r>
            <a:r>
              <a:rPr lang="en-US" sz="3600" spc="179" dirty="0">
                <a:solidFill>
                  <a:srgbClr val="4D4A46"/>
                </a:solidFill>
                <a:latin typeface="Arial" panose="020B0604020202020204" pitchFamily="34" charset="0"/>
                <a:cs typeface="Arial" panose="020B0604020202020204" pitchFamily="34" charset="0"/>
              </a:rPr>
              <a:t>dvance</a:t>
            </a:r>
          </a:p>
          <a:p>
            <a:pPr>
              <a:lnSpc>
                <a:spcPts val="6300"/>
              </a:lnSpc>
            </a:pPr>
            <a:r>
              <a:rPr lang="en-US" sz="4800" b="1" spc="179" dirty="0">
                <a:solidFill>
                  <a:srgbClr val="4D4A46"/>
                </a:solidFill>
                <a:latin typeface="Arial" panose="020B0604020202020204" pitchFamily="34" charset="0"/>
                <a:cs typeface="Arial" panose="020B0604020202020204" pitchFamily="34" charset="0"/>
              </a:rPr>
              <a:t>C</a:t>
            </a:r>
            <a:r>
              <a:rPr lang="en-US" sz="3600" spc="179" dirty="0">
                <a:solidFill>
                  <a:srgbClr val="4D4A46"/>
                </a:solidFill>
                <a:latin typeface="Arial" panose="020B0604020202020204" pitchFamily="34" charset="0"/>
                <a:cs typeface="Arial" panose="020B0604020202020204" pitchFamily="34" charset="0"/>
              </a:rPr>
              <a:t>ollegiate </a:t>
            </a:r>
          </a:p>
          <a:p>
            <a:pPr>
              <a:lnSpc>
                <a:spcPts val="6300"/>
              </a:lnSpc>
            </a:pPr>
            <a:r>
              <a:rPr lang="en-US" sz="4800" b="1" spc="179" dirty="0">
                <a:solidFill>
                  <a:srgbClr val="4D4A46"/>
                </a:solidFill>
                <a:latin typeface="Arial" panose="020B0604020202020204" pitchFamily="34" charset="0"/>
                <a:cs typeface="Arial" panose="020B0604020202020204" pitchFamily="34" charset="0"/>
              </a:rPr>
              <a:t>S</a:t>
            </a:r>
            <a:r>
              <a:rPr lang="en-US" sz="3600" spc="179" dirty="0">
                <a:solidFill>
                  <a:srgbClr val="4D4A46"/>
                </a:solidFill>
                <a:latin typeface="Arial" panose="020B0604020202020204" pitchFamily="34" charset="0"/>
                <a:cs typeface="Arial" panose="020B0604020202020204" pitchFamily="34" charset="0"/>
              </a:rPr>
              <a:t>chools of</a:t>
            </a:r>
          </a:p>
          <a:p>
            <a:pPr>
              <a:lnSpc>
                <a:spcPts val="6300"/>
              </a:lnSpc>
            </a:pPr>
            <a:r>
              <a:rPr lang="en-US" sz="4800" b="1" spc="179" dirty="0">
                <a:solidFill>
                  <a:srgbClr val="4D4A46"/>
                </a:solidFill>
                <a:latin typeface="Arial" panose="020B0604020202020204" pitchFamily="34" charset="0"/>
                <a:cs typeface="Arial" panose="020B0604020202020204" pitchFamily="34" charset="0"/>
              </a:rPr>
              <a:t>B</a:t>
            </a:r>
            <a:r>
              <a:rPr lang="en-US" sz="3600" spc="179" dirty="0">
                <a:solidFill>
                  <a:srgbClr val="4D4A46"/>
                </a:solidFill>
                <a:latin typeface="Arial" panose="020B0604020202020204" pitchFamily="34" charset="0"/>
                <a:cs typeface="Arial" panose="020B0604020202020204" pitchFamily="34" charset="0"/>
              </a:rPr>
              <a:t>usiness </a:t>
            </a:r>
          </a:p>
          <a:p>
            <a:pPr>
              <a:lnSpc>
                <a:spcPts val="6300"/>
              </a:lnSpc>
            </a:pPr>
            <a:r>
              <a:rPr lang="en-US" sz="3600" spc="179" dirty="0">
                <a:solidFill>
                  <a:srgbClr val="4D4A46"/>
                </a:solidFill>
                <a:latin typeface="Arial" panose="020B0604020202020204" pitchFamily="34" charset="0"/>
                <a:cs typeface="Arial" panose="020B0604020202020204" pitchFamily="34" charset="0"/>
              </a:rPr>
              <a:t>International </a:t>
            </a:r>
          </a:p>
          <a:p>
            <a:pPr>
              <a:lnSpc>
                <a:spcPts val="6300"/>
              </a:lnSpc>
            </a:pPr>
            <a:endParaRPr lang="en-US" sz="3600" spc="179" dirty="0">
              <a:solidFill>
                <a:srgbClr val="4D4A46"/>
              </a:solidFill>
              <a:latin typeface="Arial" panose="020B0604020202020204" pitchFamily="34" charset="0"/>
              <a:cs typeface="Arial" panose="020B0604020202020204" pitchFamily="34" charset="0"/>
            </a:endParaRPr>
          </a:p>
        </p:txBody>
      </p:sp>
      <p:sp>
        <p:nvSpPr>
          <p:cNvPr id="6" name="AutoShape 6"/>
          <p:cNvSpPr/>
          <p:nvPr/>
        </p:nvSpPr>
        <p:spPr>
          <a:xfrm flipV="1">
            <a:off x="1471832" y="2440808"/>
            <a:ext cx="6641634" cy="45719"/>
          </a:xfrm>
          <a:prstGeom prst="rect">
            <a:avLst/>
          </a:prstGeom>
          <a:solidFill>
            <a:srgbClr val="4D4A46"/>
          </a:solidFill>
        </p:spPr>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76926" y="0"/>
            <a:ext cx="11445268" cy="10287000"/>
            <a:chOff x="0" y="0"/>
            <a:chExt cx="6350000" cy="6350000"/>
          </a:xfrm>
        </p:grpSpPr>
        <p:sp>
          <p:nvSpPr>
            <p:cNvPr id="3" name="Freeform 3"/>
            <p:cNvSpPr/>
            <p:nvPr/>
          </p:nvSpPr>
          <p:spPr>
            <a:xfrm>
              <a:off x="0" y="0"/>
              <a:ext cx="6350000" cy="6350000"/>
            </a:xfrm>
            <a:custGeom>
              <a:avLst/>
              <a:gdLst/>
              <a:ahLst/>
              <a:cxnLst/>
              <a:rect l="l" t="t" r="r" b="b"/>
              <a:pathLst>
                <a:path w="6350000" h="6350000">
                  <a:moveTo>
                    <a:pt x="1324610" y="0"/>
                  </a:moveTo>
                  <a:lnTo>
                    <a:pt x="0" y="0"/>
                  </a:lnTo>
                  <a:lnTo>
                    <a:pt x="0" y="5025390"/>
                  </a:lnTo>
                  <a:lnTo>
                    <a:pt x="1324610" y="6350000"/>
                  </a:lnTo>
                  <a:lnTo>
                    <a:pt x="6350000" y="6350000"/>
                  </a:lnTo>
                  <a:lnTo>
                    <a:pt x="6350000" y="0"/>
                  </a:lnTo>
                  <a:close/>
                </a:path>
              </a:pathLst>
            </a:custGeom>
            <a:solidFill>
              <a:srgbClr val="4D4A46"/>
            </a:solidFill>
          </p:spPr>
        </p:sp>
      </p:grpSp>
      <p:pic>
        <p:nvPicPr>
          <p:cNvPr id="4" name="Picture 4"/>
          <p:cNvPicPr>
            <a:picLocks noChangeAspect="1"/>
          </p:cNvPicPr>
          <p:nvPr/>
        </p:nvPicPr>
        <p:blipFill>
          <a:blip r:embed="rId3"/>
          <a:srcRect/>
          <a:stretch>
            <a:fillRect/>
          </a:stretch>
        </p:blipFill>
        <p:spPr>
          <a:xfrm>
            <a:off x="8090574" y="2171698"/>
            <a:ext cx="13185955" cy="7797153"/>
          </a:xfrm>
          <a:prstGeom prst="rect">
            <a:avLst/>
          </a:prstGeom>
        </p:spPr>
      </p:pic>
      <p:grpSp>
        <p:nvGrpSpPr>
          <p:cNvPr id="5" name="Group 5"/>
          <p:cNvGrpSpPr/>
          <p:nvPr/>
        </p:nvGrpSpPr>
        <p:grpSpPr>
          <a:xfrm rot="-5400000">
            <a:off x="7293279" y="2847441"/>
            <a:ext cx="7949549" cy="6347701"/>
            <a:chOff x="0" y="0"/>
            <a:chExt cx="7953548" cy="7491675"/>
          </a:xfrm>
        </p:grpSpPr>
        <p:sp>
          <p:nvSpPr>
            <p:cNvPr id="6" name="Freeform 6"/>
            <p:cNvSpPr/>
            <p:nvPr/>
          </p:nvSpPr>
          <p:spPr>
            <a:xfrm>
              <a:off x="0" y="0"/>
              <a:ext cx="7953547" cy="7491674"/>
            </a:xfrm>
            <a:custGeom>
              <a:avLst/>
              <a:gdLst/>
              <a:ahLst/>
              <a:cxnLst/>
              <a:rect l="l" t="t" r="r" b="b"/>
              <a:pathLst>
                <a:path w="7953547" h="7491674">
                  <a:moveTo>
                    <a:pt x="7953547" y="279400"/>
                  </a:moveTo>
                  <a:lnTo>
                    <a:pt x="7953547" y="0"/>
                  </a:lnTo>
                  <a:lnTo>
                    <a:pt x="0" y="0"/>
                  </a:lnTo>
                  <a:lnTo>
                    <a:pt x="0" y="7491674"/>
                  </a:lnTo>
                  <a:lnTo>
                    <a:pt x="7953547" y="7491674"/>
                  </a:lnTo>
                  <a:lnTo>
                    <a:pt x="7953547" y="279400"/>
                  </a:lnTo>
                  <a:close/>
                  <a:moveTo>
                    <a:pt x="7874808" y="279400"/>
                  </a:moveTo>
                  <a:lnTo>
                    <a:pt x="7874808" y="7412934"/>
                  </a:lnTo>
                  <a:lnTo>
                    <a:pt x="78740" y="7412934"/>
                  </a:lnTo>
                  <a:lnTo>
                    <a:pt x="78740" y="78740"/>
                  </a:lnTo>
                  <a:lnTo>
                    <a:pt x="7874808" y="78740"/>
                  </a:lnTo>
                  <a:lnTo>
                    <a:pt x="7874808" y="279400"/>
                  </a:lnTo>
                  <a:close/>
                </a:path>
              </a:pathLst>
            </a:custGeom>
            <a:solidFill>
              <a:srgbClr val="B3140E"/>
            </a:solidFill>
          </p:spPr>
        </p:sp>
      </p:grpSp>
      <p:sp>
        <p:nvSpPr>
          <p:cNvPr id="7" name="TextBox 7"/>
          <p:cNvSpPr txBox="1"/>
          <p:nvPr/>
        </p:nvSpPr>
        <p:spPr>
          <a:xfrm>
            <a:off x="306928" y="2727119"/>
            <a:ext cx="7543056" cy="7201972"/>
          </a:xfrm>
          <a:prstGeom prst="rect">
            <a:avLst/>
          </a:prstGeom>
        </p:spPr>
        <p:txBody>
          <a:bodyPr wrap="square" lIns="0" tIns="0" rIns="0" bIns="0" rtlCol="0" anchor="t">
            <a:spAutoFit/>
          </a:bodyPr>
          <a:lstStyle/>
          <a:p>
            <a:pPr marL="863600" lvl="1" indent="-431800">
              <a:buFont typeface="Arial"/>
              <a:buChar char="•"/>
            </a:pPr>
            <a:r>
              <a:rPr lang="en-US" altLang="zh-TW" sz="3600" spc="120"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【Setting</a:t>
            </a:r>
            <a:r>
              <a:rPr lang="zh-TW" altLang="en-US" sz="3600" spc="120"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 </a:t>
            </a:r>
            <a:r>
              <a:rPr lang="en-US" altLang="zh-TW" sz="3600" spc="120"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Learning</a:t>
            </a:r>
            <a:r>
              <a:rPr lang="zh-TW" altLang="en-US" sz="3600" spc="120"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 </a:t>
            </a:r>
            <a:r>
              <a:rPr lang="en-US" altLang="zh-TW" sz="3600" spc="120"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Goals】</a:t>
            </a:r>
          </a:p>
          <a:p>
            <a:pPr marL="863600" lvl="1" indent="-431800">
              <a:buFont typeface="Arial"/>
              <a:buChar char="•"/>
            </a:pPr>
            <a:r>
              <a:rPr lang="en-US" sz="3600" spc="120"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Faculty/TA please select the Learning Goals from the left hand side</a:t>
            </a:r>
          </a:p>
          <a:p>
            <a:pPr marL="863600" lvl="1" indent="-431800">
              <a:buFont typeface="Arial"/>
              <a:buChar char="•"/>
            </a:pPr>
            <a:r>
              <a:rPr lang="en-US" sz="3600" spc="120"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Meanwhile select the Learning Objectives of the courses</a:t>
            </a:r>
          </a:p>
          <a:p>
            <a:pPr marL="863600" lvl="1" indent="-431800">
              <a:buFont typeface="Arial"/>
              <a:buChar char="•"/>
            </a:pPr>
            <a:r>
              <a:rPr lang="en-US" sz="3600" spc="120"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If the Learning Objective has been selected, the Learning Goals will also be selected the item will be show in </a:t>
            </a:r>
            <a:r>
              <a:rPr lang="en-US" sz="3600" spc="120" dirty="0" smtClean="0">
                <a:solidFill>
                  <a:srgbClr val="2AB5BA"/>
                </a:solidFill>
                <a:latin typeface="Calibri" panose="020F0502020204030204" pitchFamily="34" charset="0"/>
                <a:ea typeface="標楷體" panose="03000509000000000000" pitchFamily="65" charset="-120"/>
                <a:cs typeface="Calibri" panose="020F0502020204030204" pitchFamily="34" charset="0"/>
              </a:rPr>
              <a:t>blue flower</a:t>
            </a:r>
          </a:p>
          <a:p>
            <a:pPr marL="863600" lvl="1" indent="-431800">
              <a:buFont typeface="Arial"/>
              <a:buChar char="•"/>
            </a:pPr>
            <a:r>
              <a:rPr lang="en-US" sz="3600" spc="120"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Learning Objective for Degree/Master/Doctor Students will be different</a:t>
            </a:r>
            <a:endParaRPr lang="en-US" sz="3600" spc="120" dirty="0">
              <a:solidFill>
                <a:srgbClr val="FFDCA4"/>
              </a:solidFill>
              <a:latin typeface="Calibri" panose="020F0502020204030204" pitchFamily="34" charset="0"/>
              <a:ea typeface="標楷體" panose="03000509000000000000" pitchFamily="65" charset="-120"/>
              <a:cs typeface="Calibri" panose="020F0502020204030204" pitchFamily="34" charset="0"/>
            </a:endParaRPr>
          </a:p>
        </p:txBody>
      </p:sp>
      <p:sp>
        <p:nvSpPr>
          <p:cNvPr id="8" name="TextBox 8"/>
          <p:cNvSpPr txBox="1"/>
          <p:nvPr/>
        </p:nvSpPr>
        <p:spPr>
          <a:xfrm>
            <a:off x="762000" y="1158060"/>
            <a:ext cx="6865629" cy="1231106"/>
          </a:xfrm>
          <a:prstGeom prst="rect">
            <a:avLst/>
          </a:prstGeom>
        </p:spPr>
        <p:txBody>
          <a:bodyPr wrap="square" lIns="0" tIns="0" rIns="0" bIns="0" rtlCol="0" anchor="t">
            <a:spAutoFit/>
          </a:bodyPr>
          <a:lstStyle/>
          <a:p>
            <a:r>
              <a:rPr lang="en-US" sz="4000" spc="168" dirty="0" smtClean="0">
                <a:solidFill>
                  <a:srgbClr val="FFFDFD"/>
                </a:solidFill>
                <a:latin typeface="Calibri" panose="020F0502020204030204" pitchFamily="34" charset="0"/>
                <a:ea typeface="標楷體" panose="03000509000000000000" pitchFamily="65" charset="-120"/>
                <a:cs typeface="Calibri" panose="020F0502020204030204" pitchFamily="34" charset="0"/>
              </a:rPr>
              <a:t>Account of Faculty/TA</a:t>
            </a:r>
          </a:p>
          <a:p>
            <a:r>
              <a:rPr lang="en-US" sz="4000" spc="168" dirty="0" smtClean="0">
                <a:solidFill>
                  <a:srgbClr val="FFFDFD"/>
                </a:solidFill>
                <a:latin typeface="Calibri" panose="020F0502020204030204" pitchFamily="34" charset="0"/>
                <a:ea typeface="標楷體" panose="03000509000000000000" pitchFamily="65" charset="-120"/>
                <a:cs typeface="Calibri" panose="020F0502020204030204" pitchFamily="34" charset="0"/>
              </a:rPr>
              <a:t>-Learning Goals of the Course</a:t>
            </a:r>
            <a:endParaRPr lang="en-US" sz="4000" spc="167" dirty="0">
              <a:solidFill>
                <a:srgbClr val="FFFDFD"/>
              </a:solidFill>
              <a:latin typeface="Calibri" panose="020F0502020204030204" pitchFamily="34" charset="0"/>
              <a:ea typeface="標楷體" panose="03000509000000000000" pitchFamily="65" charset="-120"/>
              <a:cs typeface="Calibri" panose="020F050202020403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AutoShape 2"/>
          <p:cNvSpPr/>
          <p:nvPr/>
        </p:nvSpPr>
        <p:spPr>
          <a:xfrm>
            <a:off x="-2028467" y="1511603"/>
            <a:ext cx="8657868" cy="45719"/>
          </a:xfrm>
          <a:prstGeom prst="rect">
            <a:avLst/>
          </a:prstGeom>
          <a:solidFill>
            <a:srgbClr val="4D4A46"/>
          </a:solidFill>
        </p:spPr>
      </p:sp>
      <p:pic>
        <p:nvPicPr>
          <p:cNvPr id="3" name="Picture 3"/>
          <p:cNvPicPr>
            <a:picLocks noChangeAspect="1"/>
          </p:cNvPicPr>
          <p:nvPr/>
        </p:nvPicPr>
        <p:blipFill>
          <a:blip r:embed="rId3"/>
          <a:srcRect/>
          <a:stretch>
            <a:fillRect/>
          </a:stretch>
        </p:blipFill>
        <p:spPr>
          <a:xfrm>
            <a:off x="6400800" y="1921760"/>
            <a:ext cx="12417307" cy="7641340"/>
          </a:xfrm>
          <a:prstGeom prst="rect">
            <a:avLst/>
          </a:prstGeom>
        </p:spPr>
      </p:pic>
      <p:sp>
        <p:nvSpPr>
          <p:cNvPr id="8" name="TextBox 8"/>
          <p:cNvSpPr txBox="1"/>
          <p:nvPr/>
        </p:nvSpPr>
        <p:spPr>
          <a:xfrm>
            <a:off x="-152400" y="6287921"/>
            <a:ext cx="6400800" cy="3077766"/>
          </a:xfrm>
          <a:prstGeom prst="rect">
            <a:avLst/>
          </a:prstGeom>
        </p:spPr>
        <p:txBody>
          <a:bodyPr wrap="square" lIns="0" tIns="0" rIns="0" bIns="0" rtlCol="0" anchor="t">
            <a:spAutoFit/>
          </a:bodyPr>
          <a:lstStyle/>
          <a:p>
            <a:pPr marL="777240" lvl="1" indent="-388620">
              <a:buFont typeface="Arial"/>
              <a:buChar char="•"/>
            </a:pPr>
            <a:r>
              <a:rPr lang="en-US" sz="4000" spc="179"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System will confirmed automatically that the sum of each column should be 100%, each row should NOT be 0</a:t>
            </a:r>
            <a:endParaRPr lang="en-US" sz="4000" spc="179"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
        <p:nvSpPr>
          <p:cNvPr id="9" name="TextBox 9"/>
          <p:cNvSpPr txBox="1"/>
          <p:nvPr/>
        </p:nvSpPr>
        <p:spPr>
          <a:xfrm>
            <a:off x="0" y="1941717"/>
            <a:ext cx="5052629" cy="641201"/>
          </a:xfrm>
          <a:prstGeom prst="rect">
            <a:avLst/>
          </a:prstGeom>
        </p:spPr>
        <p:txBody>
          <a:bodyPr wrap="square" lIns="0" tIns="0" rIns="0" bIns="0" rtlCol="0" anchor="t">
            <a:spAutoFit/>
          </a:bodyPr>
          <a:lstStyle/>
          <a:p>
            <a:pPr>
              <a:lnSpc>
                <a:spcPts val="5040"/>
              </a:lnSpc>
            </a:pPr>
            <a:r>
              <a:rPr lang="en-US" sz="4200" spc="126"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【Grade Weighting】</a:t>
            </a:r>
            <a:endParaRPr lang="en-US" sz="4200" spc="126"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
        <p:nvSpPr>
          <p:cNvPr id="10" name="TextBox 10"/>
          <p:cNvSpPr txBox="1"/>
          <p:nvPr/>
        </p:nvSpPr>
        <p:spPr>
          <a:xfrm>
            <a:off x="270888" y="640580"/>
            <a:ext cx="5538455" cy="859210"/>
          </a:xfrm>
          <a:prstGeom prst="rect">
            <a:avLst/>
          </a:prstGeom>
        </p:spPr>
        <p:txBody>
          <a:bodyPr wrap="square" lIns="0" tIns="0" rIns="0" bIns="0" rtlCol="0" anchor="t">
            <a:spAutoFit/>
          </a:bodyPr>
          <a:lstStyle/>
          <a:p>
            <a:pPr>
              <a:lnSpc>
                <a:spcPts val="6720"/>
              </a:lnSpc>
            </a:pPr>
            <a:r>
              <a:rPr lang="en-US" sz="5600" spc="16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Grade Weighting</a:t>
            </a:r>
            <a:endParaRPr lang="en-US" sz="5600" spc="168"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
        <p:nvSpPr>
          <p:cNvPr id="37" name="TextBox 8"/>
          <p:cNvSpPr txBox="1"/>
          <p:nvPr/>
        </p:nvSpPr>
        <p:spPr>
          <a:xfrm>
            <a:off x="-160285" y="3204313"/>
            <a:ext cx="6256285" cy="2462213"/>
          </a:xfrm>
          <a:prstGeom prst="rect">
            <a:avLst/>
          </a:prstGeom>
        </p:spPr>
        <p:txBody>
          <a:bodyPr wrap="square" lIns="0" tIns="0" rIns="0" bIns="0" rtlCol="0" anchor="t">
            <a:spAutoFit/>
          </a:bodyPr>
          <a:lstStyle/>
          <a:p>
            <a:pPr marL="777240" lvl="1" indent="-388620">
              <a:buFont typeface="Arial"/>
              <a:buChar char="•"/>
            </a:pPr>
            <a:r>
              <a:rPr lang="en-US" sz="4000" spc="179"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According to the setting of the Grading Policy in Syllabus, please fill in each weighting</a:t>
            </a:r>
            <a:endParaRPr lang="en-US" sz="4000" spc="179"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
        <p:nvSpPr>
          <p:cNvPr id="39" name="矩形 38"/>
          <p:cNvSpPr/>
          <p:nvPr/>
        </p:nvSpPr>
        <p:spPr>
          <a:xfrm>
            <a:off x="10744200" y="3390900"/>
            <a:ext cx="2667000" cy="5410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p:cNvSpPr/>
          <p:nvPr/>
        </p:nvSpPr>
        <p:spPr>
          <a:xfrm>
            <a:off x="10439400" y="3390900"/>
            <a:ext cx="7848600" cy="6096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p:cNvSpPr/>
          <p:nvPr/>
        </p:nvSpPr>
        <p:spPr>
          <a:xfrm>
            <a:off x="6400800" y="9060887"/>
            <a:ext cx="1600200" cy="6096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p:cNvSpPr/>
          <p:nvPr/>
        </p:nvSpPr>
        <p:spPr>
          <a:xfrm>
            <a:off x="9525000" y="1898174"/>
            <a:ext cx="1066800" cy="6096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42"/>
          <p:cNvSpPr/>
          <p:nvPr/>
        </p:nvSpPr>
        <p:spPr>
          <a:xfrm>
            <a:off x="6676572" y="2720046"/>
            <a:ext cx="10316028" cy="366054"/>
          </a:xfrm>
          <a:prstGeom prst="rect">
            <a:avLst/>
          </a:prstGeom>
          <a:no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AutoShape 2"/>
          <p:cNvSpPr/>
          <p:nvPr/>
        </p:nvSpPr>
        <p:spPr>
          <a:xfrm>
            <a:off x="-1204610" y="1144489"/>
            <a:ext cx="10710479" cy="47102"/>
          </a:xfrm>
          <a:prstGeom prst="rect">
            <a:avLst/>
          </a:prstGeom>
          <a:solidFill>
            <a:srgbClr val="4D4A46"/>
          </a:solidFill>
        </p:spPr>
      </p:sp>
      <p:pic>
        <p:nvPicPr>
          <p:cNvPr id="3" name="Picture 3"/>
          <p:cNvPicPr>
            <a:picLocks noChangeAspect="1"/>
          </p:cNvPicPr>
          <p:nvPr/>
        </p:nvPicPr>
        <p:blipFill>
          <a:blip r:embed="rId3"/>
          <a:srcRect/>
          <a:stretch>
            <a:fillRect/>
          </a:stretch>
        </p:blipFill>
        <p:spPr>
          <a:xfrm>
            <a:off x="685800" y="1662344"/>
            <a:ext cx="16230600" cy="645253"/>
          </a:xfrm>
          <a:prstGeom prst="rect">
            <a:avLst/>
          </a:prstGeom>
        </p:spPr>
      </p:pic>
      <p:grpSp>
        <p:nvGrpSpPr>
          <p:cNvPr id="4" name="Group 4"/>
          <p:cNvGrpSpPr/>
          <p:nvPr/>
        </p:nvGrpSpPr>
        <p:grpSpPr>
          <a:xfrm rot="-5400000">
            <a:off x="6869608" y="1212249"/>
            <a:ext cx="846618" cy="1545441"/>
            <a:chOff x="0" y="0"/>
            <a:chExt cx="914197" cy="1668801"/>
          </a:xfrm>
        </p:grpSpPr>
        <p:sp>
          <p:nvSpPr>
            <p:cNvPr id="5" name="Freeform 5"/>
            <p:cNvSpPr/>
            <p:nvPr/>
          </p:nvSpPr>
          <p:spPr>
            <a:xfrm>
              <a:off x="0" y="0"/>
              <a:ext cx="914197" cy="1668801"/>
            </a:xfrm>
            <a:custGeom>
              <a:avLst/>
              <a:gdLst/>
              <a:ahLst/>
              <a:cxnLst/>
              <a:rect l="l" t="t" r="r" b="b"/>
              <a:pathLst>
                <a:path w="914197" h="1668801">
                  <a:moveTo>
                    <a:pt x="914197" y="279400"/>
                  </a:moveTo>
                  <a:lnTo>
                    <a:pt x="914197" y="0"/>
                  </a:lnTo>
                  <a:lnTo>
                    <a:pt x="0" y="0"/>
                  </a:lnTo>
                  <a:lnTo>
                    <a:pt x="0" y="1668801"/>
                  </a:lnTo>
                  <a:lnTo>
                    <a:pt x="914197" y="1668801"/>
                  </a:lnTo>
                  <a:lnTo>
                    <a:pt x="914197" y="279400"/>
                  </a:lnTo>
                  <a:close/>
                  <a:moveTo>
                    <a:pt x="835457" y="279400"/>
                  </a:moveTo>
                  <a:lnTo>
                    <a:pt x="835457" y="1590061"/>
                  </a:lnTo>
                  <a:lnTo>
                    <a:pt x="78740" y="1590061"/>
                  </a:lnTo>
                  <a:lnTo>
                    <a:pt x="78740" y="78740"/>
                  </a:lnTo>
                  <a:lnTo>
                    <a:pt x="835457" y="78740"/>
                  </a:lnTo>
                  <a:lnTo>
                    <a:pt x="835457" y="279400"/>
                  </a:lnTo>
                  <a:close/>
                </a:path>
              </a:pathLst>
            </a:custGeom>
            <a:solidFill>
              <a:srgbClr val="B3140E"/>
            </a:solidFill>
          </p:spPr>
        </p:sp>
      </p:grpSp>
      <p:pic>
        <p:nvPicPr>
          <p:cNvPr id="6" name="Picture 6"/>
          <p:cNvPicPr>
            <a:picLocks noChangeAspect="1"/>
          </p:cNvPicPr>
          <p:nvPr/>
        </p:nvPicPr>
        <p:blipFill>
          <a:blip r:embed="rId4"/>
          <a:srcRect/>
          <a:stretch>
            <a:fillRect/>
          </a:stretch>
        </p:blipFill>
        <p:spPr>
          <a:xfrm>
            <a:off x="685800" y="2563039"/>
            <a:ext cx="16230600" cy="7536756"/>
          </a:xfrm>
          <a:prstGeom prst="rect">
            <a:avLst/>
          </a:prstGeom>
        </p:spPr>
      </p:pic>
      <p:grpSp>
        <p:nvGrpSpPr>
          <p:cNvPr id="7" name="Group 7"/>
          <p:cNvGrpSpPr/>
          <p:nvPr/>
        </p:nvGrpSpPr>
        <p:grpSpPr>
          <a:xfrm rot="5400000">
            <a:off x="3140512" y="2559133"/>
            <a:ext cx="4725801" cy="9244033"/>
            <a:chOff x="0" y="0"/>
            <a:chExt cx="5303930" cy="10374896"/>
          </a:xfrm>
        </p:grpSpPr>
        <p:sp>
          <p:nvSpPr>
            <p:cNvPr id="8" name="Freeform 8"/>
            <p:cNvSpPr/>
            <p:nvPr/>
          </p:nvSpPr>
          <p:spPr>
            <a:xfrm>
              <a:off x="0" y="0"/>
              <a:ext cx="5303929" cy="10374896"/>
            </a:xfrm>
            <a:custGeom>
              <a:avLst/>
              <a:gdLst/>
              <a:ahLst/>
              <a:cxnLst/>
              <a:rect l="l" t="t" r="r" b="b"/>
              <a:pathLst>
                <a:path w="5303929" h="10374896">
                  <a:moveTo>
                    <a:pt x="5303929" y="279400"/>
                  </a:moveTo>
                  <a:lnTo>
                    <a:pt x="5303929" y="0"/>
                  </a:lnTo>
                  <a:lnTo>
                    <a:pt x="0" y="0"/>
                  </a:lnTo>
                  <a:lnTo>
                    <a:pt x="0" y="10374896"/>
                  </a:lnTo>
                  <a:lnTo>
                    <a:pt x="5303929" y="10374896"/>
                  </a:lnTo>
                  <a:lnTo>
                    <a:pt x="5303929" y="279400"/>
                  </a:lnTo>
                  <a:close/>
                  <a:moveTo>
                    <a:pt x="5225190" y="279400"/>
                  </a:moveTo>
                  <a:lnTo>
                    <a:pt x="5225190" y="10296156"/>
                  </a:lnTo>
                  <a:lnTo>
                    <a:pt x="78740" y="10296156"/>
                  </a:lnTo>
                  <a:lnTo>
                    <a:pt x="78740" y="78740"/>
                  </a:lnTo>
                  <a:lnTo>
                    <a:pt x="5225190" y="78740"/>
                  </a:lnTo>
                  <a:lnTo>
                    <a:pt x="5225190" y="279400"/>
                  </a:lnTo>
                  <a:close/>
                </a:path>
              </a:pathLst>
            </a:custGeom>
            <a:solidFill>
              <a:srgbClr val="B3140E"/>
            </a:solidFill>
          </p:spPr>
        </p:sp>
      </p:grpSp>
      <p:sp>
        <p:nvSpPr>
          <p:cNvPr id="9" name="TextBox 9"/>
          <p:cNvSpPr txBox="1"/>
          <p:nvPr/>
        </p:nvSpPr>
        <p:spPr>
          <a:xfrm>
            <a:off x="685800" y="282044"/>
            <a:ext cx="6096000" cy="859210"/>
          </a:xfrm>
          <a:prstGeom prst="rect">
            <a:avLst/>
          </a:prstGeom>
        </p:spPr>
        <p:txBody>
          <a:bodyPr wrap="square" lIns="0" tIns="0" rIns="0" bIns="0" rtlCol="0" anchor="t">
            <a:spAutoFit/>
          </a:bodyPr>
          <a:lstStyle/>
          <a:p>
            <a:pPr>
              <a:lnSpc>
                <a:spcPts val="6720"/>
              </a:lnSpc>
            </a:pPr>
            <a:r>
              <a:rPr lang="en-US" sz="5600" spc="16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List of the Students</a:t>
            </a:r>
            <a:endParaRPr lang="en-US" sz="5600" spc="168"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grpSp>
        <p:nvGrpSpPr>
          <p:cNvPr id="10" name="Group 10"/>
          <p:cNvGrpSpPr/>
          <p:nvPr/>
        </p:nvGrpSpPr>
        <p:grpSpPr>
          <a:xfrm>
            <a:off x="7292917" y="3065579"/>
            <a:ext cx="8929577" cy="1538883"/>
            <a:chOff x="-110784" y="-28939"/>
            <a:chExt cx="11163723" cy="2051844"/>
          </a:xfrm>
        </p:grpSpPr>
        <p:sp>
          <p:nvSpPr>
            <p:cNvPr id="11" name="AutoShape 11"/>
            <p:cNvSpPr/>
            <p:nvPr/>
          </p:nvSpPr>
          <p:spPr>
            <a:xfrm>
              <a:off x="-110784" y="1"/>
              <a:ext cx="11163723" cy="2022904"/>
            </a:xfrm>
            <a:prstGeom prst="rect">
              <a:avLst/>
            </a:prstGeom>
            <a:solidFill>
              <a:srgbClr val="E5D6C4"/>
            </a:solidFill>
          </p:spPr>
        </p:sp>
        <p:sp>
          <p:nvSpPr>
            <p:cNvPr id="12" name="TextBox 12"/>
            <p:cNvSpPr txBox="1"/>
            <p:nvPr/>
          </p:nvSpPr>
          <p:spPr>
            <a:xfrm>
              <a:off x="147152" y="-28939"/>
              <a:ext cx="10740049" cy="2051843"/>
            </a:xfrm>
            <a:prstGeom prst="rect">
              <a:avLst/>
            </a:prstGeom>
          </p:spPr>
          <p:txBody>
            <a:bodyPr wrap="square" lIns="0" tIns="0" rIns="0" bIns="0" rtlCol="0" anchor="t">
              <a:spAutoFit/>
            </a:bodyPr>
            <a:lstStyle/>
            <a:p>
              <a:pPr>
                <a:lnSpc>
                  <a:spcPts val="6018"/>
                </a:lnSpc>
              </a:pPr>
              <a:r>
                <a:rPr lang="en-US" sz="3715" spc="334" dirty="0" smtClean="0">
                  <a:solidFill>
                    <a:srgbClr val="545454"/>
                  </a:solidFill>
                  <a:latin typeface="Arial" panose="020B0604020202020204" pitchFamily="34" charset="0"/>
                  <a:ea typeface="標楷體" panose="03000509000000000000" pitchFamily="65" charset="-120"/>
                  <a:cs typeface="Arial" panose="020B0604020202020204" pitchFamily="34" charset="0"/>
                </a:rPr>
                <a:t>Enter students information</a:t>
              </a:r>
              <a:r>
                <a:rPr lang="zh-TW" altLang="en-US" sz="3715" spc="334" dirty="0">
                  <a:solidFill>
                    <a:srgbClr val="545454"/>
                  </a:solidFill>
                  <a:latin typeface="Arial" panose="020B0604020202020204" pitchFamily="34" charset="0"/>
                  <a:ea typeface="標楷體" panose="03000509000000000000" pitchFamily="65" charset="-120"/>
                  <a:cs typeface="Arial" panose="020B0604020202020204" pitchFamily="34" charset="0"/>
                </a:rPr>
                <a:t>　</a:t>
              </a:r>
              <a:r>
                <a:rPr lang="zh-TW" altLang="en-US" sz="3715" spc="334" dirty="0" smtClean="0">
                  <a:solidFill>
                    <a:srgbClr val="545454"/>
                  </a:solidFill>
                  <a:latin typeface="Arial" panose="020B0604020202020204" pitchFamily="34" charset="0"/>
                  <a:ea typeface="標楷體" panose="03000509000000000000" pitchFamily="65" charset="-120"/>
                  <a:cs typeface="Arial" panose="020B0604020202020204" pitchFamily="34" charset="0"/>
                </a:rPr>
                <a:t> </a:t>
              </a:r>
              <a:r>
                <a:rPr lang="en-US" altLang="zh-TW" sz="3715" spc="334" dirty="0" smtClean="0">
                  <a:solidFill>
                    <a:srgbClr val="545454"/>
                  </a:solidFill>
                  <a:latin typeface="Arial" panose="020B0604020202020204" pitchFamily="34" charset="0"/>
                  <a:ea typeface="標楷體" panose="03000509000000000000" pitchFamily="65" charset="-120"/>
                  <a:cs typeface="Arial" panose="020B0604020202020204" pitchFamily="34" charset="0"/>
                </a:rPr>
                <a:t>Save </a:t>
              </a:r>
            </a:p>
            <a:p>
              <a:pPr>
                <a:lnSpc>
                  <a:spcPts val="6018"/>
                </a:lnSpc>
              </a:pPr>
              <a:r>
                <a:rPr lang="zh-TW" altLang="en-US" sz="3715" spc="334" dirty="0">
                  <a:solidFill>
                    <a:srgbClr val="545454"/>
                  </a:solidFill>
                  <a:latin typeface="Arial" panose="020B0604020202020204" pitchFamily="34" charset="0"/>
                  <a:ea typeface="標楷體" panose="03000509000000000000" pitchFamily="65" charset="-120"/>
                  <a:cs typeface="Arial" panose="020B0604020202020204" pitchFamily="34" charset="0"/>
                </a:rPr>
                <a:t>　</a:t>
              </a:r>
              <a:r>
                <a:rPr lang="en-US" altLang="zh-TW" sz="3715" spc="334" dirty="0" smtClean="0">
                  <a:solidFill>
                    <a:srgbClr val="545454"/>
                  </a:solidFill>
                  <a:latin typeface="Arial" panose="020B0604020202020204" pitchFamily="34" charset="0"/>
                  <a:ea typeface="標楷體" panose="03000509000000000000" pitchFamily="65" charset="-120"/>
                  <a:cs typeface="Arial" panose="020B0604020202020204" pitchFamily="34" charset="0"/>
                </a:rPr>
                <a:t>Import the file</a:t>
              </a:r>
              <a:endParaRPr lang="en-US" sz="3715" spc="334" dirty="0">
                <a:solidFill>
                  <a:srgbClr val="545454"/>
                </a:solidFill>
                <a:latin typeface="Arial" panose="020B0604020202020204" pitchFamily="34" charset="0"/>
                <a:ea typeface="標楷體" panose="03000509000000000000" pitchFamily="65" charset="-120"/>
                <a:cs typeface="Arial" panose="020B0604020202020204" pitchFamily="34" charset="0"/>
              </a:endParaRPr>
            </a:p>
          </p:txBody>
        </p:sp>
        <p:pic>
          <p:nvPicPr>
            <p:cNvPr id="13" name="Picture 13"/>
            <p:cNvPicPr>
              <a:picLocks noChangeAspect="1"/>
            </p:cNvPicPr>
            <p:nvPr/>
          </p:nvPicPr>
          <p:blipFill>
            <a:blip r:embed="rId5"/>
            <a:srcRect/>
            <a:stretch>
              <a:fillRect/>
            </a:stretch>
          </p:blipFill>
          <p:spPr>
            <a:xfrm>
              <a:off x="-18587" y="1167649"/>
              <a:ext cx="662940" cy="662940"/>
            </a:xfrm>
            <a:prstGeom prst="rect">
              <a:avLst/>
            </a:prstGeom>
          </p:spPr>
        </p:pic>
        <p:pic>
          <p:nvPicPr>
            <p:cNvPr id="14" name="Picture 14"/>
            <p:cNvPicPr>
              <a:picLocks noChangeAspect="1"/>
            </p:cNvPicPr>
            <p:nvPr/>
          </p:nvPicPr>
          <p:blipFill>
            <a:blip r:embed="rId5"/>
            <a:srcRect/>
            <a:stretch>
              <a:fillRect/>
            </a:stretch>
          </p:blipFill>
          <p:spPr>
            <a:xfrm>
              <a:off x="8463061" y="132357"/>
              <a:ext cx="662940" cy="662940"/>
            </a:xfrm>
            <a:prstGeom prst="rect">
              <a:avLst/>
            </a:prstGeom>
          </p:spPr>
        </p:pic>
      </p:grpSp>
      <p:sp>
        <p:nvSpPr>
          <p:cNvPr id="15" name="AutoShape 15"/>
          <p:cNvSpPr/>
          <p:nvPr/>
        </p:nvSpPr>
        <p:spPr>
          <a:xfrm>
            <a:off x="10399678" y="5889943"/>
            <a:ext cx="5616500" cy="3226624"/>
          </a:xfrm>
          <a:prstGeom prst="rect">
            <a:avLst/>
          </a:prstGeom>
          <a:solidFill>
            <a:srgbClr val="E5D6C4"/>
          </a:solidFill>
        </p:spPr>
      </p:sp>
      <p:sp>
        <p:nvSpPr>
          <p:cNvPr id="16" name="TextBox 16"/>
          <p:cNvSpPr txBox="1"/>
          <p:nvPr/>
        </p:nvSpPr>
        <p:spPr>
          <a:xfrm>
            <a:off x="10637866" y="6068958"/>
            <a:ext cx="5140123" cy="2739211"/>
          </a:xfrm>
          <a:prstGeom prst="rect">
            <a:avLst/>
          </a:prstGeom>
        </p:spPr>
        <p:txBody>
          <a:bodyPr wrap="square" lIns="0" tIns="0" rIns="0" bIns="0" rtlCol="0" anchor="t">
            <a:spAutoFit/>
          </a:bodyPr>
          <a:lstStyle/>
          <a:p>
            <a:pPr algn="just">
              <a:lnSpc>
                <a:spcPts val="6018"/>
              </a:lnSpc>
            </a:pPr>
            <a:r>
              <a:rPr lang="en-US" sz="3200" spc="334" dirty="0" smtClean="0">
                <a:solidFill>
                  <a:srgbClr val="545454"/>
                </a:solidFill>
                <a:latin typeface="Arial" panose="020B0604020202020204" pitchFamily="34" charset="0"/>
                <a:ea typeface="標楷體" panose="03000509000000000000" pitchFamily="65" charset="-120"/>
                <a:cs typeface="Arial" panose="020B0604020202020204" pitchFamily="34" charset="0"/>
              </a:rPr>
              <a:t>Notice！</a:t>
            </a:r>
            <a:endParaRPr lang="en-US" sz="3200" spc="334" dirty="0">
              <a:solidFill>
                <a:srgbClr val="545454"/>
              </a:solidFill>
              <a:latin typeface="Arial" panose="020B0604020202020204" pitchFamily="34" charset="0"/>
              <a:ea typeface="標楷體" panose="03000509000000000000" pitchFamily="65" charset="-120"/>
              <a:cs typeface="Arial" panose="020B0604020202020204" pitchFamily="34" charset="0"/>
            </a:endParaRPr>
          </a:p>
          <a:p>
            <a:r>
              <a:rPr lang="en-US" sz="3200" spc="334" dirty="0" smtClean="0">
                <a:solidFill>
                  <a:srgbClr val="545454"/>
                </a:solidFill>
                <a:latin typeface="Arial" panose="020B0604020202020204" pitchFamily="34" charset="0"/>
                <a:ea typeface="標楷體" panose="03000509000000000000" pitchFamily="65" charset="-120"/>
                <a:cs typeface="Arial" panose="020B0604020202020204" pitchFamily="34" charset="0"/>
              </a:rPr>
              <a:t>Student who drop/audit the course of take a temporary leave will not be score</a:t>
            </a:r>
            <a:endParaRPr lang="en-US" sz="3200" spc="334" dirty="0">
              <a:solidFill>
                <a:srgbClr val="545454"/>
              </a:solidFill>
              <a:latin typeface="Arial" panose="020B0604020202020204" pitchFamily="34" charset="0"/>
              <a:ea typeface="標楷體" panose="03000509000000000000" pitchFamily="65" charset="-12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D4A46"/>
        </a:solidFill>
        <a:effectLst/>
      </p:bgPr>
    </p:bg>
    <p:spTree>
      <p:nvGrpSpPr>
        <p:cNvPr id="1" name=""/>
        <p:cNvGrpSpPr/>
        <p:nvPr/>
      </p:nvGrpSpPr>
      <p:grpSpPr>
        <a:xfrm>
          <a:off x="0" y="0"/>
          <a:ext cx="0" cy="0"/>
          <a:chOff x="0" y="0"/>
          <a:chExt cx="0" cy="0"/>
        </a:xfrm>
      </p:grpSpPr>
      <p:grpSp>
        <p:nvGrpSpPr>
          <p:cNvPr id="2" name="Group 2"/>
          <p:cNvGrpSpPr/>
          <p:nvPr/>
        </p:nvGrpSpPr>
        <p:grpSpPr>
          <a:xfrm>
            <a:off x="7260383" y="4329802"/>
            <a:ext cx="10796578" cy="5517282"/>
            <a:chOff x="0" y="0"/>
            <a:chExt cx="14395438" cy="7356376"/>
          </a:xfrm>
        </p:grpSpPr>
        <p:pic>
          <p:nvPicPr>
            <p:cNvPr id="3" name="Picture 3"/>
            <p:cNvPicPr>
              <a:picLocks noChangeAspect="1"/>
            </p:cNvPicPr>
            <p:nvPr/>
          </p:nvPicPr>
          <p:blipFill>
            <a:blip r:embed="rId3"/>
            <a:srcRect/>
            <a:stretch>
              <a:fillRect/>
            </a:stretch>
          </p:blipFill>
          <p:spPr>
            <a:xfrm>
              <a:off x="0" y="1128824"/>
              <a:ext cx="14395438" cy="6227551"/>
            </a:xfrm>
            <a:prstGeom prst="rect">
              <a:avLst/>
            </a:prstGeom>
          </p:spPr>
        </p:pic>
        <p:pic>
          <p:nvPicPr>
            <p:cNvPr id="4" name="Picture 4"/>
            <p:cNvPicPr>
              <a:picLocks noChangeAspect="1"/>
            </p:cNvPicPr>
            <p:nvPr/>
          </p:nvPicPr>
          <p:blipFill>
            <a:blip r:embed="rId4"/>
            <a:srcRect l="3233" r="18678"/>
            <a:stretch>
              <a:fillRect/>
            </a:stretch>
          </p:blipFill>
          <p:spPr>
            <a:xfrm>
              <a:off x="0" y="199103"/>
              <a:ext cx="14351000" cy="730618"/>
            </a:xfrm>
            <a:prstGeom prst="rect">
              <a:avLst/>
            </a:prstGeom>
          </p:spPr>
        </p:pic>
        <p:grpSp>
          <p:nvGrpSpPr>
            <p:cNvPr id="5" name="Group 5"/>
            <p:cNvGrpSpPr/>
            <p:nvPr/>
          </p:nvGrpSpPr>
          <p:grpSpPr>
            <a:xfrm rot="-5400000">
              <a:off x="7860967" y="-465882"/>
              <a:ext cx="1128824" cy="2060588"/>
              <a:chOff x="0" y="0"/>
              <a:chExt cx="914197" cy="1668801"/>
            </a:xfrm>
          </p:grpSpPr>
          <p:sp>
            <p:nvSpPr>
              <p:cNvPr id="6" name="Freeform 6"/>
              <p:cNvSpPr/>
              <p:nvPr/>
            </p:nvSpPr>
            <p:spPr>
              <a:xfrm>
                <a:off x="0" y="0"/>
                <a:ext cx="914197" cy="1668801"/>
              </a:xfrm>
              <a:custGeom>
                <a:avLst/>
                <a:gdLst/>
                <a:ahLst/>
                <a:cxnLst/>
                <a:rect l="l" t="t" r="r" b="b"/>
                <a:pathLst>
                  <a:path w="914197" h="1668801">
                    <a:moveTo>
                      <a:pt x="914197" y="279400"/>
                    </a:moveTo>
                    <a:lnTo>
                      <a:pt x="914197" y="0"/>
                    </a:lnTo>
                    <a:lnTo>
                      <a:pt x="0" y="0"/>
                    </a:lnTo>
                    <a:lnTo>
                      <a:pt x="0" y="1668801"/>
                    </a:lnTo>
                    <a:lnTo>
                      <a:pt x="914197" y="1668801"/>
                    </a:lnTo>
                    <a:lnTo>
                      <a:pt x="914197" y="279400"/>
                    </a:lnTo>
                    <a:close/>
                    <a:moveTo>
                      <a:pt x="835457" y="279400"/>
                    </a:moveTo>
                    <a:lnTo>
                      <a:pt x="835457" y="1590061"/>
                    </a:lnTo>
                    <a:lnTo>
                      <a:pt x="78740" y="1590061"/>
                    </a:lnTo>
                    <a:lnTo>
                      <a:pt x="78740" y="78740"/>
                    </a:lnTo>
                    <a:lnTo>
                      <a:pt x="835457" y="78740"/>
                    </a:lnTo>
                    <a:lnTo>
                      <a:pt x="835457" y="279400"/>
                    </a:lnTo>
                    <a:close/>
                  </a:path>
                </a:pathLst>
              </a:custGeom>
              <a:solidFill>
                <a:srgbClr val="B3140E"/>
              </a:solidFill>
            </p:spPr>
          </p:sp>
        </p:grpSp>
      </p:grpSp>
      <p:sp>
        <p:nvSpPr>
          <p:cNvPr id="7" name="TextBox 7"/>
          <p:cNvSpPr txBox="1"/>
          <p:nvPr/>
        </p:nvSpPr>
        <p:spPr>
          <a:xfrm>
            <a:off x="209550" y="1019175"/>
            <a:ext cx="8166234" cy="859210"/>
          </a:xfrm>
          <a:prstGeom prst="rect">
            <a:avLst/>
          </a:prstGeom>
        </p:spPr>
        <p:txBody>
          <a:bodyPr lIns="0" tIns="0" rIns="0" bIns="0" rtlCol="0" anchor="t">
            <a:spAutoFit/>
          </a:bodyPr>
          <a:lstStyle/>
          <a:p>
            <a:pPr>
              <a:lnSpc>
                <a:spcPts val="6720"/>
              </a:lnSpc>
            </a:pPr>
            <a:r>
              <a:rPr lang="en-US" sz="5600" spc="168"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Grade and Assignment</a:t>
            </a:r>
            <a:endParaRPr lang="en-US" sz="5600" spc="168" dirty="0">
              <a:solidFill>
                <a:srgbClr val="E4D4C5"/>
              </a:solidFill>
              <a:latin typeface="Calibri" panose="020F0502020204030204" pitchFamily="34" charset="0"/>
              <a:ea typeface="標楷體" panose="03000509000000000000" pitchFamily="65" charset="-120"/>
              <a:cs typeface="Calibri" panose="020F0502020204030204" pitchFamily="34" charset="0"/>
            </a:endParaRPr>
          </a:p>
        </p:txBody>
      </p:sp>
      <p:sp>
        <p:nvSpPr>
          <p:cNvPr id="8" name="TextBox 8"/>
          <p:cNvSpPr txBox="1"/>
          <p:nvPr/>
        </p:nvSpPr>
        <p:spPr>
          <a:xfrm>
            <a:off x="209550" y="2176330"/>
            <a:ext cx="6743700" cy="743793"/>
          </a:xfrm>
          <a:prstGeom prst="rect">
            <a:avLst/>
          </a:prstGeom>
        </p:spPr>
        <p:txBody>
          <a:bodyPr wrap="square" lIns="0" tIns="0" rIns="0" bIns="0" rtlCol="0" anchor="t">
            <a:spAutoFit/>
          </a:bodyPr>
          <a:lstStyle/>
          <a:p>
            <a:pPr>
              <a:lnSpc>
                <a:spcPts val="5760"/>
              </a:lnSpc>
            </a:pPr>
            <a:r>
              <a:rPr lang="en-US" sz="4800" spc="144" dirty="0" smtClean="0">
                <a:solidFill>
                  <a:srgbClr val="E5D6C4"/>
                </a:solidFill>
                <a:latin typeface="Calibri" panose="020F0502020204030204" pitchFamily="34" charset="0"/>
                <a:ea typeface="標楷體" panose="03000509000000000000" pitchFamily="65" charset="-120"/>
                <a:cs typeface="Calibri" panose="020F0502020204030204" pitchFamily="34" charset="0"/>
              </a:rPr>
              <a:t>【Grade Management】</a:t>
            </a:r>
            <a:endParaRPr lang="en-US" sz="4800" spc="144" dirty="0">
              <a:solidFill>
                <a:srgbClr val="E5D6C4"/>
              </a:solidFill>
              <a:latin typeface="Calibri" panose="020F0502020204030204" pitchFamily="34" charset="0"/>
              <a:ea typeface="標楷體" panose="03000509000000000000" pitchFamily="65" charset="-120"/>
              <a:cs typeface="Calibri" panose="020F0502020204030204" pitchFamily="34" charset="0"/>
            </a:endParaRPr>
          </a:p>
        </p:txBody>
      </p:sp>
      <p:sp>
        <p:nvSpPr>
          <p:cNvPr id="9" name="TextBox 9"/>
          <p:cNvSpPr txBox="1"/>
          <p:nvPr/>
        </p:nvSpPr>
        <p:spPr>
          <a:xfrm>
            <a:off x="537035" y="3178154"/>
            <a:ext cx="10511965" cy="1282402"/>
          </a:xfrm>
          <a:prstGeom prst="rect">
            <a:avLst/>
          </a:prstGeom>
        </p:spPr>
        <p:txBody>
          <a:bodyPr wrap="square" lIns="0" tIns="0" rIns="0" bIns="0" rtlCol="0" anchor="t">
            <a:spAutoFit/>
          </a:bodyPr>
          <a:lstStyle/>
          <a:p>
            <a:pPr marL="906780" lvl="1" indent="-453390">
              <a:lnSpc>
                <a:spcPts val="5040"/>
              </a:lnSpc>
              <a:buFont typeface="Arial"/>
              <a:buChar char="•"/>
            </a:pPr>
            <a:r>
              <a:rPr lang="en-US" sz="4200" spc="126"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Each rating type </a:t>
            </a:r>
            <a:br>
              <a:rPr lang="en-US" sz="4200" spc="126"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br>
            <a:r>
              <a:rPr lang="en-US" sz="4200" spc="126"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a:t>
            </a:r>
            <a:r>
              <a:rPr lang="en-US" sz="4200" spc="126" dirty="0" err="1" smtClean="0">
                <a:solidFill>
                  <a:srgbClr val="E4D4C5"/>
                </a:solidFill>
                <a:latin typeface="Calibri" panose="020F0502020204030204" pitchFamily="34" charset="0"/>
                <a:ea typeface="標楷體" panose="03000509000000000000" pitchFamily="65" charset="-120"/>
                <a:cs typeface="Calibri" panose="020F0502020204030204" pitchFamily="34" charset="0"/>
              </a:rPr>
              <a:t>eg</a:t>
            </a:r>
            <a:r>
              <a:rPr lang="en-US" sz="4200" spc="126"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 Assignment/Mid-term/Final Exam)</a:t>
            </a:r>
            <a:endParaRPr lang="en-US" sz="4200" spc="126" dirty="0">
              <a:solidFill>
                <a:srgbClr val="E4D4C5"/>
              </a:solidFill>
              <a:latin typeface="Calibri" panose="020F0502020204030204" pitchFamily="34" charset="0"/>
              <a:ea typeface="標楷體" panose="03000509000000000000" pitchFamily="65" charset="-120"/>
              <a:cs typeface="Calibri" panose="020F0502020204030204" pitchFamily="34" charset="0"/>
            </a:endParaRPr>
          </a:p>
        </p:txBody>
      </p:sp>
      <p:sp>
        <p:nvSpPr>
          <p:cNvPr id="10" name="TextBox 10"/>
          <p:cNvSpPr txBox="1"/>
          <p:nvPr/>
        </p:nvSpPr>
        <p:spPr>
          <a:xfrm>
            <a:off x="573321" y="4772170"/>
            <a:ext cx="6309232" cy="5129609"/>
          </a:xfrm>
          <a:prstGeom prst="rect">
            <a:avLst/>
          </a:prstGeom>
        </p:spPr>
        <p:txBody>
          <a:bodyPr wrap="square" lIns="0" tIns="0" rIns="0" bIns="0" rtlCol="0" anchor="t">
            <a:spAutoFit/>
          </a:bodyPr>
          <a:lstStyle/>
          <a:p>
            <a:pPr marL="906780" lvl="1" indent="-453390">
              <a:lnSpc>
                <a:spcPts val="5040"/>
              </a:lnSpc>
              <a:buFont typeface="Arial"/>
              <a:buChar char="•"/>
            </a:pPr>
            <a:r>
              <a:rPr lang="en-US" sz="4200" spc="126"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If upload the assignment is needed, please click “Upload” then set the deadline</a:t>
            </a:r>
          </a:p>
          <a:p>
            <a:pPr marL="906780" lvl="1" indent="-453390">
              <a:lnSpc>
                <a:spcPts val="5040"/>
              </a:lnSpc>
              <a:buFont typeface="Arial"/>
              <a:buChar char="•"/>
            </a:pPr>
            <a:r>
              <a:rPr lang="en-US" sz="4200" spc="126"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If students cannot had in the assignment on time, the score will be unable to announce</a:t>
            </a:r>
            <a:endParaRPr lang="en-US" sz="4200" spc="126" dirty="0">
              <a:solidFill>
                <a:srgbClr val="E4D4C5"/>
              </a:solidFill>
              <a:latin typeface="Calibri" panose="020F0502020204030204" pitchFamily="34" charset="0"/>
              <a:ea typeface="標楷體" panose="03000509000000000000" pitchFamily="65" charset="-120"/>
              <a:cs typeface="Calibri" panose="020F0502020204030204" pitchFamily="34" charset="0"/>
            </a:endParaRPr>
          </a:p>
        </p:txBody>
      </p:sp>
      <p:sp>
        <p:nvSpPr>
          <p:cNvPr id="12" name="矩形 11"/>
          <p:cNvSpPr/>
          <p:nvPr/>
        </p:nvSpPr>
        <p:spPr>
          <a:xfrm>
            <a:off x="8991600" y="5455525"/>
            <a:ext cx="3429000" cy="6096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8998857" y="7524450"/>
            <a:ext cx="3040743" cy="120044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D4A4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193864" y="3491699"/>
            <a:ext cx="15545920" cy="6613219"/>
          </a:xfrm>
          <a:prstGeom prst="rect">
            <a:avLst/>
          </a:prstGeom>
        </p:spPr>
      </p:pic>
      <p:grpSp>
        <p:nvGrpSpPr>
          <p:cNvPr id="3" name="Group 3"/>
          <p:cNvGrpSpPr/>
          <p:nvPr/>
        </p:nvGrpSpPr>
        <p:grpSpPr>
          <a:xfrm rot="-5400000">
            <a:off x="7728574" y="2703260"/>
            <a:ext cx="3124200" cy="9985880"/>
            <a:chOff x="0" y="0"/>
            <a:chExt cx="3373579" cy="10782971"/>
          </a:xfrm>
        </p:grpSpPr>
        <p:sp>
          <p:nvSpPr>
            <p:cNvPr id="4" name="Freeform 4"/>
            <p:cNvSpPr/>
            <p:nvPr/>
          </p:nvSpPr>
          <p:spPr>
            <a:xfrm>
              <a:off x="0" y="0"/>
              <a:ext cx="3373579" cy="10782971"/>
            </a:xfrm>
            <a:custGeom>
              <a:avLst/>
              <a:gdLst/>
              <a:ahLst/>
              <a:cxnLst/>
              <a:rect l="l" t="t" r="r" b="b"/>
              <a:pathLst>
                <a:path w="3373579" h="10782971">
                  <a:moveTo>
                    <a:pt x="3373579" y="279400"/>
                  </a:moveTo>
                  <a:lnTo>
                    <a:pt x="3373579" y="0"/>
                  </a:lnTo>
                  <a:lnTo>
                    <a:pt x="0" y="0"/>
                  </a:lnTo>
                  <a:lnTo>
                    <a:pt x="0" y="10782971"/>
                  </a:lnTo>
                  <a:lnTo>
                    <a:pt x="3373579" y="10782971"/>
                  </a:lnTo>
                  <a:lnTo>
                    <a:pt x="3373579" y="279400"/>
                  </a:lnTo>
                  <a:close/>
                  <a:moveTo>
                    <a:pt x="3294839" y="279400"/>
                  </a:moveTo>
                  <a:lnTo>
                    <a:pt x="3294839" y="10704231"/>
                  </a:lnTo>
                  <a:lnTo>
                    <a:pt x="78740" y="10704231"/>
                  </a:lnTo>
                  <a:lnTo>
                    <a:pt x="78740" y="78740"/>
                  </a:lnTo>
                  <a:lnTo>
                    <a:pt x="3294839" y="78740"/>
                  </a:lnTo>
                  <a:lnTo>
                    <a:pt x="3294839" y="279400"/>
                  </a:lnTo>
                  <a:close/>
                </a:path>
              </a:pathLst>
            </a:custGeom>
            <a:solidFill>
              <a:srgbClr val="B3140E"/>
            </a:solidFill>
          </p:spPr>
        </p:sp>
      </p:grpSp>
      <p:sp>
        <p:nvSpPr>
          <p:cNvPr id="5" name="TextBox 5"/>
          <p:cNvSpPr txBox="1"/>
          <p:nvPr/>
        </p:nvSpPr>
        <p:spPr>
          <a:xfrm>
            <a:off x="0" y="1324590"/>
            <a:ext cx="18301149" cy="1654299"/>
          </a:xfrm>
          <a:prstGeom prst="rect">
            <a:avLst/>
          </a:prstGeom>
        </p:spPr>
        <p:txBody>
          <a:bodyPr lIns="0" tIns="0" rIns="0" bIns="0" rtlCol="0" anchor="t">
            <a:spAutoFit/>
          </a:bodyPr>
          <a:lstStyle/>
          <a:p>
            <a:pPr marL="777240" lvl="1" indent="-388620">
              <a:lnSpc>
                <a:spcPts val="4320"/>
              </a:lnSpc>
              <a:buFont typeface="Arial"/>
              <a:buChar char="•"/>
            </a:pPr>
            <a:r>
              <a:rPr lang="en-US" sz="3600" spc="108"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Can edit each score online directly, or download the Sample first then follow the format of the EXCEL to enter the score, then import to the system</a:t>
            </a:r>
            <a:endParaRPr lang="en-US" sz="3600" spc="108" dirty="0">
              <a:solidFill>
                <a:srgbClr val="E4D4C5"/>
              </a:solidFill>
              <a:latin typeface="Calibri" panose="020F0502020204030204" pitchFamily="34" charset="0"/>
              <a:ea typeface="標楷體" panose="03000509000000000000" pitchFamily="65" charset="-120"/>
              <a:cs typeface="Calibri" panose="020F0502020204030204" pitchFamily="34" charset="0"/>
            </a:endParaRPr>
          </a:p>
          <a:p>
            <a:pPr marL="777240" lvl="1" indent="-388620">
              <a:lnSpc>
                <a:spcPts val="4320"/>
              </a:lnSpc>
              <a:buFont typeface="Arial"/>
              <a:buChar char="•"/>
            </a:pPr>
            <a:r>
              <a:rPr lang="en-US" sz="3600" spc="108"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Please click </a:t>
            </a:r>
            <a:r>
              <a:rPr lang="en-US" altLang="zh-TW" sz="3600" spc="108"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a:t>
            </a:r>
            <a:r>
              <a:rPr lang="zh-TW" altLang="en-US" sz="3600" spc="108"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更新成績</a:t>
            </a:r>
            <a:r>
              <a:rPr lang="en-US" altLang="zh-TW" sz="3600" spc="108"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 after you finished</a:t>
            </a:r>
            <a:endParaRPr lang="en-US" sz="3600" spc="108" dirty="0">
              <a:solidFill>
                <a:srgbClr val="E4D4C5"/>
              </a:solidFill>
              <a:latin typeface="Calibri" panose="020F0502020204030204" pitchFamily="34" charset="0"/>
              <a:ea typeface="標楷體" panose="03000509000000000000" pitchFamily="65" charset="-120"/>
              <a:cs typeface="Calibri" panose="020F0502020204030204" pitchFamily="34" charset="0"/>
            </a:endParaRPr>
          </a:p>
        </p:txBody>
      </p:sp>
      <p:sp>
        <p:nvSpPr>
          <p:cNvPr id="6" name="TextBox 6"/>
          <p:cNvSpPr txBox="1"/>
          <p:nvPr/>
        </p:nvSpPr>
        <p:spPr>
          <a:xfrm>
            <a:off x="171450" y="171326"/>
            <a:ext cx="11639550" cy="859210"/>
          </a:xfrm>
          <a:prstGeom prst="rect">
            <a:avLst/>
          </a:prstGeom>
        </p:spPr>
        <p:txBody>
          <a:bodyPr wrap="square" lIns="0" tIns="0" rIns="0" bIns="0" rtlCol="0" anchor="t">
            <a:spAutoFit/>
          </a:bodyPr>
          <a:lstStyle/>
          <a:p>
            <a:pPr>
              <a:lnSpc>
                <a:spcPts val="6720"/>
              </a:lnSpc>
            </a:pPr>
            <a:r>
              <a:rPr lang="en-US" sz="5600" spc="168"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Maintenance of the Score Sheet</a:t>
            </a:r>
            <a:endParaRPr lang="en-US" sz="5600" spc="168" dirty="0">
              <a:solidFill>
                <a:srgbClr val="E4D4C5"/>
              </a:solidFill>
              <a:latin typeface="Calibri" panose="020F0502020204030204" pitchFamily="34" charset="0"/>
              <a:ea typeface="標楷體" panose="03000509000000000000" pitchFamily="65" charset="-120"/>
              <a:cs typeface="Calibri" panose="020F0502020204030204" pitchFamily="34" charset="0"/>
            </a:endParaRPr>
          </a:p>
        </p:txBody>
      </p:sp>
      <p:grpSp>
        <p:nvGrpSpPr>
          <p:cNvPr id="8" name="Group 8"/>
          <p:cNvGrpSpPr/>
          <p:nvPr/>
        </p:nvGrpSpPr>
        <p:grpSpPr>
          <a:xfrm rot="-5400000">
            <a:off x="13707905" y="4493960"/>
            <a:ext cx="846618" cy="1299080"/>
            <a:chOff x="0" y="0"/>
            <a:chExt cx="914197" cy="1402775"/>
          </a:xfrm>
        </p:grpSpPr>
        <p:sp>
          <p:nvSpPr>
            <p:cNvPr id="9" name="Freeform 9"/>
            <p:cNvSpPr/>
            <p:nvPr/>
          </p:nvSpPr>
          <p:spPr>
            <a:xfrm>
              <a:off x="0" y="0"/>
              <a:ext cx="914197" cy="1402775"/>
            </a:xfrm>
            <a:custGeom>
              <a:avLst/>
              <a:gdLst/>
              <a:ahLst/>
              <a:cxnLst/>
              <a:rect l="l" t="t" r="r" b="b"/>
              <a:pathLst>
                <a:path w="914197" h="1402775">
                  <a:moveTo>
                    <a:pt x="914197" y="279400"/>
                  </a:moveTo>
                  <a:lnTo>
                    <a:pt x="914197" y="0"/>
                  </a:lnTo>
                  <a:lnTo>
                    <a:pt x="0" y="0"/>
                  </a:lnTo>
                  <a:lnTo>
                    <a:pt x="0" y="1402775"/>
                  </a:lnTo>
                  <a:lnTo>
                    <a:pt x="914197" y="1402775"/>
                  </a:lnTo>
                  <a:lnTo>
                    <a:pt x="914197" y="279400"/>
                  </a:lnTo>
                  <a:close/>
                  <a:moveTo>
                    <a:pt x="835457" y="279400"/>
                  </a:moveTo>
                  <a:lnTo>
                    <a:pt x="835457" y="1324035"/>
                  </a:lnTo>
                  <a:lnTo>
                    <a:pt x="78740" y="1324035"/>
                  </a:lnTo>
                  <a:lnTo>
                    <a:pt x="78740" y="78740"/>
                  </a:lnTo>
                  <a:lnTo>
                    <a:pt x="835457" y="78740"/>
                  </a:lnTo>
                  <a:lnTo>
                    <a:pt x="835457" y="279400"/>
                  </a:lnTo>
                  <a:close/>
                </a:path>
              </a:pathLst>
            </a:custGeom>
            <a:solidFill>
              <a:srgbClr val="B3140E"/>
            </a:solidFill>
          </p:spPr>
        </p:sp>
      </p:grpSp>
      <p:grpSp>
        <p:nvGrpSpPr>
          <p:cNvPr id="10" name="Group 10"/>
          <p:cNvGrpSpPr/>
          <p:nvPr/>
        </p:nvGrpSpPr>
        <p:grpSpPr>
          <a:xfrm rot="-5400000">
            <a:off x="5163980" y="3836735"/>
            <a:ext cx="846618" cy="1508630"/>
            <a:chOff x="0" y="0"/>
            <a:chExt cx="914197" cy="1629052"/>
          </a:xfrm>
        </p:grpSpPr>
        <p:sp>
          <p:nvSpPr>
            <p:cNvPr id="11" name="Freeform 11"/>
            <p:cNvSpPr/>
            <p:nvPr/>
          </p:nvSpPr>
          <p:spPr>
            <a:xfrm>
              <a:off x="0" y="0"/>
              <a:ext cx="914197" cy="1629052"/>
            </a:xfrm>
            <a:custGeom>
              <a:avLst/>
              <a:gdLst/>
              <a:ahLst/>
              <a:cxnLst/>
              <a:rect l="l" t="t" r="r" b="b"/>
              <a:pathLst>
                <a:path w="914197" h="1629052">
                  <a:moveTo>
                    <a:pt x="914197" y="279400"/>
                  </a:moveTo>
                  <a:lnTo>
                    <a:pt x="914197" y="0"/>
                  </a:lnTo>
                  <a:lnTo>
                    <a:pt x="0" y="0"/>
                  </a:lnTo>
                  <a:lnTo>
                    <a:pt x="0" y="1629052"/>
                  </a:lnTo>
                  <a:lnTo>
                    <a:pt x="914197" y="1629052"/>
                  </a:lnTo>
                  <a:lnTo>
                    <a:pt x="914197" y="279400"/>
                  </a:lnTo>
                  <a:close/>
                  <a:moveTo>
                    <a:pt x="835457" y="279400"/>
                  </a:moveTo>
                  <a:lnTo>
                    <a:pt x="835457" y="1550312"/>
                  </a:lnTo>
                  <a:lnTo>
                    <a:pt x="78740" y="1550312"/>
                  </a:lnTo>
                  <a:lnTo>
                    <a:pt x="78740" y="78740"/>
                  </a:lnTo>
                  <a:lnTo>
                    <a:pt x="835457" y="78740"/>
                  </a:lnTo>
                  <a:lnTo>
                    <a:pt x="835457" y="279400"/>
                  </a:lnTo>
                  <a:close/>
                </a:path>
              </a:pathLst>
            </a:custGeom>
            <a:solidFill>
              <a:srgbClr val="B3140E"/>
            </a:solidFill>
          </p:spPr>
        </p:sp>
      </p:grpSp>
      <p:grpSp>
        <p:nvGrpSpPr>
          <p:cNvPr id="12" name="Group 12"/>
          <p:cNvGrpSpPr/>
          <p:nvPr/>
        </p:nvGrpSpPr>
        <p:grpSpPr>
          <a:xfrm rot="-5400000">
            <a:off x="1420095" y="9214151"/>
            <a:ext cx="846618" cy="1299080"/>
            <a:chOff x="0" y="0"/>
            <a:chExt cx="914197" cy="1402775"/>
          </a:xfrm>
        </p:grpSpPr>
        <p:sp>
          <p:nvSpPr>
            <p:cNvPr id="13" name="Freeform 13"/>
            <p:cNvSpPr/>
            <p:nvPr/>
          </p:nvSpPr>
          <p:spPr>
            <a:xfrm>
              <a:off x="0" y="0"/>
              <a:ext cx="914197" cy="1402775"/>
            </a:xfrm>
            <a:custGeom>
              <a:avLst/>
              <a:gdLst/>
              <a:ahLst/>
              <a:cxnLst/>
              <a:rect l="l" t="t" r="r" b="b"/>
              <a:pathLst>
                <a:path w="914197" h="1402775">
                  <a:moveTo>
                    <a:pt x="914197" y="279400"/>
                  </a:moveTo>
                  <a:lnTo>
                    <a:pt x="914197" y="0"/>
                  </a:lnTo>
                  <a:lnTo>
                    <a:pt x="0" y="0"/>
                  </a:lnTo>
                  <a:lnTo>
                    <a:pt x="0" y="1402775"/>
                  </a:lnTo>
                  <a:lnTo>
                    <a:pt x="914197" y="1402775"/>
                  </a:lnTo>
                  <a:lnTo>
                    <a:pt x="914197" y="279400"/>
                  </a:lnTo>
                  <a:close/>
                  <a:moveTo>
                    <a:pt x="835457" y="279400"/>
                  </a:moveTo>
                  <a:lnTo>
                    <a:pt x="835457" y="1324035"/>
                  </a:lnTo>
                  <a:lnTo>
                    <a:pt x="78740" y="1324035"/>
                  </a:lnTo>
                  <a:lnTo>
                    <a:pt x="78740" y="78740"/>
                  </a:lnTo>
                  <a:lnTo>
                    <a:pt x="835457" y="78740"/>
                  </a:lnTo>
                  <a:lnTo>
                    <a:pt x="835457" y="279400"/>
                  </a:lnTo>
                  <a:close/>
                </a:path>
              </a:pathLst>
            </a:custGeom>
            <a:solidFill>
              <a:srgbClr val="B3140E"/>
            </a:solidFill>
          </p:spPr>
        </p:sp>
      </p:grpSp>
      <p:sp>
        <p:nvSpPr>
          <p:cNvPr id="14" name="AutoShape 15"/>
          <p:cNvSpPr/>
          <p:nvPr/>
        </p:nvSpPr>
        <p:spPr>
          <a:xfrm>
            <a:off x="6858000" y="3672936"/>
            <a:ext cx="4664644" cy="1341424"/>
          </a:xfrm>
          <a:prstGeom prst="rect">
            <a:avLst/>
          </a:prstGeom>
          <a:solidFill>
            <a:srgbClr val="E5D6C4"/>
          </a:solidFill>
        </p:spPr>
      </p:sp>
      <p:sp>
        <p:nvSpPr>
          <p:cNvPr id="15" name="TextBox 16"/>
          <p:cNvSpPr txBox="1"/>
          <p:nvPr/>
        </p:nvSpPr>
        <p:spPr>
          <a:xfrm>
            <a:off x="6902317" y="3672935"/>
            <a:ext cx="4620327" cy="1292662"/>
          </a:xfrm>
          <a:prstGeom prst="rect">
            <a:avLst/>
          </a:prstGeom>
        </p:spPr>
        <p:txBody>
          <a:bodyPr wrap="square" lIns="0" tIns="0" rIns="0" bIns="0" rtlCol="0" anchor="t">
            <a:spAutoFit/>
          </a:bodyPr>
          <a:lstStyle/>
          <a:p>
            <a:r>
              <a:rPr lang="en-US" sz="2800" spc="334" dirty="0" smtClean="0">
                <a:solidFill>
                  <a:srgbClr val="545454"/>
                </a:solidFill>
                <a:latin typeface="Arial" panose="020B0604020202020204" pitchFamily="34" charset="0"/>
                <a:ea typeface="標楷體" panose="03000509000000000000" pitchFamily="65" charset="-120"/>
                <a:cs typeface="Arial" panose="020B0604020202020204" pitchFamily="34" charset="0"/>
              </a:rPr>
              <a:t>Suggest to use the Sample, please fill in the score even it’s 0!!</a:t>
            </a:r>
            <a:endParaRPr lang="en-US" sz="2800" spc="334" dirty="0">
              <a:solidFill>
                <a:srgbClr val="545454"/>
              </a:solidFill>
              <a:latin typeface="Arial" panose="020B0604020202020204" pitchFamily="34" charset="0"/>
              <a:ea typeface="標楷體" panose="03000509000000000000" pitchFamily="65" charset="-12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TextBox 2"/>
          <p:cNvSpPr txBox="1"/>
          <p:nvPr/>
        </p:nvSpPr>
        <p:spPr>
          <a:xfrm>
            <a:off x="184955" y="271653"/>
            <a:ext cx="5530046" cy="756617"/>
          </a:xfrm>
          <a:prstGeom prst="rect">
            <a:avLst/>
          </a:prstGeom>
        </p:spPr>
        <p:txBody>
          <a:bodyPr wrap="square" lIns="0" tIns="0" rIns="0" bIns="0" rtlCol="0" anchor="t">
            <a:spAutoFit/>
          </a:bodyPr>
          <a:lstStyle/>
          <a:p>
            <a:pPr>
              <a:lnSpc>
                <a:spcPts val="5904"/>
              </a:lnSpc>
            </a:pPr>
            <a:r>
              <a:rPr lang="en-US" sz="4800" spc="288" dirty="0" smtClean="0">
                <a:solidFill>
                  <a:srgbClr val="4D4A46"/>
                </a:solidFill>
                <a:latin typeface="Arial" panose="020B0604020202020204" pitchFamily="34" charset="0"/>
                <a:ea typeface="標楷體" panose="03000509000000000000" pitchFamily="65" charset="-120"/>
                <a:cs typeface="Arial" panose="020B0604020202020204" pitchFamily="34" charset="0"/>
              </a:rPr>
              <a:t>Summary </a:t>
            </a:r>
            <a:r>
              <a:rPr lang="en-US" sz="4800" spc="288" dirty="0">
                <a:solidFill>
                  <a:srgbClr val="4D4A46"/>
                </a:solidFill>
                <a:latin typeface="Arial" panose="020B0604020202020204" pitchFamily="34" charset="0"/>
                <a:ea typeface="標楷體" panose="03000509000000000000" pitchFamily="65" charset="-120"/>
                <a:cs typeface="Arial" panose="020B0604020202020204" pitchFamily="34" charset="0"/>
              </a:rPr>
              <a:t>Report </a:t>
            </a:r>
          </a:p>
        </p:txBody>
      </p:sp>
      <p:pic>
        <p:nvPicPr>
          <p:cNvPr id="4" name="Picture 4"/>
          <p:cNvPicPr>
            <a:picLocks noChangeAspect="1"/>
          </p:cNvPicPr>
          <p:nvPr/>
        </p:nvPicPr>
        <p:blipFill>
          <a:blip r:embed="rId3"/>
          <a:srcRect/>
          <a:stretch>
            <a:fillRect/>
          </a:stretch>
        </p:blipFill>
        <p:spPr>
          <a:xfrm>
            <a:off x="1898802" y="3999292"/>
            <a:ext cx="14490396" cy="6164200"/>
          </a:xfrm>
          <a:prstGeom prst="rect">
            <a:avLst/>
          </a:prstGeom>
        </p:spPr>
      </p:pic>
      <p:grpSp>
        <p:nvGrpSpPr>
          <p:cNvPr id="5" name="Group 5"/>
          <p:cNvGrpSpPr/>
          <p:nvPr/>
        </p:nvGrpSpPr>
        <p:grpSpPr>
          <a:xfrm rot="-5400000">
            <a:off x="14978874" y="4718826"/>
            <a:ext cx="694218" cy="1543566"/>
            <a:chOff x="0" y="0"/>
            <a:chExt cx="914197" cy="1896470"/>
          </a:xfrm>
        </p:grpSpPr>
        <p:sp>
          <p:nvSpPr>
            <p:cNvPr id="6" name="Freeform 6"/>
            <p:cNvSpPr/>
            <p:nvPr/>
          </p:nvSpPr>
          <p:spPr>
            <a:xfrm>
              <a:off x="0" y="0"/>
              <a:ext cx="914197" cy="1896470"/>
            </a:xfrm>
            <a:custGeom>
              <a:avLst/>
              <a:gdLst/>
              <a:ahLst/>
              <a:cxnLst/>
              <a:rect l="l" t="t" r="r" b="b"/>
              <a:pathLst>
                <a:path w="914197" h="1896470">
                  <a:moveTo>
                    <a:pt x="914197" y="279400"/>
                  </a:moveTo>
                  <a:lnTo>
                    <a:pt x="914197" y="0"/>
                  </a:lnTo>
                  <a:lnTo>
                    <a:pt x="0" y="0"/>
                  </a:lnTo>
                  <a:lnTo>
                    <a:pt x="0" y="1896470"/>
                  </a:lnTo>
                  <a:lnTo>
                    <a:pt x="914197" y="1896470"/>
                  </a:lnTo>
                  <a:lnTo>
                    <a:pt x="914197" y="279400"/>
                  </a:lnTo>
                  <a:close/>
                  <a:moveTo>
                    <a:pt x="835457" y="279400"/>
                  </a:moveTo>
                  <a:lnTo>
                    <a:pt x="835457" y="1817730"/>
                  </a:lnTo>
                  <a:lnTo>
                    <a:pt x="78740" y="1817730"/>
                  </a:lnTo>
                  <a:lnTo>
                    <a:pt x="78740" y="78740"/>
                  </a:lnTo>
                  <a:lnTo>
                    <a:pt x="835457" y="78740"/>
                  </a:lnTo>
                  <a:lnTo>
                    <a:pt x="835457" y="279400"/>
                  </a:lnTo>
                  <a:close/>
                </a:path>
              </a:pathLst>
            </a:custGeom>
            <a:solidFill>
              <a:srgbClr val="B3140E"/>
            </a:solidFill>
          </p:spPr>
        </p:sp>
      </p:grpSp>
      <p:sp>
        <p:nvSpPr>
          <p:cNvPr id="7" name="TextBox 7"/>
          <p:cNvSpPr txBox="1"/>
          <p:nvPr/>
        </p:nvSpPr>
        <p:spPr>
          <a:xfrm>
            <a:off x="184954" y="1242873"/>
            <a:ext cx="8706772" cy="641201"/>
          </a:xfrm>
          <a:prstGeom prst="rect">
            <a:avLst/>
          </a:prstGeom>
        </p:spPr>
        <p:txBody>
          <a:bodyPr wrap="square" lIns="0" tIns="0" rIns="0" bIns="0" rtlCol="0" anchor="t">
            <a:spAutoFit/>
          </a:bodyPr>
          <a:lstStyle/>
          <a:p>
            <a:pPr>
              <a:lnSpc>
                <a:spcPts val="5040"/>
              </a:lnSpc>
            </a:pPr>
            <a:r>
              <a:rPr lang="en-US" sz="4200" spc="126"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【Maintenance of the Score</a:t>
            </a:r>
            <a:r>
              <a:rPr lang="zh-TW" altLang="en-US" sz="4200" spc="126" dirty="0">
                <a:solidFill>
                  <a:srgbClr val="4D4A46"/>
                </a:solidFill>
                <a:latin typeface="Calibri" panose="020F0502020204030204" pitchFamily="34" charset="0"/>
                <a:ea typeface="標楷體" panose="03000509000000000000" pitchFamily="65" charset="-120"/>
                <a:cs typeface="Calibri" panose="020F0502020204030204" pitchFamily="34" charset="0"/>
              </a:rPr>
              <a:t> </a:t>
            </a:r>
            <a:r>
              <a:rPr lang="en-US" altLang="zh-TW" sz="4200" spc="126"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Sheet</a:t>
            </a:r>
            <a:r>
              <a:rPr lang="en-US" sz="4200" spc="126"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a:t>
            </a:r>
            <a:endParaRPr lang="en-US" sz="4200" spc="126"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
        <p:nvSpPr>
          <p:cNvPr id="8" name="TextBox 8"/>
          <p:cNvSpPr txBox="1"/>
          <p:nvPr/>
        </p:nvSpPr>
        <p:spPr>
          <a:xfrm>
            <a:off x="831963" y="2185177"/>
            <a:ext cx="16624074" cy="1461939"/>
          </a:xfrm>
          <a:prstGeom prst="rect">
            <a:avLst/>
          </a:prstGeom>
        </p:spPr>
        <p:txBody>
          <a:bodyPr wrap="square" lIns="0" tIns="0" rIns="0" bIns="0" rtlCol="0" anchor="t">
            <a:spAutoFit/>
          </a:bodyPr>
          <a:lstStyle/>
          <a:p>
            <a:pPr marL="690880" lvl="1" indent="-345440">
              <a:lnSpc>
                <a:spcPts val="3840"/>
              </a:lnSpc>
              <a:buFont typeface="Arial"/>
              <a:buChar char="•"/>
            </a:pPr>
            <a:r>
              <a:rPr lang="en-US" sz="3200" spc="96"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Close to the end of the semester, please hand in the </a:t>
            </a:r>
            <a:r>
              <a:rPr lang="en-US" altLang="zh-TW" sz="3200" spc="96"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〔Summary</a:t>
            </a:r>
            <a:r>
              <a:rPr lang="zh-TW" altLang="en-US" sz="3200" spc="96"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 </a:t>
            </a:r>
            <a:r>
              <a:rPr lang="en-US" altLang="zh-TW" sz="3200" spc="96"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Report〕</a:t>
            </a:r>
            <a:r>
              <a:rPr lang="zh-TW" altLang="en-US" sz="3200" spc="96"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 </a:t>
            </a:r>
            <a:r>
              <a:rPr lang="en-US" altLang="zh-TW" sz="3200" spc="96"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to consolidate and calculate the score</a:t>
            </a:r>
            <a:endParaRPr lang="en-US" sz="3200" spc="96"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a:p>
            <a:pPr marL="690880" lvl="1" indent="-345440">
              <a:lnSpc>
                <a:spcPts val="3840"/>
              </a:lnSpc>
              <a:buFont typeface="Arial"/>
              <a:buChar char="•"/>
            </a:pPr>
            <a:r>
              <a:rPr lang="en-US" sz="3200" spc="96"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Click </a:t>
            </a:r>
            <a:r>
              <a:rPr lang="en-US" altLang="zh-TW" sz="3200" spc="96"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〔Summary</a:t>
            </a:r>
            <a:r>
              <a:rPr lang="zh-TW" altLang="en-US" sz="3200" spc="96"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 </a:t>
            </a:r>
            <a:r>
              <a:rPr lang="en-US" altLang="zh-TW" sz="3200" spc="96"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Report〕 then</a:t>
            </a:r>
            <a:r>
              <a:rPr lang="zh-TW" altLang="en-US" sz="3200" spc="96"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 </a:t>
            </a:r>
            <a:r>
              <a:rPr lang="en-US" altLang="zh-TW" sz="3200" spc="96"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get</a:t>
            </a:r>
            <a:r>
              <a:rPr lang="zh-TW" altLang="en-US" sz="3200" spc="96"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 </a:t>
            </a:r>
            <a:r>
              <a:rPr lang="en-US" altLang="zh-TW" sz="3200" spc="96"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into the course Final Summary Report (See next slide)</a:t>
            </a:r>
            <a:endParaRPr lang="en-US" sz="3200" spc="96"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grpSp>
        <p:nvGrpSpPr>
          <p:cNvPr id="9" name="Group 9"/>
          <p:cNvGrpSpPr/>
          <p:nvPr/>
        </p:nvGrpSpPr>
        <p:grpSpPr>
          <a:xfrm>
            <a:off x="8836367" y="3999292"/>
            <a:ext cx="1120433" cy="562461"/>
            <a:chOff x="0" y="0"/>
            <a:chExt cx="1493911" cy="749948"/>
          </a:xfrm>
        </p:grpSpPr>
        <p:sp>
          <p:nvSpPr>
            <p:cNvPr id="10" name="AutoShape 10"/>
            <p:cNvSpPr/>
            <p:nvPr/>
          </p:nvSpPr>
          <p:spPr>
            <a:xfrm>
              <a:off x="4168" y="0"/>
              <a:ext cx="1489744" cy="78687"/>
            </a:xfrm>
            <a:prstGeom prst="rect">
              <a:avLst/>
            </a:prstGeom>
            <a:solidFill>
              <a:srgbClr val="B3140E"/>
            </a:solidFill>
          </p:spPr>
        </p:sp>
        <p:sp>
          <p:nvSpPr>
            <p:cNvPr id="11" name="AutoShape 11"/>
            <p:cNvSpPr/>
            <p:nvPr/>
          </p:nvSpPr>
          <p:spPr>
            <a:xfrm>
              <a:off x="0" y="673100"/>
              <a:ext cx="1493911" cy="76848"/>
            </a:xfrm>
            <a:prstGeom prst="rect">
              <a:avLst/>
            </a:prstGeom>
            <a:solidFill>
              <a:srgbClr val="B3140E"/>
            </a:solidFill>
          </p:spPr>
        </p:sp>
        <p:sp>
          <p:nvSpPr>
            <p:cNvPr id="12" name="AutoShape 12"/>
            <p:cNvSpPr/>
            <p:nvPr/>
          </p:nvSpPr>
          <p:spPr>
            <a:xfrm rot="-5400000">
              <a:off x="-335984" y="340152"/>
              <a:ext cx="749948" cy="69644"/>
            </a:xfrm>
            <a:prstGeom prst="rect">
              <a:avLst/>
            </a:prstGeom>
            <a:solidFill>
              <a:srgbClr val="B3140E"/>
            </a:solidFill>
          </p:spPr>
        </p:sp>
        <p:sp>
          <p:nvSpPr>
            <p:cNvPr id="13" name="AutoShape 13"/>
            <p:cNvSpPr/>
            <p:nvPr/>
          </p:nvSpPr>
          <p:spPr>
            <a:xfrm rot="-5400000">
              <a:off x="1084115" y="340152"/>
              <a:ext cx="749948" cy="69644"/>
            </a:xfrm>
            <a:prstGeom prst="rect">
              <a:avLst/>
            </a:prstGeom>
            <a:solidFill>
              <a:srgbClr val="B3140E"/>
            </a:solidFill>
          </p:spPr>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AutoShape 2"/>
          <p:cNvSpPr/>
          <p:nvPr/>
        </p:nvSpPr>
        <p:spPr>
          <a:xfrm flipV="1">
            <a:off x="-795252" y="1690744"/>
            <a:ext cx="6510252" cy="45719"/>
          </a:xfrm>
          <a:prstGeom prst="rect">
            <a:avLst/>
          </a:prstGeom>
          <a:solidFill>
            <a:srgbClr val="4D4A46"/>
          </a:solidFill>
        </p:spPr>
      </p:sp>
      <p:pic>
        <p:nvPicPr>
          <p:cNvPr id="3" name="Picture 3"/>
          <p:cNvPicPr>
            <a:picLocks noChangeAspect="1"/>
          </p:cNvPicPr>
          <p:nvPr/>
        </p:nvPicPr>
        <p:blipFill>
          <a:blip r:embed="rId3"/>
          <a:srcRect/>
          <a:stretch>
            <a:fillRect/>
          </a:stretch>
        </p:blipFill>
        <p:spPr>
          <a:xfrm>
            <a:off x="7520810" y="1549952"/>
            <a:ext cx="10632526" cy="8163448"/>
          </a:xfrm>
          <a:prstGeom prst="rect">
            <a:avLst/>
          </a:prstGeom>
        </p:spPr>
      </p:pic>
      <p:grpSp>
        <p:nvGrpSpPr>
          <p:cNvPr id="4" name="Group 4"/>
          <p:cNvGrpSpPr/>
          <p:nvPr/>
        </p:nvGrpSpPr>
        <p:grpSpPr>
          <a:xfrm rot="-5400000">
            <a:off x="8336092" y="8595026"/>
            <a:ext cx="846618" cy="1889630"/>
            <a:chOff x="0" y="0"/>
            <a:chExt cx="914197" cy="2040464"/>
          </a:xfrm>
        </p:grpSpPr>
        <p:sp>
          <p:nvSpPr>
            <p:cNvPr id="5" name="Freeform 5"/>
            <p:cNvSpPr/>
            <p:nvPr/>
          </p:nvSpPr>
          <p:spPr>
            <a:xfrm>
              <a:off x="0" y="0"/>
              <a:ext cx="914197" cy="2040464"/>
            </a:xfrm>
            <a:custGeom>
              <a:avLst/>
              <a:gdLst/>
              <a:ahLst/>
              <a:cxnLst/>
              <a:rect l="l" t="t" r="r" b="b"/>
              <a:pathLst>
                <a:path w="914197" h="2040464">
                  <a:moveTo>
                    <a:pt x="914197" y="279400"/>
                  </a:moveTo>
                  <a:lnTo>
                    <a:pt x="914197" y="0"/>
                  </a:lnTo>
                  <a:lnTo>
                    <a:pt x="0" y="0"/>
                  </a:lnTo>
                  <a:lnTo>
                    <a:pt x="0" y="2040464"/>
                  </a:lnTo>
                  <a:lnTo>
                    <a:pt x="914197" y="2040464"/>
                  </a:lnTo>
                  <a:lnTo>
                    <a:pt x="914197" y="279400"/>
                  </a:lnTo>
                  <a:close/>
                  <a:moveTo>
                    <a:pt x="835457" y="279400"/>
                  </a:moveTo>
                  <a:lnTo>
                    <a:pt x="835457" y="1961724"/>
                  </a:lnTo>
                  <a:lnTo>
                    <a:pt x="78740" y="1961724"/>
                  </a:lnTo>
                  <a:lnTo>
                    <a:pt x="78740" y="78740"/>
                  </a:lnTo>
                  <a:lnTo>
                    <a:pt x="835457" y="78740"/>
                  </a:lnTo>
                  <a:lnTo>
                    <a:pt x="835457" y="279400"/>
                  </a:lnTo>
                  <a:close/>
                </a:path>
              </a:pathLst>
            </a:custGeom>
            <a:solidFill>
              <a:srgbClr val="B3140E"/>
            </a:solidFill>
          </p:spPr>
        </p:sp>
      </p:grpSp>
      <p:sp>
        <p:nvSpPr>
          <p:cNvPr id="6" name="TextBox 6"/>
          <p:cNvSpPr txBox="1"/>
          <p:nvPr/>
        </p:nvSpPr>
        <p:spPr>
          <a:xfrm>
            <a:off x="184954" y="793335"/>
            <a:ext cx="5530046" cy="756617"/>
          </a:xfrm>
          <a:prstGeom prst="rect">
            <a:avLst/>
          </a:prstGeom>
        </p:spPr>
        <p:txBody>
          <a:bodyPr wrap="square" lIns="0" tIns="0" rIns="0" bIns="0" rtlCol="0" anchor="t">
            <a:spAutoFit/>
          </a:bodyPr>
          <a:lstStyle/>
          <a:p>
            <a:pPr>
              <a:lnSpc>
                <a:spcPts val="5904"/>
              </a:lnSpc>
            </a:pPr>
            <a:r>
              <a:rPr lang="en-US" sz="4800" spc="28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Summary </a:t>
            </a:r>
            <a:r>
              <a:rPr lang="en-US" sz="4800" spc="288" dirty="0">
                <a:solidFill>
                  <a:srgbClr val="4D4A46"/>
                </a:solidFill>
                <a:latin typeface="Calibri" panose="020F0502020204030204" pitchFamily="34" charset="0"/>
                <a:ea typeface="標楷體" panose="03000509000000000000" pitchFamily="65" charset="-120"/>
                <a:cs typeface="Calibri" panose="020F0502020204030204" pitchFamily="34" charset="0"/>
              </a:rPr>
              <a:t>Report </a:t>
            </a:r>
          </a:p>
        </p:txBody>
      </p:sp>
      <p:sp>
        <p:nvSpPr>
          <p:cNvPr id="7" name="TextBox 7"/>
          <p:cNvSpPr txBox="1"/>
          <p:nvPr/>
        </p:nvSpPr>
        <p:spPr>
          <a:xfrm>
            <a:off x="184954" y="2649926"/>
            <a:ext cx="5842134" cy="648028"/>
          </a:xfrm>
          <a:prstGeom prst="rect">
            <a:avLst/>
          </a:prstGeom>
        </p:spPr>
        <p:txBody>
          <a:bodyPr lIns="0" tIns="0" rIns="0" bIns="0" rtlCol="0" anchor="t">
            <a:spAutoFit/>
          </a:bodyPr>
          <a:lstStyle/>
          <a:p>
            <a:pPr>
              <a:lnSpc>
                <a:spcPts val="5040"/>
              </a:lnSpc>
            </a:pPr>
            <a:r>
              <a:rPr lang="en-US" sz="4200" spc="126" dirty="0">
                <a:solidFill>
                  <a:srgbClr val="4D4A46"/>
                </a:solidFill>
                <a:latin typeface="Calibri" panose="020F0502020204030204" pitchFamily="34" charset="0"/>
                <a:ea typeface="標楷體" panose="03000509000000000000" pitchFamily="65" charset="-120"/>
                <a:cs typeface="Calibri" panose="020F0502020204030204" pitchFamily="34" charset="0"/>
              </a:rPr>
              <a:t>【Summary Report】</a:t>
            </a:r>
          </a:p>
        </p:txBody>
      </p:sp>
      <p:sp>
        <p:nvSpPr>
          <p:cNvPr id="8" name="TextBox 8"/>
          <p:cNvSpPr txBox="1"/>
          <p:nvPr/>
        </p:nvSpPr>
        <p:spPr>
          <a:xfrm>
            <a:off x="0" y="3689492"/>
            <a:ext cx="7315200" cy="1949252"/>
          </a:xfrm>
          <a:prstGeom prst="rect">
            <a:avLst/>
          </a:prstGeom>
        </p:spPr>
        <p:txBody>
          <a:bodyPr wrap="square" lIns="0" tIns="0" rIns="0" bIns="0" rtlCol="0" anchor="t">
            <a:spAutoFit/>
          </a:bodyPr>
          <a:lstStyle/>
          <a:p>
            <a:pPr marL="690880" lvl="1" indent="-345440">
              <a:lnSpc>
                <a:spcPts val="3840"/>
              </a:lnSpc>
              <a:buFont typeface="Arial"/>
              <a:buChar char="•"/>
            </a:pPr>
            <a:r>
              <a:rPr lang="en-US" sz="3200" spc="96"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Go to the page of Final Summary Report, you can see the </a:t>
            </a:r>
            <a:r>
              <a:rPr lang="en-US" altLang="zh-TW" sz="3200" spc="96"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〔Summary Report </a:t>
            </a:r>
            <a:r>
              <a:rPr lang="zh-TW" altLang="en-US" sz="3200" spc="96"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匯出 </a:t>
            </a:r>
            <a:r>
              <a:rPr lang="en-US" altLang="zh-TW" sz="3200" spc="96"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PDF〕, click then export the PDF of Summary Report </a:t>
            </a:r>
            <a:endParaRPr lang="en-US" sz="3200" spc="96"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D4A46"/>
        </a:solidFill>
        <a:effectLst/>
      </p:bgPr>
    </p:bg>
    <p:spTree>
      <p:nvGrpSpPr>
        <p:cNvPr id="1" name=""/>
        <p:cNvGrpSpPr/>
        <p:nvPr/>
      </p:nvGrpSpPr>
      <p:grpSpPr>
        <a:xfrm>
          <a:off x="0" y="0"/>
          <a:ext cx="0" cy="0"/>
          <a:chOff x="0" y="0"/>
          <a:chExt cx="0" cy="0"/>
        </a:xfrm>
      </p:grpSpPr>
      <p:sp>
        <p:nvSpPr>
          <p:cNvPr id="2" name="AutoShape 2"/>
          <p:cNvSpPr/>
          <p:nvPr/>
        </p:nvSpPr>
        <p:spPr>
          <a:xfrm>
            <a:off x="-831608" y="1431447"/>
            <a:ext cx="10710479" cy="47102"/>
          </a:xfrm>
          <a:prstGeom prst="rect">
            <a:avLst/>
          </a:prstGeom>
          <a:solidFill>
            <a:srgbClr val="E5D6C4"/>
          </a:solidFill>
        </p:spPr>
      </p:sp>
      <p:grpSp>
        <p:nvGrpSpPr>
          <p:cNvPr id="3" name="Group 3"/>
          <p:cNvGrpSpPr/>
          <p:nvPr/>
        </p:nvGrpSpPr>
        <p:grpSpPr>
          <a:xfrm>
            <a:off x="11670557" y="8604946"/>
            <a:ext cx="5169643" cy="1555871"/>
            <a:chOff x="0" y="-23383"/>
            <a:chExt cx="6892857" cy="2074495"/>
          </a:xfrm>
        </p:grpSpPr>
        <p:sp>
          <p:nvSpPr>
            <p:cNvPr id="4" name="AutoShape 4"/>
            <p:cNvSpPr/>
            <p:nvPr/>
          </p:nvSpPr>
          <p:spPr>
            <a:xfrm>
              <a:off x="0" y="0"/>
              <a:ext cx="6892857" cy="2051112"/>
            </a:xfrm>
            <a:prstGeom prst="rect">
              <a:avLst/>
            </a:prstGeom>
            <a:solidFill>
              <a:srgbClr val="E4D4C5"/>
            </a:solidFill>
          </p:spPr>
        </p:sp>
        <p:sp>
          <p:nvSpPr>
            <p:cNvPr id="5" name="TextBox 5"/>
            <p:cNvSpPr txBox="1"/>
            <p:nvPr/>
          </p:nvSpPr>
          <p:spPr>
            <a:xfrm>
              <a:off x="105943" y="-23383"/>
              <a:ext cx="6651448" cy="1963018"/>
            </a:xfrm>
            <a:prstGeom prst="rect">
              <a:avLst/>
            </a:prstGeom>
          </p:spPr>
          <p:txBody>
            <a:bodyPr wrap="square" lIns="0" tIns="0" rIns="0" bIns="0" rtlCol="0" anchor="t">
              <a:spAutoFit/>
            </a:bodyPr>
            <a:lstStyle/>
            <a:p>
              <a:pPr>
                <a:lnSpc>
                  <a:spcPts val="6018"/>
                </a:lnSpc>
              </a:pPr>
              <a:r>
                <a:rPr lang="en-US" sz="3715" spc="334"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Actual Export of the </a:t>
              </a:r>
              <a:r>
                <a:rPr lang="en-US" sz="3715" b="1" spc="334"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Summary Report</a:t>
              </a:r>
              <a:endParaRPr lang="en-US" sz="3715" b="1" spc="334"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grpSp>
      <p:pic>
        <p:nvPicPr>
          <p:cNvPr id="6" name="Picture 6"/>
          <p:cNvPicPr>
            <a:picLocks noChangeAspect="1"/>
          </p:cNvPicPr>
          <p:nvPr/>
        </p:nvPicPr>
        <p:blipFill>
          <a:blip r:embed="rId3"/>
          <a:srcRect l="3762" t="2138" r="10101" b="682"/>
          <a:stretch>
            <a:fillRect/>
          </a:stretch>
        </p:blipFill>
        <p:spPr>
          <a:xfrm>
            <a:off x="1843037" y="1639482"/>
            <a:ext cx="5361189" cy="8387985"/>
          </a:xfrm>
          <a:prstGeom prst="rect">
            <a:avLst/>
          </a:prstGeom>
        </p:spPr>
      </p:pic>
      <p:pic>
        <p:nvPicPr>
          <p:cNvPr id="7" name="Picture 7"/>
          <p:cNvPicPr>
            <a:picLocks noChangeAspect="1"/>
          </p:cNvPicPr>
          <p:nvPr/>
        </p:nvPicPr>
        <p:blipFill>
          <a:blip r:embed="rId4"/>
          <a:srcRect l="1816" r="2952"/>
          <a:stretch>
            <a:fillRect/>
          </a:stretch>
        </p:blipFill>
        <p:spPr>
          <a:xfrm>
            <a:off x="10252106" y="1028700"/>
            <a:ext cx="6588094" cy="7464486"/>
          </a:xfrm>
          <a:prstGeom prst="rect">
            <a:avLst/>
          </a:prstGeom>
        </p:spPr>
      </p:pic>
      <p:sp>
        <p:nvSpPr>
          <p:cNvPr id="8" name="TextBox 8"/>
          <p:cNvSpPr txBox="1"/>
          <p:nvPr/>
        </p:nvSpPr>
        <p:spPr>
          <a:xfrm>
            <a:off x="104735" y="655877"/>
            <a:ext cx="9774136" cy="703591"/>
          </a:xfrm>
          <a:prstGeom prst="rect">
            <a:avLst/>
          </a:prstGeom>
        </p:spPr>
        <p:txBody>
          <a:bodyPr lIns="0" tIns="0" rIns="0" bIns="0" rtlCol="0" anchor="t">
            <a:spAutoFit/>
          </a:bodyPr>
          <a:lstStyle/>
          <a:p>
            <a:pPr>
              <a:lnSpc>
                <a:spcPts val="5759"/>
              </a:lnSpc>
            </a:pPr>
            <a:r>
              <a:rPr lang="en-US" sz="4800" spc="144" dirty="0" smtClean="0">
                <a:solidFill>
                  <a:srgbClr val="E5D6C4"/>
                </a:solidFill>
                <a:latin typeface="Arial" panose="020B0604020202020204" pitchFamily="34" charset="0"/>
                <a:ea typeface="標楷體" panose="03000509000000000000" pitchFamily="65" charset="-120"/>
                <a:cs typeface="Arial" panose="020B0604020202020204" pitchFamily="34" charset="0"/>
              </a:rPr>
              <a:t>Summary Report</a:t>
            </a:r>
            <a:endParaRPr lang="en-US" sz="4800" spc="144" dirty="0">
              <a:solidFill>
                <a:srgbClr val="E5D6C4"/>
              </a:solidFill>
              <a:latin typeface="Arial" panose="020B0604020202020204" pitchFamily="34" charset="0"/>
              <a:ea typeface="標楷體" panose="03000509000000000000" pitchFamily="65" charset="-120"/>
              <a:cs typeface="Arial" panose="020B0604020202020204" pitchFamily="34" charset="0"/>
            </a:endParaRPr>
          </a:p>
        </p:txBody>
      </p:sp>
      <p:grpSp>
        <p:nvGrpSpPr>
          <p:cNvPr id="9" name="Group 9"/>
          <p:cNvGrpSpPr/>
          <p:nvPr/>
        </p:nvGrpSpPr>
        <p:grpSpPr>
          <a:xfrm rot="-5400000">
            <a:off x="15089317" y="1395716"/>
            <a:ext cx="846618" cy="918080"/>
            <a:chOff x="0" y="0"/>
            <a:chExt cx="914197" cy="991363"/>
          </a:xfrm>
        </p:grpSpPr>
        <p:sp>
          <p:nvSpPr>
            <p:cNvPr id="10" name="Freeform 10"/>
            <p:cNvSpPr/>
            <p:nvPr/>
          </p:nvSpPr>
          <p:spPr>
            <a:xfrm>
              <a:off x="0" y="0"/>
              <a:ext cx="914197" cy="991363"/>
            </a:xfrm>
            <a:custGeom>
              <a:avLst/>
              <a:gdLst/>
              <a:ahLst/>
              <a:cxnLst/>
              <a:rect l="l" t="t" r="r" b="b"/>
              <a:pathLst>
                <a:path w="914197" h="991363">
                  <a:moveTo>
                    <a:pt x="914197" y="279400"/>
                  </a:moveTo>
                  <a:lnTo>
                    <a:pt x="914197" y="0"/>
                  </a:lnTo>
                  <a:lnTo>
                    <a:pt x="0" y="0"/>
                  </a:lnTo>
                  <a:lnTo>
                    <a:pt x="0" y="991363"/>
                  </a:lnTo>
                  <a:lnTo>
                    <a:pt x="914197" y="991363"/>
                  </a:lnTo>
                  <a:lnTo>
                    <a:pt x="914197" y="279400"/>
                  </a:lnTo>
                  <a:close/>
                  <a:moveTo>
                    <a:pt x="835457" y="279400"/>
                  </a:moveTo>
                  <a:lnTo>
                    <a:pt x="835457" y="912623"/>
                  </a:lnTo>
                  <a:lnTo>
                    <a:pt x="78740" y="912623"/>
                  </a:lnTo>
                  <a:lnTo>
                    <a:pt x="78740" y="78740"/>
                  </a:lnTo>
                  <a:lnTo>
                    <a:pt x="835457" y="78740"/>
                  </a:lnTo>
                  <a:lnTo>
                    <a:pt x="835457" y="279400"/>
                  </a:lnTo>
                  <a:close/>
                </a:path>
              </a:pathLst>
            </a:custGeom>
            <a:solidFill>
              <a:srgbClr val="B3140E"/>
            </a:solidFill>
          </p:spPr>
        </p:sp>
      </p:grpSp>
      <p:grpSp>
        <p:nvGrpSpPr>
          <p:cNvPr id="11" name="Group 11"/>
          <p:cNvGrpSpPr/>
          <p:nvPr/>
        </p:nvGrpSpPr>
        <p:grpSpPr>
          <a:xfrm rot="-5400000">
            <a:off x="14803567" y="2957816"/>
            <a:ext cx="1418118" cy="918080"/>
            <a:chOff x="0" y="0"/>
            <a:chExt cx="1531315" cy="991363"/>
          </a:xfrm>
        </p:grpSpPr>
        <p:sp>
          <p:nvSpPr>
            <p:cNvPr id="12" name="Freeform 12"/>
            <p:cNvSpPr/>
            <p:nvPr/>
          </p:nvSpPr>
          <p:spPr>
            <a:xfrm>
              <a:off x="0" y="0"/>
              <a:ext cx="1531315" cy="991363"/>
            </a:xfrm>
            <a:custGeom>
              <a:avLst/>
              <a:gdLst/>
              <a:ahLst/>
              <a:cxnLst/>
              <a:rect l="l" t="t" r="r" b="b"/>
              <a:pathLst>
                <a:path w="1531315" h="991363">
                  <a:moveTo>
                    <a:pt x="1531315" y="279400"/>
                  </a:moveTo>
                  <a:lnTo>
                    <a:pt x="1531315" y="0"/>
                  </a:lnTo>
                  <a:lnTo>
                    <a:pt x="0" y="0"/>
                  </a:lnTo>
                  <a:lnTo>
                    <a:pt x="0" y="991363"/>
                  </a:lnTo>
                  <a:lnTo>
                    <a:pt x="1531315" y="991363"/>
                  </a:lnTo>
                  <a:lnTo>
                    <a:pt x="1531315" y="279400"/>
                  </a:lnTo>
                  <a:close/>
                  <a:moveTo>
                    <a:pt x="1452575" y="279400"/>
                  </a:moveTo>
                  <a:lnTo>
                    <a:pt x="1452575" y="912623"/>
                  </a:lnTo>
                  <a:lnTo>
                    <a:pt x="78740" y="912623"/>
                  </a:lnTo>
                  <a:lnTo>
                    <a:pt x="78740" y="78740"/>
                  </a:lnTo>
                  <a:lnTo>
                    <a:pt x="1452575" y="78740"/>
                  </a:lnTo>
                  <a:lnTo>
                    <a:pt x="1452575" y="279400"/>
                  </a:lnTo>
                  <a:close/>
                </a:path>
              </a:pathLst>
            </a:custGeom>
            <a:solidFill>
              <a:srgbClr val="B3140E"/>
            </a:solidFill>
          </p:spPr>
        </p:sp>
      </p:grpSp>
      <p:grpSp>
        <p:nvGrpSpPr>
          <p:cNvPr id="13" name="Group 13"/>
          <p:cNvGrpSpPr/>
          <p:nvPr/>
        </p:nvGrpSpPr>
        <p:grpSpPr>
          <a:xfrm rot="-5400000">
            <a:off x="10416733" y="4751100"/>
            <a:ext cx="2122968" cy="1451480"/>
            <a:chOff x="0" y="0"/>
            <a:chExt cx="2292427" cy="1567340"/>
          </a:xfrm>
        </p:grpSpPr>
        <p:sp>
          <p:nvSpPr>
            <p:cNvPr id="14" name="Freeform 14"/>
            <p:cNvSpPr/>
            <p:nvPr/>
          </p:nvSpPr>
          <p:spPr>
            <a:xfrm>
              <a:off x="0" y="0"/>
              <a:ext cx="2292427" cy="1567340"/>
            </a:xfrm>
            <a:custGeom>
              <a:avLst/>
              <a:gdLst/>
              <a:ahLst/>
              <a:cxnLst/>
              <a:rect l="l" t="t" r="r" b="b"/>
              <a:pathLst>
                <a:path w="2292427" h="1567340">
                  <a:moveTo>
                    <a:pt x="2292427" y="279400"/>
                  </a:moveTo>
                  <a:lnTo>
                    <a:pt x="2292427" y="0"/>
                  </a:lnTo>
                  <a:lnTo>
                    <a:pt x="0" y="0"/>
                  </a:lnTo>
                  <a:lnTo>
                    <a:pt x="0" y="1567340"/>
                  </a:lnTo>
                  <a:lnTo>
                    <a:pt x="2292427" y="1567340"/>
                  </a:lnTo>
                  <a:lnTo>
                    <a:pt x="2292427" y="279400"/>
                  </a:lnTo>
                  <a:close/>
                  <a:moveTo>
                    <a:pt x="2213687" y="279400"/>
                  </a:moveTo>
                  <a:lnTo>
                    <a:pt x="2213687" y="1488600"/>
                  </a:lnTo>
                  <a:lnTo>
                    <a:pt x="78740" y="1488600"/>
                  </a:lnTo>
                  <a:lnTo>
                    <a:pt x="78740" y="78740"/>
                  </a:lnTo>
                  <a:lnTo>
                    <a:pt x="2213687" y="78740"/>
                  </a:lnTo>
                  <a:lnTo>
                    <a:pt x="2213687" y="279400"/>
                  </a:lnTo>
                  <a:close/>
                </a:path>
              </a:pathLst>
            </a:custGeom>
            <a:solidFill>
              <a:srgbClr val="B3140E"/>
            </a:solidFill>
          </p:spPr>
        </p:sp>
      </p:grpSp>
      <p:sp>
        <p:nvSpPr>
          <p:cNvPr id="15" name="AutoShape 15"/>
          <p:cNvSpPr/>
          <p:nvPr/>
        </p:nvSpPr>
        <p:spPr>
          <a:xfrm>
            <a:off x="4991803" y="3356963"/>
            <a:ext cx="5131543" cy="2243737"/>
          </a:xfrm>
          <a:prstGeom prst="rect">
            <a:avLst/>
          </a:prstGeom>
          <a:solidFill>
            <a:srgbClr val="E4D4C5"/>
          </a:solidFill>
        </p:spPr>
      </p:sp>
      <p:sp>
        <p:nvSpPr>
          <p:cNvPr id="16" name="TextBox 16"/>
          <p:cNvSpPr txBox="1"/>
          <p:nvPr/>
        </p:nvSpPr>
        <p:spPr>
          <a:xfrm>
            <a:off x="5098207" y="3501701"/>
            <a:ext cx="5153899" cy="1969770"/>
          </a:xfrm>
          <a:prstGeom prst="rect">
            <a:avLst/>
          </a:prstGeom>
        </p:spPr>
        <p:txBody>
          <a:bodyPr lIns="0" tIns="0" rIns="0" bIns="0" rtlCol="0" anchor="t">
            <a:spAutoFit/>
          </a:bodyPr>
          <a:lstStyle/>
          <a:p>
            <a:r>
              <a:rPr lang="en-US" sz="3200" spc="324"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All the three part need to be equal to the number of students who take the courses</a:t>
            </a:r>
            <a:endParaRPr lang="en-US" sz="3200" spc="324"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AutoShape 2"/>
          <p:cNvSpPr/>
          <p:nvPr/>
        </p:nvSpPr>
        <p:spPr>
          <a:xfrm>
            <a:off x="209876" y="499504"/>
            <a:ext cx="11004620" cy="1058393"/>
          </a:xfrm>
          <a:prstGeom prst="rect">
            <a:avLst/>
          </a:prstGeom>
          <a:solidFill>
            <a:srgbClr val="4D4A46"/>
          </a:solidFill>
        </p:spPr>
      </p:sp>
      <p:pic>
        <p:nvPicPr>
          <p:cNvPr id="3" name="Picture 3"/>
          <p:cNvPicPr>
            <a:picLocks noChangeAspect="1"/>
          </p:cNvPicPr>
          <p:nvPr/>
        </p:nvPicPr>
        <p:blipFill>
          <a:blip r:embed="rId2"/>
          <a:srcRect/>
          <a:stretch>
            <a:fillRect/>
          </a:stretch>
        </p:blipFill>
        <p:spPr>
          <a:xfrm>
            <a:off x="209876" y="1743997"/>
            <a:ext cx="15682933" cy="623481"/>
          </a:xfrm>
          <a:prstGeom prst="rect">
            <a:avLst/>
          </a:prstGeom>
        </p:spPr>
      </p:pic>
      <p:pic>
        <p:nvPicPr>
          <p:cNvPr id="4" name="Picture 4"/>
          <p:cNvPicPr>
            <a:picLocks noChangeAspect="1"/>
          </p:cNvPicPr>
          <p:nvPr/>
        </p:nvPicPr>
        <p:blipFill>
          <a:blip r:embed="rId3"/>
          <a:srcRect r="24962" b="4150"/>
          <a:stretch>
            <a:fillRect/>
          </a:stretch>
        </p:blipFill>
        <p:spPr>
          <a:xfrm>
            <a:off x="209876" y="2541380"/>
            <a:ext cx="8149264" cy="6839486"/>
          </a:xfrm>
          <a:prstGeom prst="rect">
            <a:avLst/>
          </a:prstGeom>
        </p:spPr>
      </p:pic>
      <p:grpSp>
        <p:nvGrpSpPr>
          <p:cNvPr id="5" name="Group 5"/>
          <p:cNvGrpSpPr/>
          <p:nvPr/>
        </p:nvGrpSpPr>
        <p:grpSpPr>
          <a:xfrm rot="-5400000">
            <a:off x="1804788" y="4037897"/>
            <a:ext cx="3748057" cy="6937880"/>
            <a:chOff x="0" y="0"/>
            <a:chExt cx="4047233" cy="7491675"/>
          </a:xfrm>
        </p:grpSpPr>
        <p:sp>
          <p:nvSpPr>
            <p:cNvPr id="6" name="Freeform 6"/>
            <p:cNvSpPr/>
            <p:nvPr/>
          </p:nvSpPr>
          <p:spPr>
            <a:xfrm>
              <a:off x="0" y="0"/>
              <a:ext cx="4047233" cy="7491674"/>
            </a:xfrm>
            <a:custGeom>
              <a:avLst/>
              <a:gdLst/>
              <a:ahLst/>
              <a:cxnLst/>
              <a:rect l="l" t="t" r="r" b="b"/>
              <a:pathLst>
                <a:path w="4047233" h="7491674">
                  <a:moveTo>
                    <a:pt x="4047233" y="279400"/>
                  </a:moveTo>
                  <a:lnTo>
                    <a:pt x="4047233" y="0"/>
                  </a:lnTo>
                  <a:lnTo>
                    <a:pt x="0" y="0"/>
                  </a:lnTo>
                  <a:lnTo>
                    <a:pt x="0" y="7491674"/>
                  </a:lnTo>
                  <a:lnTo>
                    <a:pt x="4047233" y="7491674"/>
                  </a:lnTo>
                  <a:lnTo>
                    <a:pt x="4047233" y="279400"/>
                  </a:lnTo>
                  <a:close/>
                  <a:moveTo>
                    <a:pt x="3968493" y="279400"/>
                  </a:moveTo>
                  <a:lnTo>
                    <a:pt x="3968493" y="7412934"/>
                  </a:lnTo>
                  <a:lnTo>
                    <a:pt x="78740" y="7412934"/>
                  </a:lnTo>
                  <a:lnTo>
                    <a:pt x="78740" y="78740"/>
                  </a:lnTo>
                  <a:lnTo>
                    <a:pt x="3968493" y="78740"/>
                  </a:lnTo>
                  <a:lnTo>
                    <a:pt x="3968493" y="279400"/>
                  </a:lnTo>
                  <a:close/>
                </a:path>
              </a:pathLst>
            </a:custGeom>
            <a:solidFill>
              <a:srgbClr val="B3140E"/>
            </a:solidFill>
          </p:spPr>
        </p:sp>
      </p:grpSp>
      <p:pic>
        <p:nvPicPr>
          <p:cNvPr id="7" name="Picture 7"/>
          <p:cNvPicPr>
            <a:picLocks noChangeAspect="1"/>
          </p:cNvPicPr>
          <p:nvPr/>
        </p:nvPicPr>
        <p:blipFill>
          <a:blip r:embed="rId4"/>
          <a:srcRect r="32042"/>
          <a:stretch>
            <a:fillRect/>
          </a:stretch>
        </p:blipFill>
        <p:spPr>
          <a:xfrm>
            <a:off x="9144000" y="2541380"/>
            <a:ext cx="9009577" cy="6839486"/>
          </a:xfrm>
          <a:prstGeom prst="rect">
            <a:avLst/>
          </a:prstGeom>
        </p:spPr>
      </p:pic>
      <p:sp>
        <p:nvSpPr>
          <p:cNvPr id="8" name="TextBox 8"/>
          <p:cNvSpPr txBox="1"/>
          <p:nvPr/>
        </p:nvSpPr>
        <p:spPr>
          <a:xfrm>
            <a:off x="381000" y="592683"/>
            <a:ext cx="5809923" cy="872034"/>
          </a:xfrm>
          <a:prstGeom prst="rect">
            <a:avLst/>
          </a:prstGeom>
        </p:spPr>
        <p:txBody>
          <a:bodyPr wrap="square" lIns="0" tIns="0" rIns="0" bIns="0" rtlCol="0" anchor="t">
            <a:spAutoFit/>
          </a:bodyPr>
          <a:lstStyle/>
          <a:p>
            <a:pPr>
              <a:lnSpc>
                <a:spcPts val="6765"/>
              </a:lnSpc>
            </a:pPr>
            <a:r>
              <a:rPr lang="en-US" sz="5500" spc="330" dirty="0" smtClean="0">
                <a:solidFill>
                  <a:srgbClr val="E5D6C4"/>
                </a:solidFill>
                <a:latin typeface="Calibri" panose="020F0502020204030204" pitchFamily="34" charset="0"/>
                <a:ea typeface="標楷體" panose="03000509000000000000" pitchFamily="65" charset="-120"/>
                <a:cs typeface="Calibri" panose="020F0502020204030204" pitchFamily="34" charset="0"/>
              </a:rPr>
              <a:t>Closing </a:t>
            </a:r>
            <a:r>
              <a:rPr lang="en-US" sz="5500" spc="330" dirty="0">
                <a:solidFill>
                  <a:srgbClr val="E5D6C4"/>
                </a:solidFill>
                <a:latin typeface="Calibri" panose="020F0502020204030204" pitchFamily="34" charset="0"/>
                <a:ea typeface="標楷體" panose="03000509000000000000" pitchFamily="65" charset="-120"/>
                <a:cs typeface="Calibri" panose="020F0502020204030204" pitchFamily="34" charset="0"/>
              </a:rPr>
              <a:t>the Loop</a:t>
            </a:r>
            <a:r>
              <a:rPr lang="en-US" sz="5500" spc="330" dirty="0">
                <a:solidFill>
                  <a:srgbClr val="E5D6C4"/>
                </a:solidFill>
                <a:latin typeface="Arial" panose="020B0604020202020204" pitchFamily="34" charset="0"/>
                <a:ea typeface="標楷體" panose="03000509000000000000" pitchFamily="65" charset="-120"/>
                <a:cs typeface="Arial" panose="020B0604020202020204" pitchFamily="34" charset="0"/>
              </a:rPr>
              <a:t> </a:t>
            </a:r>
          </a:p>
        </p:txBody>
      </p:sp>
      <p:grpSp>
        <p:nvGrpSpPr>
          <p:cNvPr id="9" name="Group 9"/>
          <p:cNvGrpSpPr/>
          <p:nvPr/>
        </p:nvGrpSpPr>
        <p:grpSpPr>
          <a:xfrm rot="-5400000">
            <a:off x="10504032" y="996622"/>
            <a:ext cx="846618" cy="2118230"/>
            <a:chOff x="0" y="0"/>
            <a:chExt cx="914197" cy="2287311"/>
          </a:xfrm>
        </p:grpSpPr>
        <p:sp>
          <p:nvSpPr>
            <p:cNvPr id="10" name="Freeform 10"/>
            <p:cNvSpPr/>
            <p:nvPr/>
          </p:nvSpPr>
          <p:spPr>
            <a:xfrm>
              <a:off x="0" y="0"/>
              <a:ext cx="914197" cy="2287311"/>
            </a:xfrm>
            <a:custGeom>
              <a:avLst/>
              <a:gdLst/>
              <a:ahLst/>
              <a:cxnLst/>
              <a:rect l="l" t="t" r="r" b="b"/>
              <a:pathLst>
                <a:path w="914197" h="2287311">
                  <a:moveTo>
                    <a:pt x="914197" y="279400"/>
                  </a:moveTo>
                  <a:lnTo>
                    <a:pt x="914197" y="0"/>
                  </a:lnTo>
                  <a:lnTo>
                    <a:pt x="0" y="0"/>
                  </a:lnTo>
                  <a:lnTo>
                    <a:pt x="0" y="2287311"/>
                  </a:lnTo>
                  <a:lnTo>
                    <a:pt x="914197" y="2287311"/>
                  </a:lnTo>
                  <a:lnTo>
                    <a:pt x="914197" y="279400"/>
                  </a:lnTo>
                  <a:close/>
                  <a:moveTo>
                    <a:pt x="835457" y="279400"/>
                  </a:moveTo>
                  <a:lnTo>
                    <a:pt x="835457" y="2208571"/>
                  </a:lnTo>
                  <a:lnTo>
                    <a:pt x="78740" y="2208571"/>
                  </a:lnTo>
                  <a:lnTo>
                    <a:pt x="78740" y="78740"/>
                  </a:lnTo>
                  <a:lnTo>
                    <a:pt x="835457" y="78740"/>
                  </a:lnTo>
                  <a:lnTo>
                    <a:pt x="835457" y="279400"/>
                  </a:lnTo>
                  <a:close/>
                </a:path>
              </a:pathLst>
            </a:custGeom>
            <a:solidFill>
              <a:srgbClr val="B3140E"/>
            </a:solidFill>
          </p:spPr>
        </p:sp>
      </p:grpSp>
      <p:sp>
        <p:nvSpPr>
          <p:cNvPr id="11" name="AutoShape 11"/>
          <p:cNvSpPr/>
          <p:nvPr/>
        </p:nvSpPr>
        <p:spPr>
          <a:xfrm>
            <a:off x="9541021" y="6248270"/>
            <a:ext cx="2772642" cy="83415"/>
          </a:xfrm>
          <a:prstGeom prst="rect">
            <a:avLst/>
          </a:prstGeom>
          <a:solidFill>
            <a:srgbClr val="B3140E"/>
          </a:solidFill>
        </p:spPr>
      </p:sp>
      <p:sp>
        <p:nvSpPr>
          <p:cNvPr id="12" name="TextBox 12"/>
          <p:cNvSpPr txBox="1"/>
          <p:nvPr/>
        </p:nvSpPr>
        <p:spPr>
          <a:xfrm>
            <a:off x="2445312" y="9542920"/>
            <a:ext cx="4184088" cy="500137"/>
          </a:xfrm>
          <a:prstGeom prst="rect">
            <a:avLst/>
          </a:prstGeom>
        </p:spPr>
        <p:txBody>
          <a:bodyPr wrap="square" lIns="0" tIns="0" rIns="0" bIns="0" rtlCol="0" anchor="t">
            <a:spAutoFit/>
          </a:bodyPr>
          <a:lstStyle/>
          <a:p>
            <a:pPr>
              <a:lnSpc>
                <a:spcPts val="3936"/>
              </a:lnSpc>
            </a:pPr>
            <a:r>
              <a:rPr lang="en-US" sz="3200" spc="192"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Faculty Report Fill In</a:t>
            </a:r>
            <a:endParaRPr lang="en-US" sz="3200" spc="192"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
        <p:nvSpPr>
          <p:cNvPr id="13" name="TextBox 13"/>
          <p:cNvSpPr txBox="1"/>
          <p:nvPr/>
        </p:nvSpPr>
        <p:spPr>
          <a:xfrm>
            <a:off x="9880926" y="9542920"/>
            <a:ext cx="7772400" cy="500137"/>
          </a:xfrm>
          <a:prstGeom prst="rect">
            <a:avLst/>
          </a:prstGeom>
        </p:spPr>
        <p:txBody>
          <a:bodyPr wrap="square" lIns="0" tIns="0" rIns="0" bIns="0" rtlCol="0" anchor="t">
            <a:spAutoFit/>
          </a:bodyPr>
          <a:lstStyle/>
          <a:p>
            <a:pPr>
              <a:lnSpc>
                <a:spcPts val="3936"/>
              </a:lnSpc>
            </a:pPr>
            <a:r>
              <a:rPr lang="en-US" sz="3200" spc="192"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Export the result according to each item</a:t>
            </a:r>
            <a:endParaRPr lang="en-US" sz="3200" spc="192"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AutoShape 2"/>
          <p:cNvSpPr/>
          <p:nvPr/>
        </p:nvSpPr>
        <p:spPr>
          <a:xfrm>
            <a:off x="209876" y="499504"/>
            <a:ext cx="10000924" cy="1058393"/>
          </a:xfrm>
          <a:prstGeom prst="rect">
            <a:avLst/>
          </a:prstGeom>
          <a:solidFill>
            <a:srgbClr val="4D4A46"/>
          </a:solidFill>
        </p:spPr>
      </p:sp>
      <p:sp>
        <p:nvSpPr>
          <p:cNvPr id="3" name="TextBox 3"/>
          <p:cNvSpPr txBox="1"/>
          <p:nvPr/>
        </p:nvSpPr>
        <p:spPr>
          <a:xfrm>
            <a:off x="209876" y="593408"/>
            <a:ext cx="10000924" cy="872034"/>
          </a:xfrm>
          <a:prstGeom prst="rect">
            <a:avLst/>
          </a:prstGeom>
        </p:spPr>
        <p:txBody>
          <a:bodyPr wrap="square" lIns="0" tIns="0" rIns="0" bIns="0" rtlCol="0" anchor="t">
            <a:spAutoFit/>
          </a:bodyPr>
          <a:lstStyle/>
          <a:p>
            <a:pPr>
              <a:lnSpc>
                <a:spcPts val="6765"/>
              </a:lnSpc>
            </a:pPr>
            <a:r>
              <a:rPr lang="en-US" sz="5500" spc="330" dirty="0" smtClean="0">
                <a:solidFill>
                  <a:srgbClr val="E5D6C4"/>
                </a:solidFill>
                <a:latin typeface="Calibri" panose="020F0502020204030204" pitchFamily="34" charset="0"/>
                <a:ea typeface="標楷體" panose="03000509000000000000" pitchFamily="65" charset="-120"/>
                <a:cs typeface="Calibri" panose="020F0502020204030204" pitchFamily="34" charset="0"/>
              </a:rPr>
              <a:t>Bulletin Board and Newsletter</a:t>
            </a:r>
            <a:r>
              <a:rPr lang="en-US" sz="5500" spc="330" dirty="0">
                <a:solidFill>
                  <a:srgbClr val="E5D6C4"/>
                </a:solidFill>
                <a:latin typeface="Calibri" panose="020F0502020204030204" pitchFamily="34" charset="0"/>
                <a:ea typeface="標楷體" panose="03000509000000000000" pitchFamily="65" charset="-120"/>
                <a:cs typeface="Calibri" panose="020F0502020204030204" pitchFamily="34" charset="0"/>
              </a:rPr>
              <a:t> </a:t>
            </a:r>
          </a:p>
        </p:txBody>
      </p:sp>
      <p:pic>
        <p:nvPicPr>
          <p:cNvPr id="4" name="Picture 4"/>
          <p:cNvPicPr>
            <a:picLocks noChangeAspect="1"/>
          </p:cNvPicPr>
          <p:nvPr/>
        </p:nvPicPr>
        <p:blipFill>
          <a:blip r:embed="rId3"/>
          <a:srcRect/>
          <a:stretch>
            <a:fillRect/>
          </a:stretch>
        </p:blipFill>
        <p:spPr>
          <a:xfrm>
            <a:off x="209876" y="1855566"/>
            <a:ext cx="15682933" cy="623481"/>
          </a:xfrm>
          <a:prstGeom prst="rect">
            <a:avLst/>
          </a:prstGeom>
        </p:spPr>
      </p:pic>
      <p:grpSp>
        <p:nvGrpSpPr>
          <p:cNvPr id="5" name="Group 5"/>
          <p:cNvGrpSpPr/>
          <p:nvPr/>
        </p:nvGrpSpPr>
        <p:grpSpPr>
          <a:xfrm rot="-5400000">
            <a:off x="13079150" y="1600124"/>
            <a:ext cx="846618" cy="1134366"/>
            <a:chOff x="0" y="0"/>
            <a:chExt cx="914197" cy="1224913"/>
          </a:xfrm>
        </p:grpSpPr>
        <p:sp>
          <p:nvSpPr>
            <p:cNvPr id="6" name="Freeform 6"/>
            <p:cNvSpPr/>
            <p:nvPr/>
          </p:nvSpPr>
          <p:spPr>
            <a:xfrm>
              <a:off x="0" y="0"/>
              <a:ext cx="914197" cy="1224913"/>
            </a:xfrm>
            <a:custGeom>
              <a:avLst/>
              <a:gdLst/>
              <a:ahLst/>
              <a:cxnLst/>
              <a:rect l="l" t="t" r="r" b="b"/>
              <a:pathLst>
                <a:path w="914197" h="1224913">
                  <a:moveTo>
                    <a:pt x="914197" y="279400"/>
                  </a:moveTo>
                  <a:lnTo>
                    <a:pt x="914197" y="0"/>
                  </a:lnTo>
                  <a:lnTo>
                    <a:pt x="0" y="0"/>
                  </a:lnTo>
                  <a:lnTo>
                    <a:pt x="0" y="1224913"/>
                  </a:lnTo>
                  <a:lnTo>
                    <a:pt x="914197" y="1224913"/>
                  </a:lnTo>
                  <a:lnTo>
                    <a:pt x="914197" y="279400"/>
                  </a:lnTo>
                  <a:close/>
                  <a:moveTo>
                    <a:pt x="835457" y="279400"/>
                  </a:moveTo>
                  <a:lnTo>
                    <a:pt x="835457" y="1146172"/>
                  </a:lnTo>
                  <a:lnTo>
                    <a:pt x="78740" y="1146172"/>
                  </a:lnTo>
                  <a:lnTo>
                    <a:pt x="78740" y="78740"/>
                  </a:lnTo>
                  <a:lnTo>
                    <a:pt x="835457" y="78740"/>
                  </a:lnTo>
                  <a:lnTo>
                    <a:pt x="835457" y="279400"/>
                  </a:lnTo>
                  <a:close/>
                </a:path>
              </a:pathLst>
            </a:custGeom>
            <a:solidFill>
              <a:srgbClr val="B3140E"/>
            </a:solidFill>
          </p:spPr>
        </p:sp>
      </p:grpSp>
      <p:grpSp>
        <p:nvGrpSpPr>
          <p:cNvPr id="7" name="Group 7"/>
          <p:cNvGrpSpPr/>
          <p:nvPr/>
        </p:nvGrpSpPr>
        <p:grpSpPr>
          <a:xfrm rot="-5400000">
            <a:off x="14213515" y="1600124"/>
            <a:ext cx="846618" cy="1134366"/>
            <a:chOff x="0" y="0"/>
            <a:chExt cx="914197" cy="1224913"/>
          </a:xfrm>
        </p:grpSpPr>
        <p:sp>
          <p:nvSpPr>
            <p:cNvPr id="8" name="Freeform 8"/>
            <p:cNvSpPr/>
            <p:nvPr/>
          </p:nvSpPr>
          <p:spPr>
            <a:xfrm>
              <a:off x="0" y="0"/>
              <a:ext cx="914197" cy="1224913"/>
            </a:xfrm>
            <a:custGeom>
              <a:avLst/>
              <a:gdLst/>
              <a:ahLst/>
              <a:cxnLst/>
              <a:rect l="l" t="t" r="r" b="b"/>
              <a:pathLst>
                <a:path w="914197" h="1224913">
                  <a:moveTo>
                    <a:pt x="914197" y="279400"/>
                  </a:moveTo>
                  <a:lnTo>
                    <a:pt x="914197" y="0"/>
                  </a:lnTo>
                  <a:lnTo>
                    <a:pt x="0" y="0"/>
                  </a:lnTo>
                  <a:lnTo>
                    <a:pt x="0" y="1224913"/>
                  </a:lnTo>
                  <a:lnTo>
                    <a:pt x="914197" y="1224913"/>
                  </a:lnTo>
                  <a:lnTo>
                    <a:pt x="914197" y="279400"/>
                  </a:lnTo>
                  <a:close/>
                  <a:moveTo>
                    <a:pt x="835457" y="279400"/>
                  </a:moveTo>
                  <a:lnTo>
                    <a:pt x="835457" y="1146172"/>
                  </a:lnTo>
                  <a:lnTo>
                    <a:pt x="78740" y="1146172"/>
                  </a:lnTo>
                  <a:lnTo>
                    <a:pt x="78740" y="78740"/>
                  </a:lnTo>
                  <a:lnTo>
                    <a:pt x="835457" y="78740"/>
                  </a:lnTo>
                  <a:lnTo>
                    <a:pt x="835457" y="279400"/>
                  </a:lnTo>
                  <a:close/>
                </a:path>
              </a:pathLst>
            </a:custGeom>
            <a:solidFill>
              <a:srgbClr val="B3140E"/>
            </a:solidFill>
          </p:spPr>
        </p:sp>
      </p:grpSp>
      <p:sp>
        <p:nvSpPr>
          <p:cNvPr id="9" name="TextBox 9"/>
          <p:cNvSpPr txBox="1"/>
          <p:nvPr/>
        </p:nvSpPr>
        <p:spPr>
          <a:xfrm>
            <a:off x="1042794" y="2962537"/>
            <a:ext cx="5372101" cy="743793"/>
          </a:xfrm>
          <a:prstGeom prst="rect">
            <a:avLst/>
          </a:prstGeom>
        </p:spPr>
        <p:txBody>
          <a:bodyPr wrap="square" lIns="0" tIns="0" rIns="0" bIns="0" rtlCol="0" anchor="t">
            <a:spAutoFit/>
          </a:bodyPr>
          <a:lstStyle/>
          <a:p>
            <a:pPr>
              <a:lnSpc>
                <a:spcPts val="5760"/>
              </a:lnSpc>
            </a:pPr>
            <a:r>
              <a:rPr lang="en-US" sz="4800" spc="144"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a:t>
            </a:r>
            <a:r>
              <a:rPr lang="en-US" sz="4800" spc="144"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Bulletin </a:t>
            </a:r>
            <a:r>
              <a:rPr lang="en-US" sz="4800" spc="144"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Board】</a:t>
            </a:r>
            <a:endParaRPr lang="en-US" sz="4800" spc="144"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
        <p:nvSpPr>
          <p:cNvPr id="10" name="TextBox 10"/>
          <p:cNvSpPr txBox="1"/>
          <p:nvPr/>
        </p:nvSpPr>
        <p:spPr>
          <a:xfrm>
            <a:off x="876300" y="3973922"/>
            <a:ext cx="7581900" cy="3847207"/>
          </a:xfrm>
          <a:prstGeom prst="rect">
            <a:avLst/>
          </a:prstGeom>
        </p:spPr>
        <p:txBody>
          <a:bodyPr wrap="square" lIns="0" tIns="0" rIns="0" bIns="0" rtlCol="0" anchor="t">
            <a:spAutoFit/>
          </a:bodyPr>
          <a:lstStyle/>
          <a:p>
            <a:pPr marL="777240" lvl="1" indent="-388620">
              <a:lnSpc>
                <a:spcPts val="4968"/>
              </a:lnSpc>
              <a:buFont typeface="Arial"/>
              <a:buChar char="•"/>
            </a:pPr>
            <a:r>
              <a:rPr lang="en-US"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Click </a:t>
            </a:r>
            <a:r>
              <a:rPr lang="en-US" altLang="zh-TW"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〔Add〕, enter the information that want to share with the students, after that click 【Confirm</a:t>
            </a:r>
            <a:r>
              <a:rPr lang="zh-TW" altLang="en-US"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 </a:t>
            </a:r>
            <a:r>
              <a:rPr lang="en-US" altLang="zh-TW"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to</a:t>
            </a:r>
            <a:r>
              <a:rPr lang="zh-TW" altLang="en-US"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 </a:t>
            </a:r>
            <a:r>
              <a:rPr lang="en-US" altLang="zh-TW"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Add】</a:t>
            </a:r>
            <a:r>
              <a:rPr lang="en-US" sz="3600" spc="108" dirty="0">
                <a:solidFill>
                  <a:srgbClr val="4D4A46"/>
                </a:solidFill>
                <a:latin typeface="Calibri" panose="020F0502020204030204" pitchFamily="34" charset="0"/>
                <a:ea typeface="標楷體" panose="03000509000000000000" pitchFamily="65" charset="-120"/>
                <a:cs typeface="Calibri" panose="020F0502020204030204" pitchFamily="34" charset="0"/>
              </a:rPr>
              <a:t> </a:t>
            </a:r>
          </a:p>
          <a:p>
            <a:pPr>
              <a:lnSpc>
                <a:spcPts val="4968"/>
              </a:lnSpc>
            </a:pPr>
            <a:endParaRPr lang="en-US" sz="3600" spc="108"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a:p>
            <a:pPr marL="777240" lvl="1" indent="-388620">
              <a:lnSpc>
                <a:spcPts val="4968"/>
              </a:lnSpc>
              <a:buFont typeface="Arial"/>
              <a:buChar char="•"/>
            </a:pPr>
            <a:r>
              <a:rPr lang="en-US"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「*」is required to fill in</a:t>
            </a:r>
            <a:endParaRPr lang="en-US" sz="3600" spc="108"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
        <p:nvSpPr>
          <p:cNvPr id="11" name="TextBox 11"/>
          <p:cNvSpPr txBox="1"/>
          <p:nvPr/>
        </p:nvSpPr>
        <p:spPr>
          <a:xfrm>
            <a:off x="9843362" y="2783276"/>
            <a:ext cx="4329838" cy="743793"/>
          </a:xfrm>
          <a:prstGeom prst="rect">
            <a:avLst/>
          </a:prstGeom>
        </p:spPr>
        <p:txBody>
          <a:bodyPr wrap="square" lIns="0" tIns="0" rIns="0" bIns="0" rtlCol="0" anchor="t">
            <a:spAutoFit/>
          </a:bodyPr>
          <a:lstStyle/>
          <a:p>
            <a:pPr>
              <a:lnSpc>
                <a:spcPts val="5760"/>
              </a:lnSpc>
            </a:pPr>
            <a:r>
              <a:rPr lang="en-US" sz="4800" spc="144"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【Newsletter】</a:t>
            </a:r>
            <a:endParaRPr lang="en-US" sz="4800" spc="144"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grpSp>
        <p:nvGrpSpPr>
          <p:cNvPr id="12" name="Group 12"/>
          <p:cNvGrpSpPr/>
          <p:nvPr/>
        </p:nvGrpSpPr>
        <p:grpSpPr>
          <a:xfrm>
            <a:off x="8686800" y="3704316"/>
            <a:ext cx="8763001" cy="3847207"/>
            <a:chOff x="-911407" y="-76200"/>
            <a:chExt cx="11563877" cy="5129609"/>
          </a:xfrm>
        </p:grpSpPr>
        <p:sp>
          <p:nvSpPr>
            <p:cNvPr id="13" name="TextBox 13"/>
            <p:cNvSpPr txBox="1"/>
            <p:nvPr/>
          </p:nvSpPr>
          <p:spPr>
            <a:xfrm>
              <a:off x="-911407" y="-76200"/>
              <a:ext cx="11563877" cy="5129609"/>
            </a:xfrm>
            <a:prstGeom prst="rect">
              <a:avLst/>
            </a:prstGeom>
          </p:spPr>
          <p:txBody>
            <a:bodyPr wrap="square" lIns="0" tIns="0" rIns="0" bIns="0" rtlCol="0" anchor="t">
              <a:spAutoFit/>
            </a:bodyPr>
            <a:lstStyle/>
            <a:p>
              <a:pPr marL="777240" lvl="1" indent="-388620">
                <a:buFont typeface="Arial"/>
                <a:buChar char="•"/>
              </a:pPr>
              <a:r>
                <a:rPr lang="en-US"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Click </a:t>
              </a:r>
              <a:r>
                <a:rPr lang="en-US" altLang="zh-TW"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〔Add〕,</a:t>
              </a:r>
              <a:r>
                <a:rPr lang="zh-TW" altLang="en-US"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 </a:t>
              </a:r>
              <a:r>
                <a:rPr lang="en-US" altLang="zh-TW"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enter</a:t>
              </a:r>
              <a:r>
                <a:rPr lang="zh-TW" altLang="en-US"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 </a:t>
              </a:r>
              <a:r>
                <a:rPr lang="en-US" altLang="zh-TW"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the</a:t>
              </a:r>
              <a:r>
                <a:rPr lang="zh-TW" altLang="en-US"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 </a:t>
              </a:r>
              <a:r>
                <a:rPr lang="en-US" altLang="zh-TW"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information</a:t>
              </a:r>
              <a:r>
                <a:rPr lang="zh-TW" altLang="en-US"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 </a:t>
              </a:r>
              <a:r>
                <a:rPr lang="en-US" altLang="zh-TW"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that</a:t>
              </a:r>
              <a:r>
                <a:rPr lang="zh-TW" altLang="en-US"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 </a:t>
              </a:r>
              <a:r>
                <a:rPr lang="en-US" altLang="zh-TW"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want to share with the students, after that click 【Confirm</a:t>
              </a:r>
              <a:r>
                <a:rPr lang="zh-TW" altLang="en-US"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 </a:t>
              </a:r>
              <a:r>
                <a:rPr lang="en-US" altLang="zh-TW"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to</a:t>
              </a:r>
              <a:r>
                <a:rPr lang="zh-TW" altLang="en-US"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 </a:t>
              </a:r>
              <a:r>
                <a:rPr lang="en-US" altLang="zh-TW"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Add】</a:t>
              </a:r>
              <a:r>
                <a:rPr lang="zh-TW" altLang="en-US"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　  </a:t>
              </a:r>
              <a:r>
                <a:rPr lang="en-US" altLang="zh-TW"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Back to the list and click 【</a:t>
              </a:r>
              <a:r>
                <a:rPr lang="zh-TW" altLang="en-US"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發送</a:t>
              </a:r>
              <a:r>
                <a:rPr lang="en-US" altLang="zh-TW"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a:t>
              </a:r>
              <a:r>
                <a:rPr lang="zh-TW" altLang="en-US"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　  </a:t>
              </a:r>
              <a:r>
                <a:rPr lang="en-US" altLang="zh-TW"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a:t>
              </a:r>
              <a:r>
                <a:rPr lang="zh-TW" altLang="en-US"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確定發送</a:t>
              </a:r>
              <a:r>
                <a:rPr lang="en-US" altLang="zh-TW"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a:t>
              </a:r>
              <a:endParaRPr lang="en-US" sz="3600" spc="108"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a:p>
              <a:pPr algn="just"/>
              <a:endParaRPr lang="en-US" sz="3600" spc="108" dirty="0">
                <a:solidFill>
                  <a:srgbClr val="000000"/>
                </a:solidFill>
                <a:latin typeface="Calibri" panose="020F0502020204030204" pitchFamily="34" charset="0"/>
                <a:ea typeface="標楷體" panose="03000509000000000000" pitchFamily="65" charset="-120"/>
                <a:cs typeface="Calibri" panose="020F0502020204030204" pitchFamily="34" charset="0"/>
              </a:endParaRPr>
            </a:p>
            <a:p>
              <a:pPr marL="777240" lvl="1" indent="-388620" algn="just">
                <a:buFont typeface="Arial"/>
                <a:buChar char="•"/>
              </a:pPr>
              <a:r>
                <a:rPr lang="en-US" sz="3600" spc="108"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「*」is required to fill in</a:t>
              </a:r>
              <a:endParaRPr lang="en-US" sz="3600" spc="108"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pic>
          <p:nvPicPr>
            <p:cNvPr id="14" name="Picture 14"/>
            <p:cNvPicPr>
              <a:picLocks noChangeAspect="1"/>
            </p:cNvPicPr>
            <p:nvPr/>
          </p:nvPicPr>
          <p:blipFill>
            <a:blip r:embed="rId4"/>
            <a:srcRect/>
            <a:stretch>
              <a:fillRect/>
            </a:stretch>
          </p:blipFill>
          <p:spPr>
            <a:xfrm>
              <a:off x="9244693" y="1441261"/>
              <a:ext cx="662939" cy="662940"/>
            </a:xfrm>
            <a:prstGeom prst="rect">
              <a:avLst/>
            </a:prstGeom>
          </p:spPr>
        </p:pic>
        <p:pic>
          <p:nvPicPr>
            <p:cNvPr id="15" name="Picture 15"/>
            <p:cNvPicPr>
              <a:picLocks noChangeAspect="1"/>
            </p:cNvPicPr>
            <p:nvPr/>
          </p:nvPicPr>
          <p:blipFill>
            <a:blip r:embed="rId4"/>
            <a:srcRect/>
            <a:stretch>
              <a:fillRect/>
            </a:stretch>
          </p:blipFill>
          <p:spPr>
            <a:xfrm>
              <a:off x="8913222" y="2185139"/>
              <a:ext cx="662939" cy="662940"/>
            </a:xfrm>
            <a:prstGeom prst="rect">
              <a:avLst/>
            </a:prstGeom>
          </p:spPr>
        </p:pic>
      </p:grpSp>
      <p:grpSp>
        <p:nvGrpSpPr>
          <p:cNvPr id="16" name="Group 16"/>
          <p:cNvGrpSpPr/>
          <p:nvPr/>
        </p:nvGrpSpPr>
        <p:grpSpPr>
          <a:xfrm>
            <a:off x="1981200" y="8199906"/>
            <a:ext cx="13906500" cy="1804342"/>
            <a:chOff x="-558800" y="-1"/>
            <a:chExt cx="18542000" cy="2405789"/>
          </a:xfrm>
        </p:grpSpPr>
        <p:sp>
          <p:nvSpPr>
            <p:cNvPr id="17" name="AutoShape 17"/>
            <p:cNvSpPr/>
            <p:nvPr/>
          </p:nvSpPr>
          <p:spPr>
            <a:xfrm>
              <a:off x="-558800" y="-1"/>
              <a:ext cx="18542000" cy="2405788"/>
            </a:xfrm>
            <a:prstGeom prst="rect">
              <a:avLst/>
            </a:prstGeom>
            <a:solidFill>
              <a:srgbClr val="4D4A46"/>
            </a:solidFill>
          </p:spPr>
        </p:sp>
        <p:sp>
          <p:nvSpPr>
            <p:cNvPr id="18" name="TextBox 18"/>
            <p:cNvSpPr txBox="1"/>
            <p:nvPr/>
          </p:nvSpPr>
          <p:spPr>
            <a:xfrm>
              <a:off x="-364067" y="236329"/>
              <a:ext cx="3259667" cy="889133"/>
            </a:xfrm>
            <a:prstGeom prst="rect">
              <a:avLst/>
            </a:prstGeom>
          </p:spPr>
          <p:txBody>
            <a:bodyPr wrap="square" lIns="0" tIns="0" rIns="0" bIns="0" rtlCol="0" anchor="t">
              <a:spAutoFit/>
            </a:bodyPr>
            <a:lstStyle/>
            <a:p>
              <a:pPr>
                <a:lnSpc>
                  <a:spcPts val="5166"/>
                </a:lnSpc>
              </a:pPr>
              <a:r>
                <a:rPr lang="en-US" sz="4200" spc="252" dirty="0" smtClean="0">
                  <a:solidFill>
                    <a:srgbClr val="E5D6C4"/>
                  </a:solidFill>
                  <a:latin typeface="Calibri" panose="020F0502020204030204" pitchFamily="34" charset="0"/>
                  <a:ea typeface="標楷體" panose="03000509000000000000" pitchFamily="65" charset="-120"/>
                  <a:cs typeface="Calibri" panose="020F0502020204030204" pitchFamily="34" charset="0"/>
                </a:rPr>
                <a:t>NOTICE：</a:t>
              </a:r>
              <a:endParaRPr lang="en-US" sz="4200" spc="252" dirty="0">
                <a:solidFill>
                  <a:srgbClr val="E5D6C4"/>
                </a:solidFill>
                <a:latin typeface="Calibri" panose="020F0502020204030204" pitchFamily="34" charset="0"/>
                <a:ea typeface="標楷體" panose="03000509000000000000" pitchFamily="65" charset="-120"/>
                <a:cs typeface="Calibri" panose="020F0502020204030204" pitchFamily="34" charset="0"/>
              </a:endParaRPr>
            </a:p>
          </p:txBody>
        </p:sp>
        <p:sp>
          <p:nvSpPr>
            <p:cNvPr id="19" name="TextBox 19"/>
            <p:cNvSpPr txBox="1"/>
            <p:nvPr/>
          </p:nvSpPr>
          <p:spPr>
            <a:xfrm>
              <a:off x="2565419" y="148759"/>
              <a:ext cx="15417781" cy="2257029"/>
            </a:xfrm>
            <a:prstGeom prst="rect">
              <a:avLst/>
            </a:prstGeom>
          </p:spPr>
          <p:txBody>
            <a:bodyPr wrap="square" lIns="0" tIns="0" rIns="0" bIns="0" rtlCol="0" anchor="t">
              <a:spAutoFit/>
            </a:bodyPr>
            <a:lstStyle/>
            <a:p>
              <a:pPr>
                <a:lnSpc>
                  <a:spcPts val="4428"/>
                </a:lnSpc>
              </a:pPr>
              <a:r>
                <a:rPr lang="en-US" sz="3600" spc="215" dirty="0" smtClean="0">
                  <a:solidFill>
                    <a:srgbClr val="E5D6C4"/>
                  </a:solidFill>
                  <a:latin typeface="Calibri" panose="020F0502020204030204" pitchFamily="34" charset="0"/>
                  <a:ea typeface="標楷體" panose="03000509000000000000" pitchFamily="65" charset="-120"/>
                  <a:cs typeface="Calibri" panose="020F0502020204030204" pitchFamily="34" charset="0"/>
                </a:rPr>
                <a:t>The difference between Bulletin Board and Newsletter is that Newsletter can share the course information with students through E-mail</a:t>
              </a:r>
              <a:endParaRPr lang="en-US" sz="3600" spc="215" dirty="0">
                <a:solidFill>
                  <a:srgbClr val="E5D6C4"/>
                </a:solidFill>
                <a:latin typeface="Calibri" panose="020F0502020204030204" pitchFamily="34" charset="0"/>
                <a:ea typeface="標楷體" panose="03000509000000000000" pitchFamily="65" charset="-120"/>
                <a:cs typeface="Calibri" panose="020F0502020204030204" pitchFamily="34" charset="0"/>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TextBox 2"/>
          <p:cNvSpPr txBox="1"/>
          <p:nvPr/>
        </p:nvSpPr>
        <p:spPr>
          <a:xfrm>
            <a:off x="1028700" y="464451"/>
            <a:ext cx="10277539" cy="972061"/>
          </a:xfrm>
          <a:prstGeom prst="rect">
            <a:avLst/>
          </a:prstGeom>
        </p:spPr>
        <p:txBody>
          <a:bodyPr lIns="0" tIns="0" rIns="0" bIns="0" rtlCol="0" anchor="t">
            <a:spAutoFit/>
          </a:bodyPr>
          <a:lstStyle/>
          <a:p>
            <a:pPr>
              <a:lnSpc>
                <a:spcPts val="7872"/>
              </a:lnSpc>
            </a:pPr>
            <a:r>
              <a:rPr lang="en-US" sz="6400" spc="384"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Multiple Assessment </a:t>
            </a:r>
            <a:endParaRPr lang="en-US" sz="6400" spc="384"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
        <p:nvSpPr>
          <p:cNvPr id="3" name="TextBox 3"/>
          <p:cNvSpPr txBox="1"/>
          <p:nvPr/>
        </p:nvSpPr>
        <p:spPr>
          <a:xfrm>
            <a:off x="1176306" y="1748416"/>
            <a:ext cx="15935389" cy="2000548"/>
          </a:xfrm>
          <a:prstGeom prst="rect">
            <a:avLst/>
          </a:prstGeom>
        </p:spPr>
        <p:txBody>
          <a:bodyPr lIns="0" tIns="0" rIns="0" bIns="0" rtlCol="0" anchor="t">
            <a:spAutoFit/>
          </a:bodyPr>
          <a:lstStyle/>
          <a:p>
            <a:pPr>
              <a:lnSpc>
                <a:spcPts val="5166"/>
              </a:lnSpc>
            </a:pPr>
            <a:r>
              <a:rPr lang="en-US" sz="4200" spc="252"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To Cooperate with the standard of AACSB Accreditation, the college set up a self customize sampling teaching evaluation system. </a:t>
            </a:r>
            <a:endParaRPr lang="en-US" sz="4200" spc="252" dirty="0">
              <a:solidFill>
                <a:srgbClr val="4D4A46"/>
              </a:solidFill>
              <a:latin typeface="標楷體" panose="03000509000000000000" pitchFamily="65" charset="-120"/>
              <a:ea typeface="標楷體" panose="03000509000000000000" pitchFamily="65" charset="-120"/>
            </a:endParaRPr>
          </a:p>
        </p:txBody>
      </p:sp>
      <p:sp>
        <p:nvSpPr>
          <p:cNvPr id="4" name="TextBox 4"/>
          <p:cNvSpPr txBox="1"/>
          <p:nvPr/>
        </p:nvSpPr>
        <p:spPr>
          <a:xfrm>
            <a:off x="1205335" y="4064763"/>
            <a:ext cx="444234" cy="827086"/>
          </a:xfrm>
          <a:prstGeom prst="rect">
            <a:avLst/>
          </a:prstGeom>
        </p:spPr>
        <p:txBody>
          <a:bodyPr lIns="0" tIns="0" rIns="0" bIns="0" rtlCol="0" anchor="t">
            <a:spAutoFit/>
          </a:bodyPr>
          <a:lstStyle/>
          <a:p>
            <a:pPr algn="r">
              <a:lnSpc>
                <a:spcPts val="6888"/>
              </a:lnSpc>
            </a:pPr>
            <a:r>
              <a:rPr lang="en-US" sz="5600" spc="336" dirty="0">
                <a:solidFill>
                  <a:srgbClr val="4D4A46"/>
                </a:solidFill>
                <a:latin typeface="Arial" panose="020B0604020202020204" pitchFamily="34" charset="0"/>
                <a:ea typeface="標楷體" panose="03000509000000000000" pitchFamily="65" charset="-120"/>
                <a:cs typeface="Arial" panose="020B0604020202020204" pitchFamily="34" charset="0"/>
              </a:rPr>
              <a:t>1</a:t>
            </a:r>
          </a:p>
        </p:txBody>
      </p:sp>
      <p:sp>
        <p:nvSpPr>
          <p:cNvPr id="5" name="AutoShape 5"/>
          <p:cNvSpPr/>
          <p:nvPr/>
        </p:nvSpPr>
        <p:spPr>
          <a:xfrm rot="-5400000">
            <a:off x="1376935" y="4455447"/>
            <a:ext cx="1092052" cy="45719"/>
          </a:xfrm>
          <a:prstGeom prst="rect">
            <a:avLst/>
          </a:prstGeom>
          <a:solidFill>
            <a:srgbClr val="4D4A46"/>
          </a:solidFill>
        </p:spPr>
      </p:sp>
      <p:sp>
        <p:nvSpPr>
          <p:cNvPr id="7" name="TextBox 7"/>
          <p:cNvSpPr txBox="1"/>
          <p:nvPr/>
        </p:nvSpPr>
        <p:spPr>
          <a:xfrm>
            <a:off x="2196353" y="4091779"/>
            <a:ext cx="10453284" cy="776623"/>
          </a:xfrm>
          <a:prstGeom prst="rect">
            <a:avLst/>
          </a:prstGeom>
        </p:spPr>
        <p:txBody>
          <a:bodyPr lIns="0" tIns="0" rIns="0" bIns="0" rtlCol="0" anchor="t">
            <a:spAutoFit/>
          </a:bodyPr>
          <a:lstStyle/>
          <a:p>
            <a:pPr algn="just">
              <a:lnSpc>
                <a:spcPts val="6804"/>
              </a:lnSpc>
            </a:pPr>
            <a:r>
              <a:rPr lang="en-US" sz="4200" spc="378" dirty="0">
                <a:solidFill>
                  <a:srgbClr val="4D4A46"/>
                </a:solidFill>
                <a:latin typeface="Arial" panose="020B0604020202020204" pitchFamily="34" charset="0"/>
                <a:ea typeface="標楷體" panose="03000509000000000000" pitchFamily="65" charset="-120"/>
                <a:cs typeface="Arial" panose="020B0604020202020204" pitchFamily="34" charset="0"/>
              </a:rPr>
              <a:t>Strategic Management &amp; Innovation</a:t>
            </a:r>
          </a:p>
        </p:txBody>
      </p:sp>
      <p:sp>
        <p:nvSpPr>
          <p:cNvPr id="8" name="TextBox 8"/>
          <p:cNvSpPr txBox="1"/>
          <p:nvPr/>
        </p:nvSpPr>
        <p:spPr>
          <a:xfrm>
            <a:off x="1205335" y="5649560"/>
            <a:ext cx="444234" cy="827086"/>
          </a:xfrm>
          <a:prstGeom prst="rect">
            <a:avLst/>
          </a:prstGeom>
        </p:spPr>
        <p:txBody>
          <a:bodyPr lIns="0" tIns="0" rIns="0" bIns="0" rtlCol="0" anchor="t">
            <a:spAutoFit/>
          </a:bodyPr>
          <a:lstStyle/>
          <a:p>
            <a:pPr algn="r">
              <a:lnSpc>
                <a:spcPts val="6888"/>
              </a:lnSpc>
            </a:pPr>
            <a:r>
              <a:rPr lang="en-US" sz="5600" spc="336" dirty="0">
                <a:solidFill>
                  <a:srgbClr val="4D4A46"/>
                </a:solidFill>
                <a:latin typeface="Arial" panose="020B0604020202020204" pitchFamily="34" charset="0"/>
                <a:ea typeface="標楷體" panose="03000509000000000000" pitchFamily="65" charset="-120"/>
                <a:cs typeface="Arial" panose="020B0604020202020204" pitchFamily="34" charset="0"/>
              </a:rPr>
              <a:t>2</a:t>
            </a:r>
          </a:p>
        </p:txBody>
      </p:sp>
      <p:sp>
        <p:nvSpPr>
          <p:cNvPr id="11" name="TextBox 11"/>
          <p:cNvSpPr txBox="1"/>
          <p:nvPr/>
        </p:nvSpPr>
        <p:spPr>
          <a:xfrm>
            <a:off x="2257054" y="5619499"/>
            <a:ext cx="4528374" cy="776623"/>
          </a:xfrm>
          <a:prstGeom prst="rect">
            <a:avLst/>
          </a:prstGeom>
        </p:spPr>
        <p:txBody>
          <a:bodyPr wrap="square" lIns="0" tIns="0" rIns="0" bIns="0" rtlCol="0" anchor="t">
            <a:spAutoFit/>
          </a:bodyPr>
          <a:lstStyle/>
          <a:p>
            <a:pPr algn="just">
              <a:lnSpc>
                <a:spcPts val="6804"/>
              </a:lnSpc>
            </a:pPr>
            <a:r>
              <a:rPr lang="en-US" sz="4200" spc="378" dirty="0">
                <a:solidFill>
                  <a:srgbClr val="4D4A46"/>
                </a:solidFill>
                <a:latin typeface="Arial" panose="020B0604020202020204" pitchFamily="34" charset="0"/>
                <a:ea typeface="標楷體" panose="03000509000000000000" pitchFamily="65" charset="-120"/>
                <a:cs typeface="Arial" panose="020B0604020202020204" pitchFamily="34" charset="0"/>
              </a:rPr>
              <a:t>Participants</a:t>
            </a:r>
          </a:p>
        </p:txBody>
      </p:sp>
      <p:sp>
        <p:nvSpPr>
          <p:cNvPr id="12" name="TextBox 12"/>
          <p:cNvSpPr txBox="1"/>
          <p:nvPr/>
        </p:nvSpPr>
        <p:spPr>
          <a:xfrm>
            <a:off x="1176306" y="7163267"/>
            <a:ext cx="444234" cy="827086"/>
          </a:xfrm>
          <a:prstGeom prst="rect">
            <a:avLst/>
          </a:prstGeom>
        </p:spPr>
        <p:txBody>
          <a:bodyPr lIns="0" tIns="0" rIns="0" bIns="0" rtlCol="0" anchor="t">
            <a:spAutoFit/>
          </a:bodyPr>
          <a:lstStyle/>
          <a:p>
            <a:pPr algn="r">
              <a:lnSpc>
                <a:spcPts val="6888"/>
              </a:lnSpc>
            </a:pPr>
            <a:r>
              <a:rPr lang="en-US" sz="5600" spc="336" dirty="0">
                <a:solidFill>
                  <a:srgbClr val="4D4A46"/>
                </a:solidFill>
                <a:latin typeface="Arial" panose="020B0604020202020204" pitchFamily="34" charset="0"/>
                <a:ea typeface="標楷體" panose="03000509000000000000" pitchFamily="65" charset="-120"/>
                <a:cs typeface="Arial" panose="020B0604020202020204" pitchFamily="34" charset="0"/>
              </a:rPr>
              <a:t>3</a:t>
            </a:r>
          </a:p>
        </p:txBody>
      </p:sp>
      <p:sp>
        <p:nvSpPr>
          <p:cNvPr id="15" name="TextBox 15"/>
          <p:cNvSpPr txBox="1"/>
          <p:nvPr/>
        </p:nvSpPr>
        <p:spPr>
          <a:xfrm>
            <a:off x="2253426" y="7100680"/>
            <a:ext cx="6030637" cy="776623"/>
          </a:xfrm>
          <a:prstGeom prst="rect">
            <a:avLst/>
          </a:prstGeom>
        </p:spPr>
        <p:txBody>
          <a:bodyPr lIns="0" tIns="0" rIns="0" bIns="0" rtlCol="0" anchor="t">
            <a:spAutoFit/>
          </a:bodyPr>
          <a:lstStyle/>
          <a:p>
            <a:pPr algn="just">
              <a:lnSpc>
                <a:spcPts val="6804"/>
              </a:lnSpc>
            </a:pPr>
            <a:r>
              <a:rPr lang="en-US" sz="4200" spc="378" dirty="0">
                <a:solidFill>
                  <a:srgbClr val="4D4A46"/>
                </a:solidFill>
                <a:latin typeface="Arial" panose="020B0604020202020204" pitchFamily="34" charset="0"/>
                <a:ea typeface="標楷體" panose="03000509000000000000" pitchFamily="65" charset="-120"/>
                <a:cs typeface="Arial" panose="020B0604020202020204" pitchFamily="34" charset="0"/>
              </a:rPr>
              <a:t>Learning &amp; Teaching</a:t>
            </a:r>
          </a:p>
        </p:txBody>
      </p:sp>
      <p:sp>
        <p:nvSpPr>
          <p:cNvPr id="16" name="TextBox 16"/>
          <p:cNvSpPr txBox="1"/>
          <p:nvPr/>
        </p:nvSpPr>
        <p:spPr>
          <a:xfrm>
            <a:off x="1218628" y="8680218"/>
            <a:ext cx="444234" cy="827086"/>
          </a:xfrm>
          <a:prstGeom prst="rect">
            <a:avLst/>
          </a:prstGeom>
        </p:spPr>
        <p:txBody>
          <a:bodyPr lIns="0" tIns="0" rIns="0" bIns="0" rtlCol="0" anchor="t">
            <a:spAutoFit/>
          </a:bodyPr>
          <a:lstStyle/>
          <a:p>
            <a:pPr algn="r">
              <a:lnSpc>
                <a:spcPts val="6888"/>
              </a:lnSpc>
            </a:pPr>
            <a:r>
              <a:rPr lang="en-US" sz="5600" spc="336" dirty="0">
                <a:solidFill>
                  <a:srgbClr val="4D4A46"/>
                </a:solidFill>
                <a:latin typeface="Arial" panose="020B0604020202020204" pitchFamily="34" charset="0"/>
                <a:ea typeface="標楷體" panose="03000509000000000000" pitchFamily="65" charset="-120"/>
                <a:cs typeface="Arial" panose="020B0604020202020204" pitchFamily="34" charset="0"/>
              </a:rPr>
              <a:t>4</a:t>
            </a:r>
          </a:p>
        </p:txBody>
      </p:sp>
      <p:sp>
        <p:nvSpPr>
          <p:cNvPr id="19" name="TextBox 19"/>
          <p:cNvSpPr txBox="1"/>
          <p:nvPr/>
        </p:nvSpPr>
        <p:spPr>
          <a:xfrm>
            <a:off x="2260683" y="8581861"/>
            <a:ext cx="11326537" cy="776623"/>
          </a:xfrm>
          <a:prstGeom prst="rect">
            <a:avLst/>
          </a:prstGeom>
        </p:spPr>
        <p:txBody>
          <a:bodyPr lIns="0" tIns="0" rIns="0" bIns="0" rtlCol="0" anchor="t">
            <a:spAutoFit/>
          </a:bodyPr>
          <a:lstStyle/>
          <a:p>
            <a:pPr algn="just">
              <a:lnSpc>
                <a:spcPts val="6804"/>
              </a:lnSpc>
            </a:pPr>
            <a:r>
              <a:rPr lang="en-US" sz="4200" spc="378" dirty="0">
                <a:solidFill>
                  <a:srgbClr val="4D4A46"/>
                </a:solidFill>
                <a:latin typeface="Arial" panose="020B0604020202020204" pitchFamily="34" charset="0"/>
                <a:ea typeface="標楷體" panose="03000509000000000000" pitchFamily="65" charset="-120"/>
                <a:cs typeface="Arial" panose="020B0604020202020204" pitchFamily="34" charset="0"/>
              </a:rPr>
              <a:t>Academic &amp; Professional Engagement</a:t>
            </a:r>
          </a:p>
        </p:txBody>
      </p:sp>
      <p:grpSp>
        <p:nvGrpSpPr>
          <p:cNvPr id="20" name="Group 20"/>
          <p:cNvGrpSpPr/>
          <p:nvPr/>
        </p:nvGrpSpPr>
        <p:grpSpPr>
          <a:xfrm>
            <a:off x="8585303" y="6740328"/>
            <a:ext cx="9066329" cy="1382509"/>
            <a:chOff x="0" y="0"/>
            <a:chExt cx="1002277" cy="221814"/>
          </a:xfrm>
        </p:grpSpPr>
        <p:sp>
          <p:nvSpPr>
            <p:cNvPr id="21" name="Freeform 21"/>
            <p:cNvSpPr/>
            <p:nvPr/>
          </p:nvSpPr>
          <p:spPr>
            <a:xfrm>
              <a:off x="0" y="0"/>
              <a:ext cx="1002277" cy="221814"/>
            </a:xfrm>
            <a:custGeom>
              <a:avLst/>
              <a:gdLst/>
              <a:ahLst/>
              <a:cxnLst/>
              <a:rect l="l" t="t" r="r" b="b"/>
              <a:pathLst>
                <a:path w="1002277" h="221814">
                  <a:moveTo>
                    <a:pt x="0" y="0"/>
                  </a:moveTo>
                  <a:lnTo>
                    <a:pt x="1002277" y="0"/>
                  </a:lnTo>
                  <a:lnTo>
                    <a:pt x="1002277" y="221814"/>
                  </a:lnTo>
                  <a:lnTo>
                    <a:pt x="0" y="221814"/>
                  </a:lnTo>
                  <a:close/>
                </a:path>
              </a:pathLst>
            </a:custGeom>
            <a:solidFill>
              <a:srgbClr val="986F43"/>
            </a:solidFill>
          </p:spPr>
        </p:sp>
      </p:grpSp>
      <p:sp>
        <p:nvSpPr>
          <p:cNvPr id="22" name="TextBox 22"/>
          <p:cNvSpPr txBox="1"/>
          <p:nvPr/>
        </p:nvSpPr>
        <p:spPr>
          <a:xfrm>
            <a:off x="8661755" y="6937333"/>
            <a:ext cx="9000763" cy="1103315"/>
          </a:xfrm>
          <a:prstGeom prst="rect">
            <a:avLst/>
          </a:prstGeom>
        </p:spPr>
        <p:txBody>
          <a:bodyPr wrap="square" lIns="0" tIns="0" rIns="0" bIns="0" rtlCol="0" anchor="t">
            <a:spAutoFit/>
          </a:bodyPr>
          <a:lstStyle/>
          <a:p>
            <a:pPr algn="ctr">
              <a:lnSpc>
                <a:spcPts val="4480"/>
              </a:lnSpc>
            </a:pPr>
            <a:r>
              <a:rPr lang="en-US" sz="3200" dirty="0" smtClean="0">
                <a:solidFill>
                  <a:srgbClr val="FFFFFF"/>
                </a:solidFill>
                <a:latin typeface="Arial" panose="020B0604020202020204" pitchFamily="34" charset="0"/>
                <a:ea typeface="標楷體" panose="03000509000000000000" pitchFamily="65" charset="-120"/>
                <a:cs typeface="Arial" panose="020B0604020202020204" pitchFamily="34" charset="0"/>
              </a:rPr>
              <a:t>Assure that students learned the five core abilities</a:t>
            </a:r>
          </a:p>
          <a:p>
            <a:pPr algn="ctr">
              <a:lnSpc>
                <a:spcPts val="4480"/>
              </a:lnSpc>
            </a:pPr>
            <a:r>
              <a:rPr lang="en-US" sz="3200" dirty="0" smtClean="0">
                <a:solidFill>
                  <a:srgbClr val="FFFFFF"/>
                </a:solidFill>
                <a:latin typeface="Arial" panose="020B0604020202020204" pitchFamily="34" charset="0"/>
                <a:ea typeface="標楷體" panose="03000509000000000000" pitchFamily="65" charset="-120"/>
                <a:cs typeface="Arial" panose="020B0604020202020204" pitchFamily="34" charset="0"/>
              </a:rPr>
              <a:t>COMMU,CPSI,LEAD/ETHIC,VSP</a:t>
            </a:r>
            <a:endParaRPr lang="en-US" sz="3200" dirty="0">
              <a:solidFill>
                <a:srgbClr val="FFFFFF"/>
              </a:solidFill>
              <a:latin typeface="Arial" panose="020B0604020202020204" pitchFamily="34" charset="0"/>
              <a:ea typeface="標楷體" panose="03000509000000000000" pitchFamily="65" charset="-120"/>
              <a:cs typeface="Arial" panose="020B0604020202020204" pitchFamily="34" charset="0"/>
            </a:endParaRPr>
          </a:p>
        </p:txBody>
      </p:sp>
      <p:sp>
        <p:nvSpPr>
          <p:cNvPr id="23" name="AutoShape 6"/>
          <p:cNvSpPr/>
          <p:nvPr/>
        </p:nvSpPr>
        <p:spPr>
          <a:xfrm flipV="1">
            <a:off x="1035957" y="1424428"/>
            <a:ext cx="7957114" cy="45719"/>
          </a:xfrm>
          <a:prstGeom prst="rect">
            <a:avLst/>
          </a:prstGeom>
          <a:solidFill>
            <a:srgbClr val="4D4A46"/>
          </a:solidFill>
        </p:spPr>
      </p:sp>
      <p:sp>
        <p:nvSpPr>
          <p:cNvPr id="24" name="AutoShape 5"/>
          <p:cNvSpPr/>
          <p:nvPr/>
        </p:nvSpPr>
        <p:spPr>
          <a:xfrm rot="16200000">
            <a:off x="1380825" y="6004699"/>
            <a:ext cx="1092052" cy="45719"/>
          </a:xfrm>
          <a:prstGeom prst="rect">
            <a:avLst/>
          </a:prstGeom>
          <a:solidFill>
            <a:srgbClr val="4D4A46"/>
          </a:solidFill>
        </p:spPr>
      </p:sp>
      <p:sp>
        <p:nvSpPr>
          <p:cNvPr id="25" name="AutoShape 5"/>
          <p:cNvSpPr/>
          <p:nvPr/>
        </p:nvSpPr>
        <p:spPr>
          <a:xfrm rot="16200000">
            <a:off x="1383300" y="7553951"/>
            <a:ext cx="1092052" cy="45719"/>
          </a:xfrm>
          <a:prstGeom prst="rect">
            <a:avLst/>
          </a:prstGeom>
          <a:solidFill>
            <a:srgbClr val="4D4A46"/>
          </a:solidFill>
        </p:spPr>
      </p:sp>
      <p:sp>
        <p:nvSpPr>
          <p:cNvPr id="26" name="AutoShape 5"/>
          <p:cNvSpPr/>
          <p:nvPr/>
        </p:nvSpPr>
        <p:spPr>
          <a:xfrm rot="16200000">
            <a:off x="1376935" y="9070902"/>
            <a:ext cx="1092052" cy="45719"/>
          </a:xfrm>
          <a:prstGeom prst="rect">
            <a:avLst/>
          </a:prstGeom>
          <a:solidFill>
            <a:srgbClr val="4D4A46"/>
          </a:solidFill>
        </p:spPr>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AutoShape 2"/>
          <p:cNvSpPr/>
          <p:nvPr/>
        </p:nvSpPr>
        <p:spPr>
          <a:xfrm>
            <a:off x="209876" y="386550"/>
            <a:ext cx="8324524" cy="1058393"/>
          </a:xfrm>
          <a:prstGeom prst="rect">
            <a:avLst/>
          </a:prstGeom>
          <a:solidFill>
            <a:srgbClr val="4D4A46"/>
          </a:solidFill>
        </p:spPr>
      </p:sp>
      <p:pic>
        <p:nvPicPr>
          <p:cNvPr id="3" name="Picture 3"/>
          <p:cNvPicPr>
            <a:picLocks noChangeAspect="1"/>
          </p:cNvPicPr>
          <p:nvPr/>
        </p:nvPicPr>
        <p:blipFill>
          <a:blip r:embed="rId2"/>
          <a:srcRect t="13019" b="24930"/>
          <a:stretch>
            <a:fillRect/>
          </a:stretch>
        </p:blipFill>
        <p:spPr>
          <a:xfrm>
            <a:off x="942975" y="2350770"/>
            <a:ext cx="16402050" cy="742950"/>
          </a:xfrm>
          <a:prstGeom prst="rect">
            <a:avLst/>
          </a:prstGeom>
        </p:spPr>
      </p:pic>
      <p:sp>
        <p:nvSpPr>
          <p:cNvPr id="4" name="TextBox 4"/>
          <p:cNvSpPr txBox="1"/>
          <p:nvPr/>
        </p:nvSpPr>
        <p:spPr>
          <a:xfrm>
            <a:off x="377901" y="480538"/>
            <a:ext cx="8019724" cy="872034"/>
          </a:xfrm>
          <a:prstGeom prst="rect">
            <a:avLst/>
          </a:prstGeom>
        </p:spPr>
        <p:txBody>
          <a:bodyPr wrap="square" lIns="0" tIns="0" rIns="0" bIns="0" rtlCol="0" anchor="t">
            <a:spAutoFit/>
          </a:bodyPr>
          <a:lstStyle/>
          <a:p>
            <a:pPr>
              <a:lnSpc>
                <a:spcPts val="6765"/>
              </a:lnSpc>
            </a:pPr>
            <a:r>
              <a:rPr lang="en-US" sz="5500" spc="330" dirty="0" smtClean="0">
                <a:solidFill>
                  <a:srgbClr val="E5D6C4"/>
                </a:solidFill>
                <a:latin typeface="Calibri" panose="020F0502020204030204" pitchFamily="34" charset="0"/>
                <a:ea typeface="標楷體" panose="03000509000000000000" pitchFamily="65" charset="-120"/>
                <a:cs typeface="Calibri" panose="020F0502020204030204" pitchFamily="34" charset="0"/>
              </a:rPr>
              <a:t>Student Account Log in</a:t>
            </a:r>
            <a:endParaRPr lang="en-US" sz="5500" spc="330" dirty="0">
              <a:solidFill>
                <a:srgbClr val="E5D6C4"/>
              </a:solidFill>
              <a:latin typeface="Calibri" panose="020F0502020204030204" pitchFamily="34" charset="0"/>
              <a:ea typeface="標楷體" panose="03000509000000000000" pitchFamily="65" charset="-120"/>
              <a:cs typeface="Calibri" panose="020F0502020204030204" pitchFamily="34" charset="0"/>
            </a:endParaRPr>
          </a:p>
        </p:txBody>
      </p:sp>
      <p:grpSp>
        <p:nvGrpSpPr>
          <p:cNvPr id="5" name="Group 5"/>
          <p:cNvGrpSpPr/>
          <p:nvPr/>
        </p:nvGrpSpPr>
        <p:grpSpPr>
          <a:xfrm rot="-5400000">
            <a:off x="2104445" y="1715007"/>
            <a:ext cx="846618" cy="2014476"/>
            <a:chOff x="0" y="0"/>
            <a:chExt cx="914197" cy="2175275"/>
          </a:xfrm>
        </p:grpSpPr>
        <p:sp>
          <p:nvSpPr>
            <p:cNvPr id="6" name="Freeform 6"/>
            <p:cNvSpPr/>
            <p:nvPr/>
          </p:nvSpPr>
          <p:spPr>
            <a:xfrm>
              <a:off x="0" y="0"/>
              <a:ext cx="914197" cy="2175275"/>
            </a:xfrm>
            <a:custGeom>
              <a:avLst/>
              <a:gdLst/>
              <a:ahLst/>
              <a:cxnLst/>
              <a:rect l="l" t="t" r="r" b="b"/>
              <a:pathLst>
                <a:path w="914197" h="2175275">
                  <a:moveTo>
                    <a:pt x="914197" y="279400"/>
                  </a:moveTo>
                  <a:lnTo>
                    <a:pt x="914197" y="0"/>
                  </a:lnTo>
                  <a:lnTo>
                    <a:pt x="0" y="0"/>
                  </a:lnTo>
                  <a:lnTo>
                    <a:pt x="0" y="2175275"/>
                  </a:lnTo>
                  <a:lnTo>
                    <a:pt x="914197" y="2175275"/>
                  </a:lnTo>
                  <a:lnTo>
                    <a:pt x="914197" y="279400"/>
                  </a:lnTo>
                  <a:close/>
                  <a:moveTo>
                    <a:pt x="835457" y="279400"/>
                  </a:moveTo>
                  <a:lnTo>
                    <a:pt x="835457" y="2096534"/>
                  </a:lnTo>
                  <a:lnTo>
                    <a:pt x="78740" y="2096534"/>
                  </a:lnTo>
                  <a:lnTo>
                    <a:pt x="78740" y="78740"/>
                  </a:lnTo>
                  <a:lnTo>
                    <a:pt x="835457" y="78740"/>
                  </a:lnTo>
                  <a:lnTo>
                    <a:pt x="835457" y="279400"/>
                  </a:lnTo>
                  <a:close/>
                </a:path>
              </a:pathLst>
            </a:custGeom>
            <a:solidFill>
              <a:srgbClr val="B3140E"/>
            </a:solidFill>
          </p:spPr>
        </p:sp>
      </p:grpSp>
      <p:grpSp>
        <p:nvGrpSpPr>
          <p:cNvPr id="7" name="Group 7"/>
          <p:cNvGrpSpPr/>
          <p:nvPr/>
        </p:nvGrpSpPr>
        <p:grpSpPr>
          <a:xfrm rot="-5400000">
            <a:off x="4052005" y="1781923"/>
            <a:ext cx="846618" cy="1880644"/>
            <a:chOff x="0" y="0"/>
            <a:chExt cx="914197" cy="2030760"/>
          </a:xfrm>
        </p:grpSpPr>
        <p:sp>
          <p:nvSpPr>
            <p:cNvPr id="8" name="Freeform 8"/>
            <p:cNvSpPr/>
            <p:nvPr/>
          </p:nvSpPr>
          <p:spPr>
            <a:xfrm>
              <a:off x="0" y="0"/>
              <a:ext cx="914197" cy="2030760"/>
            </a:xfrm>
            <a:custGeom>
              <a:avLst/>
              <a:gdLst/>
              <a:ahLst/>
              <a:cxnLst/>
              <a:rect l="l" t="t" r="r" b="b"/>
              <a:pathLst>
                <a:path w="914197" h="2030760">
                  <a:moveTo>
                    <a:pt x="914197" y="279400"/>
                  </a:moveTo>
                  <a:lnTo>
                    <a:pt x="914197" y="0"/>
                  </a:lnTo>
                  <a:lnTo>
                    <a:pt x="0" y="0"/>
                  </a:lnTo>
                  <a:lnTo>
                    <a:pt x="0" y="2030760"/>
                  </a:lnTo>
                  <a:lnTo>
                    <a:pt x="914197" y="2030760"/>
                  </a:lnTo>
                  <a:lnTo>
                    <a:pt x="914197" y="279400"/>
                  </a:lnTo>
                  <a:close/>
                  <a:moveTo>
                    <a:pt x="835457" y="279400"/>
                  </a:moveTo>
                  <a:lnTo>
                    <a:pt x="835457" y="1952020"/>
                  </a:lnTo>
                  <a:lnTo>
                    <a:pt x="78740" y="1952020"/>
                  </a:lnTo>
                  <a:lnTo>
                    <a:pt x="78740" y="78740"/>
                  </a:lnTo>
                  <a:lnTo>
                    <a:pt x="835457" y="78740"/>
                  </a:lnTo>
                  <a:lnTo>
                    <a:pt x="835457" y="279400"/>
                  </a:lnTo>
                  <a:close/>
                </a:path>
              </a:pathLst>
            </a:custGeom>
            <a:solidFill>
              <a:srgbClr val="B3140E"/>
            </a:solidFill>
          </p:spPr>
        </p:sp>
      </p:grpSp>
      <p:grpSp>
        <p:nvGrpSpPr>
          <p:cNvPr id="9" name="Group 9"/>
          <p:cNvGrpSpPr/>
          <p:nvPr/>
        </p:nvGrpSpPr>
        <p:grpSpPr>
          <a:xfrm rot="-5400000">
            <a:off x="6202750" y="1511822"/>
            <a:ext cx="846618" cy="2420846"/>
            <a:chOff x="0" y="0"/>
            <a:chExt cx="914197" cy="2614082"/>
          </a:xfrm>
        </p:grpSpPr>
        <p:sp>
          <p:nvSpPr>
            <p:cNvPr id="10" name="Freeform 10"/>
            <p:cNvSpPr/>
            <p:nvPr/>
          </p:nvSpPr>
          <p:spPr>
            <a:xfrm>
              <a:off x="0" y="0"/>
              <a:ext cx="914197" cy="2614082"/>
            </a:xfrm>
            <a:custGeom>
              <a:avLst/>
              <a:gdLst/>
              <a:ahLst/>
              <a:cxnLst/>
              <a:rect l="l" t="t" r="r" b="b"/>
              <a:pathLst>
                <a:path w="914197" h="2614082">
                  <a:moveTo>
                    <a:pt x="914197" y="279400"/>
                  </a:moveTo>
                  <a:lnTo>
                    <a:pt x="914197" y="0"/>
                  </a:lnTo>
                  <a:lnTo>
                    <a:pt x="0" y="0"/>
                  </a:lnTo>
                  <a:lnTo>
                    <a:pt x="0" y="2614082"/>
                  </a:lnTo>
                  <a:lnTo>
                    <a:pt x="914197" y="2614082"/>
                  </a:lnTo>
                  <a:lnTo>
                    <a:pt x="914197" y="279400"/>
                  </a:lnTo>
                  <a:close/>
                  <a:moveTo>
                    <a:pt x="835457" y="279400"/>
                  </a:moveTo>
                  <a:lnTo>
                    <a:pt x="835457" y="2535342"/>
                  </a:lnTo>
                  <a:lnTo>
                    <a:pt x="78740" y="2535342"/>
                  </a:lnTo>
                  <a:lnTo>
                    <a:pt x="78740" y="78740"/>
                  </a:lnTo>
                  <a:lnTo>
                    <a:pt x="835457" y="78740"/>
                  </a:lnTo>
                  <a:lnTo>
                    <a:pt x="835457" y="279400"/>
                  </a:lnTo>
                  <a:close/>
                </a:path>
              </a:pathLst>
            </a:custGeom>
            <a:solidFill>
              <a:srgbClr val="B3140E"/>
            </a:solidFill>
          </p:spPr>
        </p:sp>
      </p:grpSp>
      <p:grpSp>
        <p:nvGrpSpPr>
          <p:cNvPr id="11" name="Group 11"/>
          <p:cNvGrpSpPr/>
          <p:nvPr/>
        </p:nvGrpSpPr>
        <p:grpSpPr>
          <a:xfrm rot="-5400000">
            <a:off x="8470955" y="1664463"/>
            <a:ext cx="846618" cy="2115564"/>
            <a:chOff x="0" y="0"/>
            <a:chExt cx="914197" cy="2284433"/>
          </a:xfrm>
        </p:grpSpPr>
        <p:sp>
          <p:nvSpPr>
            <p:cNvPr id="12" name="Freeform 12"/>
            <p:cNvSpPr/>
            <p:nvPr/>
          </p:nvSpPr>
          <p:spPr>
            <a:xfrm>
              <a:off x="0" y="0"/>
              <a:ext cx="914197" cy="2284433"/>
            </a:xfrm>
            <a:custGeom>
              <a:avLst/>
              <a:gdLst/>
              <a:ahLst/>
              <a:cxnLst/>
              <a:rect l="l" t="t" r="r" b="b"/>
              <a:pathLst>
                <a:path w="914197" h="2284433">
                  <a:moveTo>
                    <a:pt x="914197" y="279400"/>
                  </a:moveTo>
                  <a:lnTo>
                    <a:pt x="914197" y="0"/>
                  </a:lnTo>
                  <a:lnTo>
                    <a:pt x="0" y="0"/>
                  </a:lnTo>
                  <a:lnTo>
                    <a:pt x="0" y="2284433"/>
                  </a:lnTo>
                  <a:lnTo>
                    <a:pt x="914197" y="2284433"/>
                  </a:lnTo>
                  <a:lnTo>
                    <a:pt x="914197" y="279400"/>
                  </a:lnTo>
                  <a:close/>
                  <a:moveTo>
                    <a:pt x="835457" y="279400"/>
                  </a:moveTo>
                  <a:lnTo>
                    <a:pt x="835457" y="2205692"/>
                  </a:lnTo>
                  <a:lnTo>
                    <a:pt x="78740" y="2205692"/>
                  </a:lnTo>
                  <a:lnTo>
                    <a:pt x="78740" y="78740"/>
                  </a:lnTo>
                  <a:lnTo>
                    <a:pt x="835457" y="78740"/>
                  </a:lnTo>
                  <a:lnTo>
                    <a:pt x="835457" y="279400"/>
                  </a:lnTo>
                  <a:close/>
                </a:path>
              </a:pathLst>
            </a:custGeom>
            <a:solidFill>
              <a:srgbClr val="B3140E"/>
            </a:solidFill>
          </p:spPr>
        </p:sp>
      </p:grpSp>
      <p:grpSp>
        <p:nvGrpSpPr>
          <p:cNvPr id="13" name="Group 13"/>
          <p:cNvGrpSpPr/>
          <p:nvPr/>
        </p:nvGrpSpPr>
        <p:grpSpPr>
          <a:xfrm rot="-5400000">
            <a:off x="10516925" y="1734057"/>
            <a:ext cx="846618" cy="1976376"/>
            <a:chOff x="0" y="0"/>
            <a:chExt cx="914197" cy="2134133"/>
          </a:xfrm>
        </p:grpSpPr>
        <p:sp>
          <p:nvSpPr>
            <p:cNvPr id="14" name="Freeform 14"/>
            <p:cNvSpPr/>
            <p:nvPr/>
          </p:nvSpPr>
          <p:spPr>
            <a:xfrm>
              <a:off x="0" y="0"/>
              <a:ext cx="914197" cy="2134133"/>
            </a:xfrm>
            <a:custGeom>
              <a:avLst/>
              <a:gdLst/>
              <a:ahLst/>
              <a:cxnLst/>
              <a:rect l="l" t="t" r="r" b="b"/>
              <a:pathLst>
                <a:path w="914197" h="2134133">
                  <a:moveTo>
                    <a:pt x="914197" y="279400"/>
                  </a:moveTo>
                  <a:lnTo>
                    <a:pt x="914197" y="0"/>
                  </a:lnTo>
                  <a:lnTo>
                    <a:pt x="0" y="0"/>
                  </a:lnTo>
                  <a:lnTo>
                    <a:pt x="0" y="2134133"/>
                  </a:lnTo>
                  <a:lnTo>
                    <a:pt x="914197" y="2134133"/>
                  </a:lnTo>
                  <a:lnTo>
                    <a:pt x="914197" y="279400"/>
                  </a:lnTo>
                  <a:close/>
                  <a:moveTo>
                    <a:pt x="835457" y="279400"/>
                  </a:moveTo>
                  <a:lnTo>
                    <a:pt x="835457" y="2055393"/>
                  </a:lnTo>
                  <a:lnTo>
                    <a:pt x="78740" y="2055393"/>
                  </a:lnTo>
                  <a:lnTo>
                    <a:pt x="78740" y="78740"/>
                  </a:lnTo>
                  <a:lnTo>
                    <a:pt x="835457" y="78740"/>
                  </a:lnTo>
                  <a:lnTo>
                    <a:pt x="835457" y="279400"/>
                  </a:lnTo>
                  <a:close/>
                </a:path>
              </a:pathLst>
            </a:custGeom>
            <a:solidFill>
              <a:srgbClr val="B3140E"/>
            </a:solidFill>
          </p:spPr>
        </p:sp>
      </p:grpSp>
      <p:grpSp>
        <p:nvGrpSpPr>
          <p:cNvPr id="15" name="Group 15"/>
          <p:cNvGrpSpPr/>
          <p:nvPr/>
        </p:nvGrpSpPr>
        <p:grpSpPr>
          <a:xfrm rot="-5400000">
            <a:off x="12709073" y="1518285"/>
            <a:ext cx="846618" cy="2407920"/>
            <a:chOff x="0" y="0"/>
            <a:chExt cx="914197" cy="2600124"/>
          </a:xfrm>
        </p:grpSpPr>
        <p:sp>
          <p:nvSpPr>
            <p:cNvPr id="16" name="Freeform 16"/>
            <p:cNvSpPr/>
            <p:nvPr/>
          </p:nvSpPr>
          <p:spPr>
            <a:xfrm>
              <a:off x="0" y="0"/>
              <a:ext cx="914197" cy="2600124"/>
            </a:xfrm>
            <a:custGeom>
              <a:avLst/>
              <a:gdLst/>
              <a:ahLst/>
              <a:cxnLst/>
              <a:rect l="l" t="t" r="r" b="b"/>
              <a:pathLst>
                <a:path w="914197" h="2600124">
                  <a:moveTo>
                    <a:pt x="914197" y="279400"/>
                  </a:moveTo>
                  <a:lnTo>
                    <a:pt x="914197" y="0"/>
                  </a:lnTo>
                  <a:lnTo>
                    <a:pt x="0" y="0"/>
                  </a:lnTo>
                  <a:lnTo>
                    <a:pt x="0" y="2600124"/>
                  </a:lnTo>
                  <a:lnTo>
                    <a:pt x="914197" y="2600124"/>
                  </a:lnTo>
                  <a:lnTo>
                    <a:pt x="914197" y="279400"/>
                  </a:lnTo>
                  <a:close/>
                  <a:moveTo>
                    <a:pt x="835457" y="279400"/>
                  </a:moveTo>
                  <a:lnTo>
                    <a:pt x="835457" y="2521384"/>
                  </a:lnTo>
                  <a:lnTo>
                    <a:pt x="78740" y="2521384"/>
                  </a:lnTo>
                  <a:lnTo>
                    <a:pt x="78740" y="78740"/>
                  </a:lnTo>
                  <a:lnTo>
                    <a:pt x="835457" y="78740"/>
                  </a:lnTo>
                  <a:lnTo>
                    <a:pt x="835457" y="279400"/>
                  </a:lnTo>
                  <a:close/>
                </a:path>
              </a:pathLst>
            </a:custGeom>
            <a:solidFill>
              <a:srgbClr val="B3140E"/>
            </a:solidFill>
          </p:spPr>
        </p:sp>
      </p:grpSp>
      <p:grpSp>
        <p:nvGrpSpPr>
          <p:cNvPr id="17" name="Group 17"/>
          <p:cNvGrpSpPr/>
          <p:nvPr/>
        </p:nvGrpSpPr>
        <p:grpSpPr>
          <a:xfrm rot="-5400000">
            <a:off x="15128423" y="1506855"/>
            <a:ext cx="846618" cy="2430780"/>
            <a:chOff x="0" y="0"/>
            <a:chExt cx="914197" cy="2624809"/>
          </a:xfrm>
        </p:grpSpPr>
        <p:sp>
          <p:nvSpPr>
            <p:cNvPr id="18" name="Freeform 18"/>
            <p:cNvSpPr/>
            <p:nvPr/>
          </p:nvSpPr>
          <p:spPr>
            <a:xfrm>
              <a:off x="0" y="0"/>
              <a:ext cx="914197" cy="2624809"/>
            </a:xfrm>
            <a:custGeom>
              <a:avLst/>
              <a:gdLst/>
              <a:ahLst/>
              <a:cxnLst/>
              <a:rect l="l" t="t" r="r" b="b"/>
              <a:pathLst>
                <a:path w="914197" h="2624809">
                  <a:moveTo>
                    <a:pt x="914197" y="279400"/>
                  </a:moveTo>
                  <a:lnTo>
                    <a:pt x="914197" y="0"/>
                  </a:lnTo>
                  <a:lnTo>
                    <a:pt x="0" y="0"/>
                  </a:lnTo>
                  <a:lnTo>
                    <a:pt x="0" y="2624809"/>
                  </a:lnTo>
                  <a:lnTo>
                    <a:pt x="914197" y="2624809"/>
                  </a:lnTo>
                  <a:lnTo>
                    <a:pt x="914197" y="279400"/>
                  </a:lnTo>
                  <a:close/>
                  <a:moveTo>
                    <a:pt x="835457" y="279400"/>
                  </a:moveTo>
                  <a:lnTo>
                    <a:pt x="835457" y="2546069"/>
                  </a:lnTo>
                  <a:lnTo>
                    <a:pt x="78740" y="2546069"/>
                  </a:lnTo>
                  <a:lnTo>
                    <a:pt x="78740" y="78740"/>
                  </a:lnTo>
                  <a:lnTo>
                    <a:pt x="835457" y="78740"/>
                  </a:lnTo>
                  <a:lnTo>
                    <a:pt x="835457" y="279400"/>
                  </a:lnTo>
                  <a:close/>
                </a:path>
              </a:pathLst>
            </a:custGeom>
            <a:solidFill>
              <a:srgbClr val="B3140E"/>
            </a:solidFill>
          </p:spPr>
        </p:sp>
      </p:grpSp>
      <p:grpSp>
        <p:nvGrpSpPr>
          <p:cNvPr id="19" name="Group 19"/>
          <p:cNvGrpSpPr/>
          <p:nvPr/>
        </p:nvGrpSpPr>
        <p:grpSpPr>
          <a:xfrm>
            <a:off x="2931205" y="1735843"/>
            <a:ext cx="603787" cy="563093"/>
            <a:chOff x="0" y="0"/>
            <a:chExt cx="805049" cy="750791"/>
          </a:xfrm>
        </p:grpSpPr>
        <p:sp>
          <p:nvSpPr>
            <p:cNvPr id="20" name="AutoShape 20"/>
            <p:cNvSpPr/>
            <p:nvPr/>
          </p:nvSpPr>
          <p:spPr>
            <a:xfrm>
              <a:off x="0" y="0"/>
              <a:ext cx="805049" cy="750791"/>
            </a:xfrm>
            <a:prstGeom prst="rect">
              <a:avLst/>
            </a:prstGeom>
            <a:solidFill>
              <a:srgbClr val="4D4A46"/>
            </a:solidFill>
          </p:spPr>
        </p:sp>
        <p:sp>
          <p:nvSpPr>
            <p:cNvPr id="21" name="TextBox 21"/>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Calibri" panose="020F0502020204030204" pitchFamily="34" charset="0"/>
                  <a:ea typeface="標楷體" panose="03000509000000000000" pitchFamily="65" charset="-120"/>
                  <a:cs typeface="Calibri" panose="020F0502020204030204" pitchFamily="34" charset="0"/>
                </a:rPr>
                <a:t>1</a:t>
              </a:r>
            </a:p>
          </p:txBody>
        </p:sp>
      </p:grpSp>
      <p:grpSp>
        <p:nvGrpSpPr>
          <p:cNvPr id="22" name="Group 22"/>
          <p:cNvGrpSpPr/>
          <p:nvPr/>
        </p:nvGrpSpPr>
        <p:grpSpPr>
          <a:xfrm>
            <a:off x="4811849" y="1735843"/>
            <a:ext cx="603787" cy="563093"/>
            <a:chOff x="0" y="0"/>
            <a:chExt cx="805049" cy="750791"/>
          </a:xfrm>
        </p:grpSpPr>
        <p:sp>
          <p:nvSpPr>
            <p:cNvPr id="23" name="AutoShape 23"/>
            <p:cNvSpPr/>
            <p:nvPr/>
          </p:nvSpPr>
          <p:spPr>
            <a:xfrm>
              <a:off x="0" y="0"/>
              <a:ext cx="805049" cy="750791"/>
            </a:xfrm>
            <a:prstGeom prst="rect">
              <a:avLst/>
            </a:prstGeom>
            <a:solidFill>
              <a:srgbClr val="4D4A46"/>
            </a:solidFill>
          </p:spPr>
        </p:sp>
        <p:sp>
          <p:nvSpPr>
            <p:cNvPr id="24" name="TextBox 24"/>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Calibri" panose="020F0502020204030204" pitchFamily="34" charset="0"/>
                  <a:ea typeface="標楷體" panose="03000509000000000000" pitchFamily="65" charset="-120"/>
                  <a:cs typeface="Calibri" panose="020F0502020204030204" pitchFamily="34" charset="0"/>
                </a:rPr>
                <a:t>2</a:t>
              </a:r>
            </a:p>
          </p:txBody>
        </p:sp>
      </p:grpSp>
      <p:grpSp>
        <p:nvGrpSpPr>
          <p:cNvPr id="25" name="Group 25"/>
          <p:cNvGrpSpPr/>
          <p:nvPr/>
        </p:nvGrpSpPr>
        <p:grpSpPr>
          <a:xfrm>
            <a:off x="7232695" y="1735843"/>
            <a:ext cx="603787" cy="563093"/>
            <a:chOff x="0" y="0"/>
            <a:chExt cx="805049" cy="750791"/>
          </a:xfrm>
        </p:grpSpPr>
        <p:sp>
          <p:nvSpPr>
            <p:cNvPr id="26" name="AutoShape 26"/>
            <p:cNvSpPr/>
            <p:nvPr/>
          </p:nvSpPr>
          <p:spPr>
            <a:xfrm>
              <a:off x="0" y="0"/>
              <a:ext cx="805049" cy="750791"/>
            </a:xfrm>
            <a:prstGeom prst="rect">
              <a:avLst/>
            </a:prstGeom>
            <a:solidFill>
              <a:srgbClr val="4D4A46"/>
            </a:solidFill>
          </p:spPr>
        </p:sp>
        <p:sp>
          <p:nvSpPr>
            <p:cNvPr id="27" name="TextBox 27"/>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Calibri" panose="020F0502020204030204" pitchFamily="34" charset="0"/>
                  <a:ea typeface="標楷體" panose="03000509000000000000" pitchFamily="65" charset="-120"/>
                  <a:cs typeface="Calibri" panose="020F0502020204030204" pitchFamily="34" charset="0"/>
                </a:rPr>
                <a:t>3</a:t>
              </a:r>
            </a:p>
          </p:txBody>
        </p:sp>
      </p:grpSp>
      <p:grpSp>
        <p:nvGrpSpPr>
          <p:cNvPr id="28" name="Group 28"/>
          <p:cNvGrpSpPr/>
          <p:nvPr/>
        </p:nvGrpSpPr>
        <p:grpSpPr>
          <a:xfrm>
            <a:off x="9348260" y="1735843"/>
            <a:ext cx="603787" cy="563093"/>
            <a:chOff x="0" y="0"/>
            <a:chExt cx="805049" cy="750791"/>
          </a:xfrm>
        </p:grpSpPr>
        <p:sp>
          <p:nvSpPr>
            <p:cNvPr id="29" name="AutoShape 29"/>
            <p:cNvSpPr/>
            <p:nvPr/>
          </p:nvSpPr>
          <p:spPr>
            <a:xfrm>
              <a:off x="0" y="0"/>
              <a:ext cx="805049" cy="750791"/>
            </a:xfrm>
            <a:prstGeom prst="rect">
              <a:avLst/>
            </a:prstGeom>
            <a:solidFill>
              <a:srgbClr val="4D4A46"/>
            </a:solidFill>
          </p:spPr>
        </p:sp>
        <p:sp>
          <p:nvSpPr>
            <p:cNvPr id="30" name="TextBox 30"/>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Calibri" panose="020F0502020204030204" pitchFamily="34" charset="0"/>
                  <a:ea typeface="標楷體" panose="03000509000000000000" pitchFamily="65" charset="-120"/>
                  <a:cs typeface="Calibri" panose="020F0502020204030204" pitchFamily="34" charset="0"/>
                </a:rPr>
                <a:t>4</a:t>
              </a:r>
            </a:p>
          </p:txBody>
        </p:sp>
      </p:grpSp>
      <p:grpSp>
        <p:nvGrpSpPr>
          <p:cNvPr id="31" name="Group 31"/>
          <p:cNvGrpSpPr/>
          <p:nvPr/>
        </p:nvGrpSpPr>
        <p:grpSpPr>
          <a:xfrm>
            <a:off x="11324635" y="1735843"/>
            <a:ext cx="603787" cy="563093"/>
            <a:chOff x="0" y="0"/>
            <a:chExt cx="805049" cy="750791"/>
          </a:xfrm>
        </p:grpSpPr>
        <p:sp>
          <p:nvSpPr>
            <p:cNvPr id="32" name="AutoShape 32"/>
            <p:cNvSpPr/>
            <p:nvPr/>
          </p:nvSpPr>
          <p:spPr>
            <a:xfrm>
              <a:off x="0" y="0"/>
              <a:ext cx="805049" cy="750791"/>
            </a:xfrm>
            <a:prstGeom prst="rect">
              <a:avLst/>
            </a:prstGeom>
            <a:solidFill>
              <a:srgbClr val="4D4A46"/>
            </a:solidFill>
          </p:spPr>
        </p:sp>
        <p:sp>
          <p:nvSpPr>
            <p:cNvPr id="33" name="TextBox 33"/>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Calibri" panose="020F0502020204030204" pitchFamily="34" charset="0"/>
                  <a:ea typeface="標楷體" panose="03000509000000000000" pitchFamily="65" charset="-120"/>
                  <a:cs typeface="Calibri" panose="020F0502020204030204" pitchFamily="34" charset="0"/>
                </a:rPr>
                <a:t>5</a:t>
              </a:r>
            </a:p>
          </p:txBody>
        </p:sp>
      </p:grpSp>
      <p:grpSp>
        <p:nvGrpSpPr>
          <p:cNvPr id="34" name="Group 34"/>
          <p:cNvGrpSpPr/>
          <p:nvPr/>
        </p:nvGrpSpPr>
        <p:grpSpPr>
          <a:xfrm>
            <a:off x="13732555" y="1735843"/>
            <a:ext cx="603787" cy="563093"/>
            <a:chOff x="0" y="0"/>
            <a:chExt cx="805049" cy="750791"/>
          </a:xfrm>
        </p:grpSpPr>
        <p:sp>
          <p:nvSpPr>
            <p:cNvPr id="35" name="AutoShape 35"/>
            <p:cNvSpPr/>
            <p:nvPr/>
          </p:nvSpPr>
          <p:spPr>
            <a:xfrm>
              <a:off x="0" y="0"/>
              <a:ext cx="805049" cy="750791"/>
            </a:xfrm>
            <a:prstGeom prst="rect">
              <a:avLst/>
            </a:prstGeom>
            <a:solidFill>
              <a:srgbClr val="4D4A46"/>
            </a:solidFill>
          </p:spPr>
        </p:sp>
        <p:sp>
          <p:nvSpPr>
            <p:cNvPr id="36" name="TextBox 36"/>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Calibri" panose="020F0502020204030204" pitchFamily="34" charset="0"/>
                  <a:ea typeface="標楷體" panose="03000509000000000000" pitchFamily="65" charset="-120"/>
                  <a:cs typeface="Calibri" panose="020F0502020204030204" pitchFamily="34" charset="0"/>
                </a:rPr>
                <a:t>6</a:t>
              </a:r>
            </a:p>
          </p:txBody>
        </p:sp>
      </p:grpSp>
      <p:grpSp>
        <p:nvGrpSpPr>
          <p:cNvPr id="37" name="Group 37"/>
          <p:cNvGrpSpPr/>
          <p:nvPr/>
        </p:nvGrpSpPr>
        <p:grpSpPr>
          <a:xfrm>
            <a:off x="16163335" y="1735843"/>
            <a:ext cx="603787" cy="563093"/>
            <a:chOff x="0" y="0"/>
            <a:chExt cx="805049" cy="750791"/>
          </a:xfrm>
        </p:grpSpPr>
        <p:sp>
          <p:nvSpPr>
            <p:cNvPr id="38" name="AutoShape 38"/>
            <p:cNvSpPr/>
            <p:nvPr/>
          </p:nvSpPr>
          <p:spPr>
            <a:xfrm>
              <a:off x="0" y="0"/>
              <a:ext cx="805049" cy="750791"/>
            </a:xfrm>
            <a:prstGeom prst="rect">
              <a:avLst/>
            </a:prstGeom>
            <a:solidFill>
              <a:srgbClr val="4D4A46"/>
            </a:solidFill>
          </p:spPr>
        </p:sp>
        <p:sp>
          <p:nvSpPr>
            <p:cNvPr id="39" name="TextBox 39"/>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Calibri" panose="020F0502020204030204" pitchFamily="34" charset="0"/>
                  <a:ea typeface="標楷體" panose="03000509000000000000" pitchFamily="65" charset="-120"/>
                  <a:cs typeface="Calibri" panose="020F0502020204030204" pitchFamily="34" charset="0"/>
                </a:rPr>
                <a:t>7</a:t>
              </a:r>
            </a:p>
          </p:txBody>
        </p:sp>
      </p:grpSp>
      <p:grpSp>
        <p:nvGrpSpPr>
          <p:cNvPr id="40" name="Group 40"/>
          <p:cNvGrpSpPr/>
          <p:nvPr/>
        </p:nvGrpSpPr>
        <p:grpSpPr>
          <a:xfrm>
            <a:off x="1520516" y="3659893"/>
            <a:ext cx="603787" cy="563093"/>
            <a:chOff x="0" y="0"/>
            <a:chExt cx="805049" cy="750791"/>
          </a:xfrm>
        </p:grpSpPr>
        <p:sp>
          <p:nvSpPr>
            <p:cNvPr id="41" name="AutoShape 41"/>
            <p:cNvSpPr/>
            <p:nvPr/>
          </p:nvSpPr>
          <p:spPr>
            <a:xfrm>
              <a:off x="0" y="0"/>
              <a:ext cx="805049" cy="750791"/>
            </a:xfrm>
            <a:prstGeom prst="rect">
              <a:avLst/>
            </a:prstGeom>
            <a:solidFill>
              <a:srgbClr val="4D4A46"/>
            </a:solidFill>
          </p:spPr>
        </p:sp>
        <p:sp>
          <p:nvSpPr>
            <p:cNvPr id="42" name="TextBox 42"/>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Calibri" panose="020F0502020204030204" pitchFamily="34" charset="0"/>
                  <a:ea typeface="標楷體" panose="03000509000000000000" pitchFamily="65" charset="-120"/>
                  <a:cs typeface="Calibri" panose="020F0502020204030204" pitchFamily="34" charset="0"/>
                </a:rPr>
                <a:t>1</a:t>
              </a:r>
            </a:p>
          </p:txBody>
        </p:sp>
      </p:grpSp>
      <p:grpSp>
        <p:nvGrpSpPr>
          <p:cNvPr id="43" name="Group 43"/>
          <p:cNvGrpSpPr/>
          <p:nvPr/>
        </p:nvGrpSpPr>
        <p:grpSpPr>
          <a:xfrm>
            <a:off x="1520516" y="4546036"/>
            <a:ext cx="603787" cy="563093"/>
            <a:chOff x="0" y="0"/>
            <a:chExt cx="805049" cy="750791"/>
          </a:xfrm>
        </p:grpSpPr>
        <p:sp>
          <p:nvSpPr>
            <p:cNvPr id="44" name="AutoShape 44"/>
            <p:cNvSpPr/>
            <p:nvPr/>
          </p:nvSpPr>
          <p:spPr>
            <a:xfrm>
              <a:off x="0" y="0"/>
              <a:ext cx="805049" cy="750791"/>
            </a:xfrm>
            <a:prstGeom prst="rect">
              <a:avLst/>
            </a:prstGeom>
            <a:solidFill>
              <a:srgbClr val="4D4A46"/>
            </a:solidFill>
          </p:spPr>
        </p:sp>
        <p:sp>
          <p:nvSpPr>
            <p:cNvPr id="45" name="TextBox 45"/>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Calibri" panose="020F0502020204030204" pitchFamily="34" charset="0"/>
                  <a:ea typeface="標楷體" panose="03000509000000000000" pitchFamily="65" charset="-120"/>
                  <a:cs typeface="Calibri" panose="020F0502020204030204" pitchFamily="34" charset="0"/>
                </a:rPr>
                <a:t>2</a:t>
              </a:r>
            </a:p>
          </p:txBody>
        </p:sp>
      </p:grpSp>
      <p:grpSp>
        <p:nvGrpSpPr>
          <p:cNvPr id="46" name="Group 46"/>
          <p:cNvGrpSpPr/>
          <p:nvPr/>
        </p:nvGrpSpPr>
        <p:grpSpPr>
          <a:xfrm>
            <a:off x="1520516" y="5432180"/>
            <a:ext cx="603787" cy="563093"/>
            <a:chOff x="0" y="0"/>
            <a:chExt cx="805049" cy="750791"/>
          </a:xfrm>
        </p:grpSpPr>
        <p:sp>
          <p:nvSpPr>
            <p:cNvPr id="47" name="AutoShape 47"/>
            <p:cNvSpPr/>
            <p:nvPr/>
          </p:nvSpPr>
          <p:spPr>
            <a:xfrm>
              <a:off x="0" y="0"/>
              <a:ext cx="805049" cy="750791"/>
            </a:xfrm>
            <a:prstGeom prst="rect">
              <a:avLst/>
            </a:prstGeom>
            <a:solidFill>
              <a:srgbClr val="4D4A46"/>
            </a:solidFill>
          </p:spPr>
        </p:sp>
        <p:sp>
          <p:nvSpPr>
            <p:cNvPr id="48" name="TextBox 48"/>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Calibri" panose="020F0502020204030204" pitchFamily="34" charset="0"/>
                  <a:ea typeface="標楷體" panose="03000509000000000000" pitchFamily="65" charset="-120"/>
                  <a:cs typeface="Calibri" panose="020F0502020204030204" pitchFamily="34" charset="0"/>
                </a:rPr>
                <a:t>3</a:t>
              </a:r>
            </a:p>
          </p:txBody>
        </p:sp>
      </p:grpSp>
      <p:grpSp>
        <p:nvGrpSpPr>
          <p:cNvPr id="49" name="Group 49"/>
          <p:cNvGrpSpPr/>
          <p:nvPr/>
        </p:nvGrpSpPr>
        <p:grpSpPr>
          <a:xfrm>
            <a:off x="1520516" y="6318323"/>
            <a:ext cx="603787" cy="563093"/>
            <a:chOff x="0" y="0"/>
            <a:chExt cx="805049" cy="750791"/>
          </a:xfrm>
        </p:grpSpPr>
        <p:sp>
          <p:nvSpPr>
            <p:cNvPr id="50" name="AutoShape 50"/>
            <p:cNvSpPr/>
            <p:nvPr/>
          </p:nvSpPr>
          <p:spPr>
            <a:xfrm>
              <a:off x="0" y="0"/>
              <a:ext cx="805049" cy="750791"/>
            </a:xfrm>
            <a:prstGeom prst="rect">
              <a:avLst/>
            </a:prstGeom>
            <a:solidFill>
              <a:srgbClr val="4D4A46"/>
            </a:solidFill>
          </p:spPr>
        </p:sp>
        <p:sp>
          <p:nvSpPr>
            <p:cNvPr id="51" name="TextBox 51"/>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Calibri" panose="020F0502020204030204" pitchFamily="34" charset="0"/>
                  <a:ea typeface="標楷體" panose="03000509000000000000" pitchFamily="65" charset="-120"/>
                  <a:cs typeface="Calibri" panose="020F0502020204030204" pitchFamily="34" charset="0"/>
                </a:rPr>
                <a:t>4</a:t>
              </a:r>
            </a:p>
          </p:txBody>
        </p:sp>
      </p:grpSp>
      <p:grpSp>
        <p:nvGrpSpPr>
          <p:cNvPr id="52" name="Group 52"/>
          <p:cNvGrpSpPr/>
          <p:nvPr/>
        </p:nvGrpSpPr>
        <p:grpSpPr>
          <a:xfrm>
            <a:off x="1520516" y="7204467"/>
            <a:ext cx="603787" cy="563093"/>
            <a:chOff x="0" y="0"/>
            <a:chExt cx="805049" cy="750791"/>
          </a:xfrm>
        </p:grpSpPr>
        <p:sp>
          <p:nvSpPr>
            <p:cNvPr id="53" name="AutoShape 53"/>
            <p:cNvSpPr/>
            <p:nvPr/>
          </p:nvSpPr>
          <p:spPr>
            <a:xfrm>
              <a:off x="0" y="0"/>
              <a:ext cx="805049" cy="750791"/>
            </a:xfrm>
            <a:prstGeom prst="rect">
              <a:avLst/>
            </a:prstGeom>
            <a:solidFill>
              <a:srgbClr val="4D4A46"/>
            </a:solidFill>
          </p:spPr>
        </p:sp>
        <p:sp>
          <p:nvSpPr>
            <p:cNvPr id="54" name="TextBox 54"/>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Calibri" panose="020F0502020204030204" pitchFamily="34" charset="0"/>
                  <a:ea typeface="標楷體" panose="03000509000000000000" pitchFamily="65" charset="-120"/>
                  <a:cs typeface="Calibri" panose="020F0502020204030204" pitchFamily="34" charset="0"/>
                </a:rPr>
                <a:t>5</a:t>
              </a:r>
            </a:p>
          </p:txBody>
        </p:sp>
      </p:grpSp>
      <p:grpSp>
        <p:nvGrpSpPr>
          <p:cNvPr id="55" name="Group 55"/>
          <p:cNvGrpSpPr/>
          <p:nvPr/>
        </p:nvGrpSpPr>
        <p:grpSpPr>
          <a:xfrm>
            <a:off x="1520516" y="8090610"/>
            <a:ext cx="603787" cy="563093"/>
            <a:chOff x="0" y="0"/>
            <a:chExt cx="805049" cy="750791"/>
          </a:xfrm>
        </p:grpSpPr>
        <p:sp>
          <p:nvSpPr>
            <p:cNvPr id="56" name="AutoShape 56"/>
            <p:cNvSpPr/>
            <p:nvPr/>
          </p:nvSpPr>
          <p:spPr>
            <a:xfrm>
              <a:off x="0" y="0"/>
              <a:ext cx="805049" cy="750791"/>
            </a:xfrm>
            <a:prstGeom prst="rect">
              <a:avLst/>
            </a:prstGeom>
            <a:solidFill>
              <a:srgbClr val="4D4A46"/>
            </a:solidFill>
          </p:spPr>
        </p:sp>
        <p:sp>
          <p:nvSpPr>
            <p:cNvPr id="57" name="TextBox 57"/>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Calibri" panose="020F0502020204030204" pitchFamily="34" charset="0"/>
                  <a:ea typeface="標楷體" panose="03000509000000000000" pitchFamily="65" charset="-120"/>
                  <a:cs typeface="Calibri" panose="020F0502020204030204" pitchFamily="34" charset="0"/>
                </a:rPr>
                <a:t>6</a:t>
              </a:r>
            </a:p>
          </p:txBody>
        </p:sp>
      </p:grpSp>
      <p:grpSp>
        <p:nvGrpSpPr>
          <p:cNvPr id="58" name="Group 58"/>
          <p:cNvGrpSpPr/>
          <p:nvPr/>
        </p:nvGrpSpPr>
        <p:grpSpPr>
          <a:xfrm>
            <a:off x="1520516" y="8976754"/>
            <a:ext cx="603787" cy="563093"/>
            <a:chOff x="0" y="0"/>
            <a:chExt cx="805049" cy="750791"/>
          </a:xfrm>
        </p:grpSpPr>
        <p:sp>
          <p:nvSpPr>
            <p:cNvPr id="59" name="AutoShape 59"/>
            <p:cNvSpPr/>
            <p:nvPr/>
          </p:nvSpPr>
          <p:spPr>
            <a:xfrm>
              <a:off x="0" y="0"/>
              <a:ext cx="805049" cy="750791"/>
            </a:xfrm>
            <a:prstGeom prst="rect">
              <a:avLst/>
            </a:prstGeom>
            <a:solidFill>
              <a:srgbClr val="4D4A46"/>
            </a:solidFill>
          </p:spPr>
        </p:sp>
        <p:sp>
          <p:nvSpPr>
            <p:cNvPr id="60" name="TextBox 60"/>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Calibri" panose="020F0502020204030204" pitchFamily="34" charset="0"/>
                  <a:ea typeface="標楷體" panose="03000509000000000000" pitchFamily="65" charset="-120"/>
                  <a:cs typeface="Calibri" panose="020F0502020204030204" pitchFamily="34" charset="0"/>
                </a:rPr>
                <a:t>7</a:t>
              </a:r>
            </a:p>
          </p:txBody>
        </p:sp>
      </p:grpSp>
      <p:sp>
        <p:nvSpPr>
          <p:cNvPr id="61" name="TextBox 61"/>
          <p:cNvSpPr txBox="1"/>
          <p:nvPr/>
        </p:nvSpPr>
        <p:spPr>
          <a:xfrm>
            <a:off x="2380689" y="3497968"/>
            <a:ext cx="10649511" cy="743793"/>
          </a:xfrm>
          <a:prstGeom prst="rect">
            <a:avLst/>
          </a:prstGeom>
        </p:spPr>
        <p:txBody>
          <a:bodyPr wrap="square" lIns="0" tIns="0" rIns="0" bIns="0" rtlCol="0" anchor="t">
            <a:spAutoFit/>
          </a:bodyPr>
          <a:lstStyle/>
          <a:p>
            <a:pPr>
              <a:lnSpc>
                <a:spcPts val="5832"/>
              </a:lnSpc>
            </a:pPr>
            <a:r>
              <a:rPr lang="en-US" sz="3600" spc="324"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Look up the courses basic information</a:t>
            </a:r>
            <a:endParaRPr lang="en-US" sz="3600" spc="324"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
        <p:nvSpPr>
          <p:cNvPr id="62" name="TextBox 62"/>
          <p:cNvSpPr txBox="1"/>
          <p:nvPr/>
        </p:nvSpPr>
        <p:spPr>
          <a:xfrm>
            <a:off x="2380689" y="4384111"/>
            <a:ext cx="11351866" cy="743793"/>
          </a:xfrm>
          <a:prstGeom prst="rect">
            <a:avLst/>
          </a:prstGeom>
        </p:spPr>
        <p:txBody>
          <a:bodyPr wrap="square" lIns="0" tIns="0" rIns="0" bIns="0" rtlCol="0" anchor="t">
            <a:spAutoFit/>
          </a:bodyPr>
          <a:lstStyle/>
          <a:p>
            <a:pPr>
              <a:lnSpc>
                <a:spcPts val="5832"/>
              </a:lnSpc>
            </a:pPr>
            <a:r>
              <a:rPr lang="en-US" sz="3600" spc="324"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Bulletin Board</a:t>
            </a:r>
            <a:endParaRPr lang="en-US" sz="3600" spc="324"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
        <p:nvSpPr>
          <p:cNvPr id="63" name="TextBox 63"/>
          <p:cNvSpPr txBox="1"/>
          <p:nvPr/>
        </p:nvSpPr>
        <p:spPr>
          <a:xfrm>
            <a:off x="2380688" y="5270255"/>
            <a:ext cx="7753911" cy="743793"/>
          </a:xfrm>
          <a:prstGeom prst="rect">
            <a:avLst/>
          </a:prstGeom>
        </p:spPr>
        <p:txBody>
          <a:bodyPr wrap="square" lIns="0" tIns="0" rIns="0" bIns="0" rtlCol="0" anchor="t">
            <a:spAutoFit/>
          </a:bodyPr>
          <a:lstStyle/>
          <a:p>
            <a:pPr>
              <a:lnSpc>
                <a:spcPts val="5832"/>
              </a:lnSpc>
            </a:pPr>
            <a:r>
              <a:rPr lang="en-US" sz="3600" spc="324"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Courses Materials Download</a:t>
            </a:r>
            <a:endParaRPr lang="en-US" sz="3600" spc="324"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
        <p:nvSpPr>
          <p:cNvPr id="64" name="TextBox 64"/>
          <p:cNvSpPr txBox="1"/>
          <p:nvPr/>
        </p:nvSpPr>
        <p:spPr>
          <a:xfrm>
            <a:off x="2380688" y="6156398"/>
            <a:ext cx="7982511" cy="743793"/>
          </a:xfrm>
          <a:prstGeom prst="rect">
            <a:avLst/>
          </a:prstGeom>
        </p:spPr>
        <p:txBody>
          <a:bodyPr wrap="square" lIns="0" tIns="0" rIns="0" bIns="0" rtlCol="0" anchor="t">
            <a:spAutoFit/>
          </a:bodyPr>
          <a:lstStyle/>
          <a:p>
            <a:pPr>
              <a:lnSpc>
                <a:spcPts val="5832"/>
              </a:lnSpc>
            </a:pPr>
            <a:r>
              <a:rPr lang="en-US" sz="3600" spc="324"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Upload Courses Assignment</a:t>
            </a:r>
            <a:endParaRPr lang="en-US" sz="3600" spc="324"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
        <p:nvSpPr>
          <p:cNvPr id="65" name="TextBox 65"/>
          <p:cNvSpPr txBox="1"/>
          <p:nvPr/>
        </p:nvSpPr>
        <p:spPr>
          <a:xfrm>
            <a:off x="2380689" y="7042542"/>
            <a:ext cx="13545111" cy="743793"/>
          </a:xfrm>
          <a:prstGeom prst="rect">
            <a:avLst/>
          </a:prstGeom>
        </p:spPr>
        <p:txBody>
          <a:bodyPr wrap="square" lIns="0" tIns="0" rIns="0" bIns="0" rtlCol="0" anchor="t">
            <a:spAutoFit/>
          </a:bodyPr>
          <a:lstStyle/>
          <a:p>
            <a:pPr>
              <a:lnSpc>
                <a:spcPts val="5832"/>
              </a:lnSpc>
            </a:pPr>
            <a:r>
              <a:rPr lang="en-US" sz="3600" spc="324"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Semester Result (Students can only check their own score)</a:t>
            </a:r>
            <a:endParaRPr lang="en-US" sz="3600" spc="324"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
        <p:nvSpPr>
          <p:cNvPr id="66" name="TextBox 66"/>
          <p:cNvSpPr txBox="1"/>
          <p:nvPr/>
        </p:nvSpPr>
        <p:spPr>
          <a:xfrm>
            <a:off x="2302468" y="7928685"/>
            <a:ext cx="14842531" cy="743793"/>
          </a:xfrm>
          <a:prstGeom prst="rect">
            <a:avLst/>
          </a:prstGeom>
        </p:spPr>
        <p:txBody>
          <a:bodyPr wrap="square" lIns="0" tIns="0" rIns="0" bIns="0" rtlCol="0" anchor="t">
            <a:spAutoFit/>
          </a:bodyPr>
          <a:lstStyle/>
          <a:p>
            <a:pPr>
              <a:lnSpc>
                <a:spcPts val="5832"/>
              </a:lnSpc>
            </a:pPr>
            <a:r>
              <a:rPr lang="en-US" sz="3600" spc="324"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Self-Evaluation</a:t>
            </a:r>
            <a:endParaRPr lang="en-US" sz="3600" spc="324"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
        <p:nvSpPr>
          <p:cNvPr id="67" name="TextBox 67"/>
          <p:cNvSpPr txBox="1"/>
          <p:nvPr/>
        </p:nvSpPr>
        <p:spPr>
          <a:xfrm>
            <a:off x="2380689" y="8814829"/>
            <a:ext cx="12033872" cy="743793"/>
          </a:xfrm>
          <a:prstGeom prst="rect">
            <a:avLst/>
          </a:prstGeom>
        </p:spPr>
        <p:txBody>
          <a:bodyPr lIns="0" tIns="0" rIns="0" bIns="0" rtlCol="0" anchor="t">
            <a:spAutoFit/>
          </a:bodyPr>
          <a:lstStyle/>
          <a:p>
            <a:pPr>
              <a:lnSpc>
                <a:spcPts val="5832"/>
              </a:lnSpc>
            </a:pPr>
            <a:r>
              <a:rPr lang="en-US" sz="3600" spc="324"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Result of Learning Objective</a:t>
            </a:r>
            <a:endParaRPr lang="en-US" sz="3600" spc="324"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D4A4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4717"/>
          <a:stretch>
            <a:fillRect/>
          </a:stretch>
        </p:blipFill>
        <p:spPr>
          <a:xfrm>
            <a:off x="475166" y="1554464"/>
            <a:ext cx="17363793" cy="3107072"/>
          </a:xfrm>
          <a:prstGeom prst="rect">
            <a:avLst/>
          </a:prstGeom>
        </p:spPr>
      </p:pic>
      <p:grpSp>
        <p:nvGrpSpPr>
          <p:cNvPr id="3" name="Group 3"/>
          <p:cNvGrpSpPr/>
          <p:nvPr/>
        </p:nvGrpSpPr>
        <p:grpSpPr>
          <a:xfrm rot="-5400000">
            <a:off x="4263776" y="-188287"/>
            <a:ext cx="1040530" cy="8643876"/>
            <a:chOff x="0" y="0"/>
            <a:chExt cx="1123587" cy="9333845"/>
          </a:xfrm>
        </p:grpSpPr>
        <p:sp>
          <p:nvSpPr>
            <p:cNvPr id="4" name="Freeform 4"/>
            <p:cNvSpPr/>
            <p:nvPr/>
          </p:nvSpPr>
          <p:spPr>
            <a:xfrm>
              <a:off x="0" y="0"/>
              <a:ext cx="1123587" cy="9333845"/>
            </a:xfrm>
            <a:custGeom>
              <a:avLst/>
              <a:gdLst/>
              <a:ahLst/>
              <a:cxnLst/>
              <a:rect l="l" t="t" r="r" b="b"/>
              <a:pathLst>
                <a:path w="1123587" h="9333845">
                  <a:moveTo>
                    <a:pt x="1123587" y="279400"/>
                  </a:moveTo>
                  <a:lnTo>
                    <a:pt x="1123587" y="0"/>
                  </a:lnTo>
                  <a:lnTo>
                    <a:pt x="0" y="0"/>
                  </a:lnTo>
                  <a:lnTo>
                    <a:pt x="0" y="9333845"/>
                  </a:lnTo>
                  <a:lnTo>
                    <a:pt x="1123587" y="9333845"/>
                  </a:lnTo>
                  <a:lnTo>
                    <a:pt x="1123587" y="279400"/>
                  </a:lnTo>
                  <a:close/>
                  <a:moveTo>
                    <a:pt x="1044847" y="279400"/>
                  </a:moveTo>
                  <a:lnTo>
                    <a:pt x="1044847" y="9255105"/>
                  </a:lnTo>
                  <a:lnTo>
                    <a:pt x="78740" y="9255105"/>
                  </a:lnTo>
                  <a:lnTo>
                    <a:pt x="78740" y="78740"/>
                  </a:lnTo>
                  <a:lnTo>
                    <a:pt x="1044847" y="78740"/>
                  </a:lnTo>
                  <a:lnTo>
                    <a:pt x="1044847" y="279400"/>
                  </a:lnTo>
                  <a:close/>
                </a:path>
              </a:pathLst>
            </a:custGeom>
            <a:solidFill>
              <a:srgbClr val="E5D6C4"/>
            </a:solidFill>
          </p:spPr>
        </p:sp>
      </p:grpSp>
      <p:sp>
        <p:nvSpPr>
          <p:cNvPr id="5" name="AutoShape 5"/>
          <p:cNvSpPr/>
          <p:nvPr/>
        </p:nvSpPr>
        <p:spPr>
          <a:xfrm>
            <a:off x="-297229" y="1139173"/>
            <a:ext cx="5966051" cy="47549"/>
          </a:xfrm>
          <a:prstGeom prst="rect">
            <a:avLst/>
          </a:prstGeom>
          <a:solidFill>
            <a:srgbClr val="E5D6C4"/>
          </a:solidFill>
        </p:spPr>
      </p:sp>
      <p:sp>
        <p:nvSpPr>
          <p:cNvPr id="6" name="TextBox 6"/>
          <p:cNvSpPr txBox="1"/>
          <p:nvPr/>
        </p:nvSpPr>
        <p:spPr>
          <a:xfrm>
            <a:off x="276184" y="403052"/>
            <a:ext cx="5667415" cy="743793"/>
          </a:xfrm>
          <a:prstGeom prst="rect">
            <a:avLst/>
          </a:prstGeom>
        </p:spPr>
        <p:txBody>
          <a:bodyPr wrap="square" lIns="0" tIns="0" rIns="0" bIns="0" rtlCol="0" anchor="t">
            <a:spAutoFit/>
          </a:bodyPr>
          <a:lstStyle/>
          <a:p>
            <a:pPr>
              <a:lnSpc>
                <a:spcPts val="5759"/>
              </a:lnSpc>
            </a:pPr>
            <a:r>
              <a:rPr lang="en-US" sz="4800" spc="144" dirty="0" err="1">
                <a:solidFill>
                  <a:srgbClr val="E5D6C4"/>
                </a:solidFill>
                <a:latin typeface="Calibri" panose="020F0502020204030204" pitchFamily="34" charset="0"/>
                <a:ea typeface="標楷體" panose="03000509000000000000" pitchFamily="65" charset="-120"/>
                <a:cs typeface="Calibri" panose="020F0502020204030204" pitchFamily="34" charset="0"/>
              </a:rPr>
              <a:t>系所辦公室帳號登入</a:t>
            </a:r>
            <a:endParaRPr lang="en-US" sz="4800" spc="144" dirty="0">
              <a:solidFill>
                <a:srgbClr val="E5D6C4"/>
              </a:solidFill>
              <a:latin typeface="Calibri" panose="020F0502020204030204" pitchFamily="34" charset="0"/>
              <a:ea typeface="標楷體" panose="03000509000000000000" pitchFamily="65" charset="-120"/>
              <a:cs typeface="Calibri" panose="020F0502020204030204" pitchFamily="34" charset="0"/>
            </a:endParaRPr>
          </a:p>
        </p:txBody>
      </p:sp>
      <p:grpSp>
        <p:nvGrpSpPr>
          <p:cNvPr id="7" name="Group 7"/>
          <p:cNvGrpSpPr/>
          <p:nvPr/>
        </p:nvGrpSpPr>
        <p:grpSpPr>
          <a:xfrm rot="-5400000">
            <a:off x="765197" y="1508147"/>
            <a:ext cx="777255" cy="854651"/>
            <a:chOff x="0" y="0"/>
            <a:chExt cx="914197" cy="922871"/>
          </a:xfrm>
        </p:grpSpPr>
        <p:sp>
          <p:nvSpPr>
            <p:cNvPr id="8" name="Freeform 8"/>
            <p:cNvSpPr/>
            <p:nvPr/>
          </p:nvSpPr>
          <p:spPr>
            <a:xfrm>
              <a:off x="0" y="0"/>
              <a:ext cx="914197" cy="922871"/>
            </a:xfrm>
            <a:custGeom>
              <a:avLst/>
              <a:gdLst/>
              <a:ahLst/>
              <a:cxnLst/>
              <a:rect l="l" t="t" r="r" b="b"/>
              <a:pathLst>
                <a:path w="914197" h="922871">
                  <a:moveTo>
                    <a:pt x="914197" y="279400"/>
                  </a:moveTo>
                  <a:lnTo>
                    <a:pt x="914197" y="0"/>
                  </a:lnTo>
                  <a:lnTo>
                    <a:pt x="0" y="0"/>
                  </a:lnTo>
                  <a:lnTo>
                    <a:pt x="0" y="922871"/>
                  </a:lnTo>
                  <a:lnTo>
                    <a:pt x="914197" y="922871"/>
                  </a:lnTo>
                  <a:lnTo>
                    <a:pt x="914197" y="279400"/>
                  </a:lnTo>
                  <a:close/>
                  <a:moveTo>
                    <a:pt x="835457" y="279400"/>
                  </a:moveTo>
                  <a:lnTo>
                    <a:pt x="835457" y="844131"/>
                  </a:lnTo>
                  <a:lnTo>
                    <a:pt x="78740" y="844131"/>
                  </a:lnTo>
                  <a:lnTo>
                    <a:pt x="78740" y="78740"/>
                  </a:lnTo>
                  <a:lnTo>
                    <a:pt x="835457" y="78740"/>
                  </a:lnTo>
                  <a:lnTo>
                    <a:pt x="835457" y="279400"/>
                  </a:lnTo>
                  <a:close/>
                </a:path>
              </a:pathLst>
            </a:custGeom>
            <a:solidFill>
              <a:srgbClr val="E5D6C4"/>
            </a:solidFill>
          </p:spPr>
        </p:sp>
      </p:grpSp>
      <p:grpSp>
        <p:nvGrpSpPr>
          <p:cNvPr id="9" name="Group 9"/>
          <p:cNvGrpSpPr/>
          <p:nvPr/>
        </p:nvGrpSpPr>
        <p:grpSpPr>
          <a:xfrm rot="-5400000">
            <a:off x="1753198" y="1508147"/>
            <a:ext cx="777255" cy="854651"/>
            <a:chOff x="0" y="0"/>
            <a:chExt cx="914197" cy="922871"/>
          </a:xfrm>
        </p:grpSpPr>
        <p:sp>
          <p:nvSpPr>
            <p:cNvPr id="10" name="Freeform 10"/>
            <p:cNvSpPr/>
            <p:nvPr/>
          </p:nvSpPr>
          <p:spPr>
            <a:xfrm>
              <a:off x="0" y="0"/>
              <a:ext cx="914197" cy="922871"/>
            </a:xfrm>
            <a:custGeom>
              <a:avLst/>
              <a:gdLst/>
              <a:ahLst/>
              <a:cxnLst/>
              <a:rect l="l" t="t" r="r" b="b"/>
              <a:pathLst>
                <a:path w="914197" h="922871">
                  <a:moveTo>
                    <a:pt x="914197" y="279400"/>
                  </a:moveTo>
                  <a:lnTo>
                    <a:pt x="914197" y="0"/>
                  </a:lnTo>
                  <a:lnTo>
                    <a:pt x="0" y="0"/>
                  </a:lnTo>
                  <a:lnTo>
                    <a:pt x="0" y="922871"/>
                  </a:lnTo>
                  <a:lnTo>
                    <a:pt x="914197" y="922871"/>
                  </a:lnTo>
                  <a:lnTo>
                    <a:pt x="914197" y="279400"/>
                  </a:lnTo>
                  <a:close/>
                  <a:moveTo>
                    <a:pt x="835457" y="279400"/>
                  </a:moveTo>
                  <a:lnTo>
                    <a:pt x="835457" y="844131"/>
                  </a:lnTo>
                  <a:lnTo>
                    <a:pt x="78740" y="844131"/>
                  </a:lnTo>
                  <a:lnTo>
                    <a:pt x="78740" y="78740"/>
                  </a:lnTo>
                  <a:lnTo>
                    <a:pt x="835457" y="78740"/>
                  </a:lnTo>
                  <a:lnTo>
                    <a:pt x="835457" y="279400"/>
                  </a:lnTo>
                  <a:close/>
                </a:path>
              </a:pathLst>
            </a:custGeom>
            <a:solidFill>
              <a:srgbClr val="E5D6C4"/>
            </a:solidFill>
          </p:spPr>
        </p:sp>
      </p:grpSp>
      <p:sp>
        <p:nvSpPr>
          <p:cNvPr id="11" name="TextBox 11"/>
          <p:cNvSpPr txBox="1"/>
          <p:nvPr/>
        </p:nvSpPr>
        <p:spPr>
          <a:xfrm>
            <a:off x="755246" y="5204730"/>
            <a:ext cx="444234" cy="884858"/>
          </a:xfrm>
          <a:prstGeom prst="rect">
            <a:avLst/>
          </a:prstGeom>
        </p:spPr>
        <p:txBody>
          <a:bodyPr lIns="0" tIns="0" rIns="0" bIns="0" rtlCol="0" anchor="t">
            <a:spAutoFit/>
          </a:bodyPr>
          <a:lstStyle/>
          <a:p>
            <a:pPr algn="r">
              <a:lnSpc>
                <a:spcPts val="6888"/>
              </a:lnSpc>
            </a:pPr>
            <a:r>
              <a:rPr lang="en-US" sz="5600" spc="336">
                <a:solidFill>
                  <a:srgbClr val="E5D6C4"/>
                </a:solidFill>
                <a:latin typeface="Calibri" panose="020F0502020204030204" pitchFamily="34" charset="0"/>
                <a:ea typeface="標楷體" panose="03000509000000000000" pitchFamily="65" charset="-120"/>
                <a:cs typeface="Calibri" panose="020F0502020204030204" pitchFamily="34" charset="0"/>
              </a:rPr>
              <a:t>1</a:t>
            </a:r>
          </a:p>
        </p:txBody>
      </p:sp>
      <p:sp>
        <p:nvSpPr>
          <p:cNvPr id="12" name="AutoShape 12"/>
          <p:cNvSpPr/>
          <p:nvPr/>
        </p:nvSpPr>
        <p:spPr>
          <a:xfrm rot="-5400000">
            <a:off x="793145" y="5597751"/>
            <a:ext cx="1508956" cy="105154"/>
          </a:xfrm>
          <a:prstGeom prst="rect">
            <a:avLst/>
          </a:prstGeom>
          <a:solidFill>
            <a:srgbClr val="E5D6C4"/>
          </a:solidFill>
        </p:spPr>
      </p:sp>
      <p:grpSp>
        <p:nvGrpSpPr>
          <p:cNvPr id="13" name="Group 13"/>
          <p:cNvGrpSpPr/>
          <p:nvPr/>
        </p:nvGrpSpPr>
        <p:grpSpPr>
          <a:xfrm>
            <a:off x="977363" y="2393462"/>
            <a:ext cx="603787" cy="563093"/>
            <a:chOff x="0" y="0"/>
            <a:chExt cx="805049" cy="750791"/>
          </a:xfrm>
        </p:grpSpPr>
        <p:sp>
          <p:nvSpPr>
            <p:cNvPr id="14" name="AutoShape 14"/>
            <p:cNvSpPr/>
            <p:nvPr/>
          </p:nvSpPr>
          <p:spPr>
            <a:xfrm>
              <a:off x="0" y="0"/>
              <a:ext cx="805049" cy="750791"/>
            </a:xfrm>
            <a:prstGeom prst="rect">
              <a:avLst/>
            </a:prstGeom>
            <a:solidFill>
              <a:srgbClr val="4D4A46"/>
            </a:solidFill>
          </p:spPr>
        </p:sp>
        <p:sp>
          <p:nvSpPr>
            <p:cNvPr id="15" name="TextBox 15"/>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Calibri" panose="020F0502020204030204" pitchFamily="34" charset="0"/>
                  <a:ea typeface="標楷體" panose="03000509000000000000" pitchFamily="65" charset="-120"/>
                  <a:cs typeface="Calibri" panose="020F0502020204030204" pitchFamily="34" charset="0"/>
                </a:rPr>
                <a:t>1</a:t>
              </a:r>
            </a:p>
          </p:txBody>
        </p:sp>
      </p:grpSp>
      <p:grpSp>
        <p:nvGrpSpPr>
          <p:cNvPr id="16" name="Group 16"/>
          <p:cNvGrpSpPr/>
          <p:nvPr/>
        </p:nvGrpSpPr>
        <p:grpSpPr>
          <a:xfrm>
            <a:off x="1965365" y="2393462"/>
            <a:ext cx="603787" cy="563093"/>
            <a:chOff x="0" y="0"/>
            <a:chExt cx="805049" cy="750791"/>
          </a:xfrm>
        </p:grpSpPr>
        <p:sp>
          <p:nvSpPr>
            <p:cNvPr id="17" name="AutoShape 17"/>
            <p:cNvSpPr/>
            <p:nvPr/>
          </p:nvSpPr>
          <p:spPr>
            <a:xfrm>
              <a:off x="0" y="0"/>
              <a:ext cx="805049" cy="750791"/>
            </a:xfrm>
            <a:prstGeom prst="rect">
              <a:avLst/>
            </a:prstGeom>
            <a:solidFill>
              <a:srgbClr val="4D4A46"/>
            </a:solidFill>
          </p:spPr>
        </p:sp>
        <p:sp>
          <p:nvSpPr>
            <p:cNvPr id="18" name="TextBox 18"/>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Calibri" panose="020F0502020204030204" pitchFamily="34" charset="0"/>
                  <a:ea typeface="標楷體" panose="03000509000000000000" pitchFamily="65" charset="-120"/>
                  <a:cs typeface="Calibri" panose="020F0502020204030204" pitchFamily="34" charset="0"/>
                </a:rPr>
                <a:t>2</a:t>
              </a:r>
            </a:p>
          </p:txBody>
        </p:sp>
      </p:grpSp>
      <p:sp>
        <p:nvSpPr>
          <p:cNvPr id="19" name="TextBox 19"/>
          <p:cNvSpPr txBox="1"/>
          <p:nvPr/>
        </p:nvSpPr>
        <p:spPr>
          <a:xfrm>
            <a:off x="1832366" y="4834676"/>
            <a:ext cx="6625834" cy="872034"/>
          </a:xfrm>
          <a:prstGeom prst="rect">
            <a:avLst/>
          </a:prstGeom>
        </p:spPr>
        <p:txBody>
          <a:bodyPr wrap="square" lIns="0" tIns="0" rIns="0" bIns="0" rtlCol="0" anchor="t">
            <a:spAutoFit/>
          </a:bodyPr>
          <a:lstStyle/>
          <a:p>
            <a:pPr>
              <a:lnSpc>
                <a:spcPts val="6804"/>
              </a:lnSpc>
            </a:pPr>
            <a:r>
              <a:rPr lang="en-US" sz="4200" spc="378" dirty="0" smtClean="0">
                <a:solidFill>
                  <a:srgbClr val="E5D6C4"/>
                </a:solidFill>
                <a:latin typeface="Calibri" panose="020F0502020204030204" pitchFamily="34" charset="0"/>
                <a:ea typeface="標楷體" panose="03000509000000000000" pitchFamily="65" charset="-120"/>
                <a:cs typeface="Calibri" panose="020F0502020204030204" pitchFamily="34" charset="0"/>
              </a:rPr>
              <a:t>Courses Management</a:t>
            </a:r>
            <a:endParaRPr lang="en-US" sz="4200" spc="378" dirty="0">
              <a:solidFill>
                <a:srgbClr val="E5D6C4"/>
              </a:solidFill>
              <a:latin typeface="Calibri" panose="020F0502020204030204" pitchFamily="34" charset="0"/>
              <a:ea typeface="標楷體" panose="03000509000000000000" pitchFamily="65" charset="-120"/>
              <a:cs typeface="Calibri" panose="020F0502020204030204" pitchFamily="34" charset="0"/>
            </a:endParaRPr>
          </a:p>
        </p:txBody>
      </p:sp>
      <p:sp>
        <p:nvSpPr>
          <p:cNvPr id="20" name="TextBox 20"/>
          <p:cNvSpPr txBox="1"/>
          <p:nvPr/>
        </p:nvSpPr>
        <p:spPr>
          <a:xfrm>
            <a:off x="1965364" y="5469353"/>
            <a:ext cx="12969835" cy="1744067"/>
          </a:xfrm>
          <a:prstGeom prst="rect">
            <a:avLst/>
          </a:prstGeom>
        </p:spPr>
        <p:txBody>
          <a:bodyPr wrap="square" lIns="0" tIns="0" rIns="0" bIns="0" rtlCol="0" anchor="t">
            <a:spAutoFit/>
          </a:bodyPr>
          <a:lstStyle/>
          <a:p>
            <a:pPr marL="906780" lvl="1" indent="-453390">
              <a:lnSpc>
                <a:spcPts val="6804"/>
              </a:lnSpc>
              <a:buFont typeface="Arial"/>
              <a:buChar char="•"/>
            </a:pPr>
            <a:r>
              <a:rPr lang="en-US" sz="4200" spc="378" dirty="0" smtClean="0">
                <a:solidFill>
                  <a:srgbClr val="E5D6C4"/>
                </a:solidFill>
                <a:latin typeface="Calibri" panose="020F0502020204030204" pitchFamily="34" charset="0"/>
                <a:ea typeface="標楷體" panose="03000509000000000000" pitchFamily="65" charset="-120"/>
                <a:cs typeface="Calibri" panose="020F0502020204030204" pitchFamily="34" charset="0"/>
              </a:rPr>
              <a:t>Manage/Look up all the courses information set up by its department</a:t>
            </a:r>
            <a:endParaRPr lang="en-US" sz="4200" spc="378" dirty="0">
              <a:solidFill>
                <a:srgbClr val="E5D6C4"/>
              </a:solidFill>
              <a:latin typeface="Calibri" panose="020F0502020204030204" pitchFamily="34" charset="0"/>
              <a:ea typeface="標楷體" panose="03000509000000000000" pitchFamily="65" charset="-120"/>
              <a:cs typeface="Calibri" panose="020F0502020204030204" pitchFamily="34" charset="0"/>
            </a:endParaRPr>
          </a:p>
        </p:txBody>
      </p:sp>
      <p:sp>
        <p:nvSpPr>
          <p:cNvPr id="21" name="TextBox 21"/>
          <p:cNvSpPr txBox="1"/>
          <p:nvPr/>
        </p:nvSpPr>
        <p:spPr>
          <a:xfrm>
            <a:off x="755246" y="7518287"/>
            <a:ext cx="444234" cy="884858"/>
          </a:xfrm>
          <a:prstGeom prst="rect">
            <a:avLst/>
          </a:prstGeom>
        </p:spPr>
        <p:txBody>
          <a:bodyPr lIns="0" tIns="0" rIns="0" bIns="0" rtlCol="0" anchor="t">
            <a:spAutoFit/>
          </a:bodyPr>
          <a:lstStyle/>
          <a:p>
            <a:pPr algn="r">
              <a:lnSpc>
                <a:spcPts val="6888"/>
              </a:lnSpc>
            </a:pPr>
            <a:r>
              <a:rPr lang="en-US" sz="5600" spc="336">
                <a:solidFill>
                  <a:srgbClr val="E5D6C4"/>
                </a:solidFill>
                <a:latin typeface="Calibri" panose="020F0502020204030204" pitchFamily="34" charset="0"/>
                <a:ea typeface="標楷體" panose="03000509000000000000" pitchFamily="65" charset="-120"/>
                <a:cs typeface="Calibri" panose="020F0502020204030204" pitchFamily="34" charset="0"/>
              </a:rPr>
              <a:t>2</a:t>
            </a:r>
          </a:p>
        </p:txBody>
      </p:sp>
      <p:sp>
        <p:nvSpPr>
          <p:cNvPr id="22" name="AutoShape 22"/>
          <p:cNvSpPr/>
          <p:nvPr/>
        </p:nvSpPr>
        <p:spPr>
          <a:xfrm rot="-5400000">
            <a:off x="793145" y="7911308"/>
            <a:ext cx="1508956" cy="105154"/>
          </a:xfrm>
          <a:prstGeom prst="rect">
            <a:avLst/>
          </a:prstGeom>
          <a:solidFill>
            <a:srgbClr val="E5D6C4"/>
          </a:solidFill>
        </p:spPr>
      </p:sp>
      <p:sp>
        <p:nvSpPr>
          <p:cNvPr id="23" name="TextBox 23"/>
          <p:cNvSpPr txBox="1"/>
          <p:nvPr/>
        </p:nvSpPr>
        <p:spPr>
          <a:xfrm>
            <a:off x="1832366" y="7148233"/>
            <a:ext cx="5787634" cy="872034"/>
          </a:xfrm>
          <a:prstGeom prst="rect">
            <a:avLst/>
          </a:prstGeom>
        </p:spPr>
        <p:txBody>
          <a:bodyPr wrap="square" lIns="0" tIns="0" rIns="0" bIns="0" rtlCol="0" anchor="t">
            <a:spAutoFit/>
          </a:bodyPr>
          <a:lstStyle/>
          <a:p>
            <a:pPr>
              <a:lnSpc>
                <a:spcPts val="6804"/>
              </a:lnSpc>
            </a:pPr>
            <a:r>
              <a:rPr lang="en-US" sz="4200" spc="378" dirty="0" smtClean="0">
                <a:solidFill>
                  <a:srgbClr val="E5D6C4"/>
                </a:solidFill>
                <a:latin typeface="Calibri" panose="020F0502020204030204" pitchFamily="34" charset="0"/>
                <a:ea typeface="標楷體" panose="03000509000000000000" pitchFamily="65" charset="-120"/>
                <a:cs typeface="Calibri" panose="020F0502020204030204" pitchFamily="34" charset="0"/>
              </a:rPr>
              <a:t>System Management</a:t>
            </a:r>
            <a:endParaRPr lang="en-US" sz="4200" spc="378" dirty="0">
              <a:solidFill>
                <a:srgbClr val="E5D6C4"/>
              </a:solidFill>
              <a:latin typeface="Calibri" panose="020F0502020204030204" pitchFamily="34" charset="0"/>
              <a:ea typeface="標楷體" panose="03000509000000000000" pitchFamily="65" charset="-120"/>
              <a:cs typeface="Calibri" panose="020F0502020204030204" pitchFamily="34" charset="0"/>
            </a:endParaRPr>
          </a:p>
        </p:txBody>
      </p:sp>
      <p:sp>
        <p:nvSpPr>
          <p:cNvPr id="24" name="TextBox 24"/>
          <p:cNvSpPr txBox="1"/>
          <p:nvPr/>
        </p:nvSpPr>
        <p:spPr>
          <a:xfrm>
            <a:off x="1965365" y="7935310"/>
            <a:ext cx="11729634" cy="2000548"/>
          </a:xfrm>
          <a:prstGeom prst="rect">
            <a:avLst/>
          </a:prstGeom>
        </p:spPr>
        <p:txBody>
          <a:bodyPr lIns="0" tIns="0" rIns="0" bIns="0" rtlCol="0" anchor="t">
            <a:spAutoFit/>
          </a:bodyPr>
          <a:lstStyle/>
          <a:p>
            <a:pPr marL="906780" lvl="1" indent="-453390">
              <a:lnSpc>
                <a:spcPts val="5249"/>
              </a:lnSpc>
              <a:buFont typeface="Arial"/>
              <a:buChar char="•"/>
            </a:pPr>
            <a:r>
              <a:rPr lang="en-US" sz="4200" spc="378" dirty="0" smtClean="0">
                <a:solidFill>
                  <a:srgbClr val="E5D6C4"/>
                </a:solidFill>
                <a:latin typeface="Calibri" panose="020F0502020204030204" pitchFamily="34" charset="0"/>
                <a:ea typeface="標楷體" panose="03000509000000000000" pitchFamily="65" charset="-120"/>
                <a:cs typeface="Calibri" panose="020F0502020204030204" pitchFamily="34" charset="0"/>
              </a:rPr>
              <a:t>Manage/Look up all the accounts information from its department (Included Faculty/TA/Students)</a:t>
            </a:r>
            <a:endParaRPr lang="en-US" sz="4199" spc="377" dirty="0">
              <a:solidFill>
                <a:srgbClr val="E5D6C4"/>
              </a:solidFill>
              <a:latin typeface="Calibri" panose="020F0502020204030204" pitchFamily="34" charset="0"/>
              <a:ea typeface="標楷體" panose="03000509000000000000" pitchFamily="65" charset="-120"/>
              <a:cs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59086" y="2155108"/>
            <a:ext cx="10607029" cy="6521293"/>
          </a:xfrm>
          <a:prstGeom prst="rect">
            <a:avLst/>
          </a:prstGeom>
        </p:spPr>
      </p:pic>
      <p:sp>
        <p:nvSpPr>
          <p:cNvPr id="3" name="AutoShape 3"/>
          <p:cNvSpPr/>
          <p:nvPr/>
        </p:nvSpPr>
        <p:spPr>
          <a:xfrm>
            <a:off x="-392478" y="1755297"/>
            <a:ext cx="5955080" cy="45719"/>
          </a:xfrm>
          <a:prstGeom prst="rect">
            <a:avLst/>
          </a:prstGeom>
          <a:solidFill>
            <a:srgbClr val="4D4A46"/>
          </a:solidFill>
        </p:spPr>
      </p:sp>
      <p:grpSp>
        <p:nvGrpSpPr>
          <p:cNvPr id="4" name="Group 4"/>
          <p:cNvGrpSpPr/>
          <p:nvPr/>
        </p:nvGrpSpPr>
        <p:grpSpPr>
          <a:xfrm rot="5400000">
            <a:off x="6350167" y="3074135"/>
            <a:ext cx="651331" cy="3445665"/>
            <a:chOff x="0" y="0"/>
            <a:chExt cx="914197" cy="4836274"/>
          </a:xfrm>
        </p:grpSpPr>
        <p:sp>
          <p:nvSpPr>
            <p:cNvPr id="5" name="Freeform 5"/>
            <p:cNvSpPr/>
            <p:nvPr/>
          </p:nvSpPr>
          <p:spPr>
            <a:xfrm>
              <a:off x="0" y="0"/>
              <a:ext cx="914197" cy="4836274"/>
            </a:xfrm>
            <a:custGeom>
              <a:avLst/>
              <a:gdLst/>
              <a:ahLst/>
              <a:cxnLst/>
              <a:rect l="l" t="t" r="r" b="b"/>
              <a:pathLst>
                <a:path w="914197" h="4836274">
                  <a:moveTo>
                    <a:pt x="914197" y="279400"/>
                  </a:moveTo>
                  <a:lnTo>
                    <a:pt x="914197" y="0"/>
                  </a:lnTo>
                  <a:lnTo>
                    <a:pt x="0" y="0"/>
                  </a:lnTo>
                  <a:lnTo>
                    <a:pt x="0" y="4836274"/>
                  </a:lnTo>
                  <a:lnTo>
                    <a:pt x="914197" y="4836274"/>
                  </a:lnTo>
                  <a:lnTo>
                    <a:pt x="914197" y="279400"/>
                  </a:lnTo>
                  <a:close/>
                  <a:moveTo>
                    <a:pt x="835457" y="279400"/>
                  </a:moveTo>
                  <a:lnTo>
                    <a:pt x="835457" y="4757534"/>
                  </a:lnTo>
                  <a:lnTo>
                    <a:pt x="78740" y="4757534"/>
                  </a:lnTo>
                  <a:lnTo>
                    <a:pt x="78740" y="78740"/>
                  </a:lnTo>
                  <a:lnTo>
                    <a:pt x="835457" y="78740"/>
                  </a:lnTo>
                  <a:lnTo>
                    <a:pt x="835457" y="279400"/>
                  </a:lnTo>
                  <a:close/>
                </a:path>
              </a:pathLst>
            </a:custGeom>
            <a:solidFill>
              <a:srgbClr val="B3140E"/>
            </a:solidFill>
          </p:spPr>
        </p:sp>
      </p:grpSp>
      <p:grpSp>
        <p:nvGrpSpPr>
          <p:cNvPr id="6" name="Group 6"/>
          <p:cNvGrpSpPr/>
          <p:nvPr/>
        </p:nvGrpSpPr>
        <p:grpSpPr>
          <a:xfrm rot="5400000">
            <a:off x="1905761" y="3500805"/>
            <a:ext cx="422733" cy="2862655"/>
            <a:chOff x="0" y="0"/>
            <a:chExt cx="914197" cy="4242400"/>
          </a:xfrm>
        </p:grpSpPr>
        <p:sp>
          <p:nvSpPr>
            <p:cNvPr id="7" name="Freeform 7"/>
            <p:cNvSpPr/>
            <p:nvPr/>
          </p:nvSpPr>
          <p:spPr>
            <a:xfrm>
              <a:off x="0" y="0"/>
              <a:ext cx="914197" cy="4242400"/>
            </a:xfrm>
            <a:custGeom>
              <a:avLst/>
              <a:gdLst/>
              <a:ahLst/>
              <a:cxnLst/>
              <a:rect l="l" t="t" r="r" b="b"/>
              <a:pathLst>
                <a:path w="914197" h="4242400">
                  <a:moveTo>
                    <a:pt x="914197" y="279400"/>
                  </a:moveTo>
                  <a:lnTo>
                    <a:pt x="914197" y="0"/>
                  </a:lnTo>
                  <a:lnTo>
                    <a:pt x="0" y="0"/>
                  </a:lnTo>
                  <a:lnTo>
                    <a:pt x="0" y="4242400"/>
                  </a:lnTo>
                  <a:lnTo>
                    <a:pt x="914197" y="4242400"/>
                  </a:lnTo>
                  <a:lnTo>
                    <a:pt x="914197" y="279400"/>
                  </a:lnTo>
                  <a:close/>
                  <a:moveTo>
                    <a:pt x="835457" y="279400"/>
                  </a:moveTo>
                  <a:lnTo>
                    <a:pt x="835457" y="4163660"/>
                  </a:lnTo>
                  <a:lnTo>
                    <a:pt x="78740" y="4163660"/>
                  </a:lnTo>
                  <a:lnTo>
                    <a:pt x="78740" y="78740"/>
                  </a:lnTo>
                  <a:lnTo>
                    <a:pt x="835457" y="78740"/>
                  </a:lnTo>
                  <a:lnTo>
                    <a:pt x="835457" y="279400"/>
                  </a:lnTo>
                  <a:close/>
                </a:path>
              </a:pathLst>
            </a:custGeom>
            <a:solidFill>
              <a:srgbClr val="B3140E"/>
            </a:solidFill>
          </p:spPr>
        </p:sp>
      </p:grpSp>
      <p:pic>
        <p:nvPicPr>
          <p:cNvPr id="8" name="Picture 8"/>
          <p:cNvPicPr>
            <a:picLocks noChangeAspect="1"/>
          </p:cNvPicPr>
          <p:nvPr/>
        </p:nvPicPr>
        <p:blipFill>
          <a:blip r:embed="rId3"/>
          <a:srcRect/>
          <a:stretch>
            <a:fillRect/>
          </a:stretch>
        </p:blipFill>
        <p:spPr>
          <a:xfrm>
            <a:off x="11417555" y="303196"/>
            <a:ext cx="6520554" cy="7872086"/>
          </a:xfrm>
          <a:prstGeom prst="rect">
            <a:avLst/>
          </a:prstGeom>
        </p:spPr>
      </p:pic>
      <p:sp>
        <p:nvSpPr>
          <p:cNvPr id="9" name="TextBox 9"/>
          <p:cNvSpPr txBox="1"/>
          <p:nvPr/>
        </p:nvSpPr>
        <p:spPr>
          <a:xfrm>
            <a:off x="1676400" y="8911404"/>
            <a:ext cx="15719779" cy="1231106"/>
          </a:xfrm>
          <a:prstGeom prst="rect">
            <a:avLst/>
          </a:prstGeom>
        </p:spPr>
        <p:txBody>
          <a:bodyPr wrap="square" lIns="0" tIns="0" rIns="0" bIns="0" rtlCol="0" anchor="t">
            <a:spAutoFit/>
          </a:bodyPr>
          <a:lstStyle/>
          <a:p>
            <a:r>
              <a:rPr lang="en-US" sz="4000" spc="126"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Choose Core Course at the first field, select each item according to the selection and fill in at the bottom then export</a:t>
            </a:r>
            <a:endParaRPr lang="en-US" sz="4200" spc="126"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sp>
        <p:nvSpPr>
          <p:cNvPr id="10" name="TextBox 10"/>
          <p:cNvSpPr txBox="1"/>
          <p:nvPr/>
        </p:nvSpPr>
        <p:spPr>
          <a:xfrm>
            <a:off x="180935" y="1019175"/>
            <a:ext cx="5381666" cy="743793"/>
          </a:xfrm>
          <a:prstGeom prst="rect">
            <a:avLst/>
          </a:prstGeom>
        </p:spPr>
        <p:txBody>
          <a:bodyPr wrap="square" lIns="0" tIns="0" rIns="0" bIns="0" rtlCol="0" anchor="t">
            <a:spAutoFit/>
          </a:bodyPr>
          <a:lstStyle/>
          <a:p>
            <a:pPr>
              <a:lnSpc>
                <a:spcPts val="5759"/>
              </a:lnSpc>
            </a:pPr>
            <a:r>
              <a:rPr lang="en-US" sz="4800" spc="144" dirty="0" smtClean="0">
                <a:solidFill>
                  <a:srgbClr val="4D4A46"/>
                </a:solidFill>
                <a:latin typeface="Arial" panose="020B0604020202020204" pitchFamily="34" charset="0"/>
                <a:ea typeface="標楷體" panose="03000509000000000000" pitchFamily="65" charset="-120"/>
                <a:cs typeface="Arial" panose="020B0604020202020204" pitchFamily="34" charset="0"/>
              </a:rPr>
              <a:t>Closing </a:t>
            </a:r>
            <a:r>
              <a:rPr lang="en-US" sz="4800" spc="144" dirty="0">
                <a:solidFill>
                  <a:srgbClr val="4D4A46"/>
                </a:solidFill>
                <a:latin typeface="Arial" panose="020B0604020202020204" pitchFamily="34" charset="0"/>
                <a:ea typeface="標楷體" panose="03000509000000000000" pitchFamily="65" charset="-120"/>
                <a:cs typeface="Arial" panose="020B0604020202020204" pitchFamily="34" charset="0"/>
              </a:rPr>
              <a:t>the Loop</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D4A4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439400" y="1009650"/>
            <a:ext cx="7984848" cy="7984848"/>
          </a:xfrm>
          <a:prstGeom prst="rect">
            <a:avLst/>
          </a:prstGeom>
        </p:spPr>
      </p:pic>
      <p:sp>
        <p:nvSpPr>
          <p:cNvPr id="3" name="TextBox 3"/>
          <p:cNvSpPr txBox="1"/>
          <p:nvPr/>
        </p:nvSpPr>
        <p:spPr>
          <a:xfrm>
            <a:off x="647700" y="1009650"/>
            <a:ext cx="4640302" cy="1953451"/>
          </a:xfrm>
          <a:prstGeom prst="rect">
            <a:avLst/>
          </a:prstGeom>
        </p:spPr>
        <p:txBody>
          <a:bodyPr lIns="0" tIns="0" rIns="0" bIns="0" rtlCol="0" anchor="t">
            <a:spAutoFit/>
          </a:bodyPr>
          <a:lstStyle/>
          <a:p>
            <a:pPr>
              <a:lnSpc>
                <a:spcPts val="15231"/>
              </a:lnSpc>
            </a:pPr>
            <a:r>
              <a:rPr lang="en-US" sz="12692" spc="380">
                <a:solidFill>
                  <a:srgbClr val="E5D6C4"/>
                </a:solidFill>
                <a:latin typeface="Arial" panose="020B0604020202020204" pitchFamily="34" charset="0"/>
                <a:ea typeface="標楷體" panose="03000509000000000000" pitchFamily="65" charset="-120"/>
                <a:cs typeface="Arial" panose="020B0604020202020204" pitchFamily="34" charset="0"/>
              </a:rPr>
              <a:t>Q &amp; A</a:t>
            </a:r>
          </a:p>
        </p:txBody>
      </p:sp>
      <p:sp>
        <p:nvSpPr>
          <p:cNvPr id="4" name="AutoShape 4"/>
          <p:cNvSpPr/>
          <p:nvPr/>
        </p:nvSpPr>
        <p:spPr>
          <a:xfrm>
            <a:off x="0" y="3499019"/>
            <a:ext cx="8678703" cy="76075"/>
          </a:xfrm>
          <a:prstGeom prst="rect">
            <a:avLst/>
          </a:prstGeom>
          <a:solidFill>
            <a:srgbClr val="E4D4C5"/>
          </a:solidFill>
        </p:spPr>
      </p:sp>
      <p:sp>
        <p:nvSpPr>
          <p:cNvPr id="5" name="TextBox 5"/>
          <p:cNvSpPr txBox="1"/>
          <p:nvPr/>
        </p:nvSpPr>
        <p:spPr>
          <a:xfrm>
            <a:off x="647700" y="4010025"/>
            <a:ext cx="9605586" cy="1615827"/>
          </a:xfrm>
          <a:prstGeom prst="rect">
            <a:avLst/>
          </a:prstGeom>
        </p:spPr>
        <p:txBody>
          <a:bodyPr lIns="0" tIns="0" rIns="0" bIns="0" rtlCol="0" anchor="t">
            <a:spAutoFit/>
          </a:bodyPr>
          <a:lstStyle/>
          <a:p>
            <a:pPr>
              <a:lnSpc>
                <a:spcPts val="6299"/>
              </a:lnSpc>
            </a:pPr>
            <a:r>
              <a:rPr lang="en-US" sz="3600" spc="180"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AACSB Online Teaching Platform Website</a:t>
            </a:r>
            <a:r>
              <a:rPr lang="zh-TW" altLang="en-US" sz="3600" spc="180"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a:t>
            </a:r>
            <a:endParaRPr lang="en-US" sz="3600" spc="180" dirty="0">
              <a:solidFill>
                <a:srgbClr val="E4D4C5"/>
              </a:solidFill>
              <a:latin typeface="Calibri" panose="020F0502020204030204" pitchFamily="34" charset="0"/>
              <a:ea typeface="標楷體" panose="03000509000000000000" pitchFamily="65" charset="-120"/>
              <a:cs typeface="Calibri" panose="020F0502020204030204" pitchFamily="34" charset="0"/>
            </a:endParaRPr>
          </a:p>
          <a:p>
            <a:pPr>
              <a:lnSpc>
                <a:spcPts val="6300"/>
              </a:lnSpc>
            </a:pPr>
            <a:r>
              <a:rPr lang="en-US" sz="3599" u="sng" spc="179" dirty="0">
                <a:solidFill>
                  <a:srgbClr val="E4D4C5"/>
                </a:solidFill>
                <a:latin typeface="Calibri" panose="020F0502020204030204" pitchFamily="34" charset="0"/>
                <a:ea typeface="標楷體" panose="03000509000000000000" pitchFamily="65" charset="-120"/>
                <a:cs typeface="Calibri" panose="020F0502020204030204" pitchFamily="34" charset="0"/>
              </a:rPr>
              <a:t>http://aacsb.management.ncku.edu.tw/</a:t>
            </a:r>
          </a:p>
        </p:txBody>
      </p:sp>
      <p:sp>
        <p:nvSpPr>
          <p:cNvPr id="6" name="TextBox 6"/>
          <p:cNvSpPr txBox="1"/>
          <p:nvPr/>
        </p:nvSpPr>
        <p:spPr>
          <a:xfrm>
            <a:off x="635000" y="5905500"/>
            <a:ext cx="10033000" cy="3231654"/>
          </a:xfrm>
          <a:prstGeom prst="rect">
            <a:avLst/>
          </a:prstGeom>
        </p:spPr>
        <p:txBody>
          <a:bodyPr wrap="square" lIns="0" tIns="0" rIns="0" bIns="0" rtlCol="0" anchor="t">
            <a:spAutoFit/>
          </a:bodyPr>
          <a:lstStyle/>
          <a:p>
            <a:pPr>
              <a:lnSpc>
                <a:spcPts val="6299"/>
              </a:lnSpc>
            </a:pPr>
            <a:r>
              <a:rPr lang="en-US" sz="3600" spc="180"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AACSB Accreditation International Coordinator</a:t>
            </a:r>
            <a:endParaRPr lang="en-US" sz="3600" spc="180" dirty="0">
              <a:solidFill>
                <a:srgbClr val="E4D4C5"/>
              </a:solidFill>
              <a:latin typeface="Calibri" panose="020F0502020204030204" pitchFamily="34" charset="0"/>
              <a:ea typeface="標楷體" panose="03000509000000000000" pitchFamily="65" charset="-120"/>
              <a:cs typeface="Calibri" panose="020F0502020204030204" pitchFamily="34" charset="0"/>
            </a:endParaRPr>
          </a:p>
          <a:p>
            <a:pPr>
              <a:lnSpc>
                <a:spcPts val="6299"/>
              </a:lnSpc>
            </a:pPr>
            <a:r>
              <a:rPr lang="en-US" sz="3599" spc="179"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Cindy </a:t>
            </a:r>
            <a:r>
              <a:rPr lang="en-US" sz="3599" spc="179" dirty="0">
                <a:solidFill>
                  <a:srgbClr val="E4D4C5"/>
                </a:solidFill>
                <a:latin typeface="Calibri" panose="020F0502020204030204" pitchFamily="34" charset="0"/>
                <a:ea typeface="標楷體" panose="03000509000000000000" pitchFamily="65" charset="-120"/>
                <a:cs typeface="Calibri" panose="020F0502020204030204" pitchFamily="34" charset="0"/>
              </a:rPr>
              <a:t>Cho </a:t>
            </a:r>
          </a:p>
          <a:p>
            <a:pPr>
              <a:lnSpc>
                <a:spcPts val="6299"/>
              </a:lnSpc>
            </a:pPr>
            <a:r>
              <a:rPr lang="en-US" sz="3599" spc="179" dirty="0" smtClean="0">
                <a:solidFill>
                  <a:srgbClr val="E4D4C5"/>
                </a:solidFill>
                <a:latin typeface="Calibri" panose="020F0502020204030204" pitchFamily="34" charset="0"/>
                <a:ea typeface="標楷體" panose="03000509000000000000" pitchFamily="65" charset="-120"/>
                <a:cs typeface="Calibri" panose="020F0502020204030204" pitchFamily="34" charset="0"/>
              </a:rPr>
              <a:t>Tel：06-2757575#53006#38</a:t>
            </a:r>
            <a:endParaRPr lang="en-US" sz="3599" spc="179" dirty="0">
              <a:solidFill>
                <a:srgbClr val="E4D4C5"/>
              </a:solidFill>
              <a:latin typeface="Calibri" panose="020F0502020204030204" pitchFamily="34" charset="0"/>
              <a:ea typeface="標楷體" panose="03000509000000000000" pitchFamily="65" charset="-120"/>
              <a:cs typeface="Calibri" panose="020F0502020204030204" pitchFamily="34" charset="0"/>
            </a:endParaRPr>
          </a:p>
          <a:p>
            <a:pPr>
              <a:lnSpc>
                <a:spcPts val="6300"/>
              </a:lnSpc>
            </a:pPr>
            <a:r>
              <a:rPr lang="en-US" sz="3599" spc="179" dirty="0">
                <a:solidFill>
                  <a:srgbClr val="E4D4C5"/>
                </a:solidFill>
                <a:latin typeface="Calibri" panose="020F0502020204030204" pitchFamily="34" charset="0"/>
                <a:ea typeface="標楷體" panose="03000509000000000000" pitchFamily="65" charset="-120"/>
                <a:cs typeface="Calibri" panose="020F0502020204030204" pitchFamily="34" charset="0"/>
              </a:rPr>
              <a:t>EMAIL：em53010@email.ncku.edu.tw</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grpSp>
        <p:nvGrpSpPr>
          <p:cNvPr id="2" name="Group 2"/>
          <p:cNvGrpSpPr/>
          <p:nvPr/>
        </p:nvGrpSpPr>
        <p:grpSpPr>
          <a:xfrm>
            <a:off x="7533298" y="1451072"/>
            <a:ext cx="9726002" cy="7384856"/>
            <a:chOff x="0" y="0"/>
            <a:chExt cx="12968002" cy="9846474"/>
          </a:xfrm>
        </p:grpSpPr>
        <p:pic>
          <p:nvPicPr>
            <p:cNvPr id="3" name="Picture 3"/>
            <p:cNvPicPr>
              <a:picLocks noChangeAspect="1"/>
            </p:cNvPicPr>
            <p:nvPr/>
          </p:nvPicPr>
          <p:blipFill>
            <a:blip r:embed="rId2"/>
            <a:srcRect/>
            <a:stretch>
              <a:fillRect/>
            </a:stretch>
          </p:blipFill>
          <p:spPr>
            <a:xfrm>
              <a:off x="2155945" y="62116"/>
              <a:ext cx="1511959" cy="1380006"/>
            </a:xfrm>
            <a:prstGeom prst="rect">
              <a:avLst/>
            </a:prstGeom>
          </p:spPr>
        </p:pic>
        <p:pic>
          <p:nvPicPr>
            <p:cNvPr id="4" name="Picture 4"/>
            <p:cNvPicPr>
              <a:picLocks noChangeAspect="1"/>
            </p:cNvPicPr>
            <p:nvPr/>
          </p:nvPicPr>
          <p:blipFill>
            <a:blip r:embed="rId3"/>
            <a:srcRect/>
            <a:stretch>
              <a:fillRect/>
            </a:stretch>
          </p:blipFill>
          <p:spPr>
            <a:xfrm>
              <a:off x="4387603" y="267024"/>
              <a:ext cx="1664597" cy="1032050"/>
            </a:xfrm>
            <a:prstGeom prst="rect">
              <a:avLst/>
            </a:prstGeom>
          </p:spPr>
        </p:pic>
        <p:pic>
          <p:nvPicPr>
            <p:cNvPr id="5" name="Picture 5"/>
            <p:cNvPicPr>
              <a:picLocks noChangeAspect="1"/>
            </p:cNvPicPr>
            <p:nvPr/>
          </p:nvPicPr>
          <p:blipFill>
            <a:blip r:embed="rId4"/>
            <a:srcRect/>
            <a:stretch>
              <a:fillRect/>
            </a:stretch>
          </p:blipFill>
          <p:spPr>
            <a:xfrm>
              <a:off x="6729525" y="165250"/>
              <a:ext cx="1800715" cy="1103347"/>
            </a:xfrm>
            <a:prstGeom prst="rect">
              <a:avLst/>
            </a:prstGeom>
          </p:spPr>
        </p:pic>
        <p:pic>
          <p:nvPicPr>
            <p:cNvPr id="6" name="Picture 6"/>
            <p:cNvPicPr>
              <a:picLocks noChangeAspect="1"/>
            </p:cNvPicPr>
            <p:nvPr/>
          </p:nvPicPr>
          <p:blipFill>
            <a:blip r:embed="rId5"/>
            <a:srcRect/>
            <a:stretch>
              <a:fillRect/>
            </a:stretch>
          </p:blipFill>
          <p:spPr>
            <a:xfrm>
              <a:off x="9050476" y="119957"/>
              <a:ext cx="1518291" cy="1264323"/>
            </a:xfrm>
            <a:prstGeom prst="rect">
              <a:avLst/>
            </a:prstGeom>
          </p:spPr>
        </p:pic>
        <p:pic>
          <p:nvPicPr>
            <p:cNvPr id="7" name="Picture 7"/>
            <p:cNvPicPr>
              <a:picLocks noChangeAspect="1"/>
            </p:cNvPicPr>
            <p:nvPr/>
          </p:nvPicPr>
          <p:blipFill>
            <a:blip r:embed="rId6"/>
            <a:srcRect/>
            <a:stretch>
              <a:fillRect/>
            </a:stretch>
          </p:blipFill>
          <p:spPr>
            <a:xfrm>
              <a:off x="2059785" y="2659662"/>
              <a:ext cx="1704279" cy="1270462"/>
            </a:xfrm>
            <a:prstGeom prst="rect">
              <a:avLst/>
            </a:prstGeom>
          </p:spPr>
        </p:pic>
        <p:pic>
          <p:nvPicPr>
            <p:cNvPr id="8" name="Picture 8"/>
            <p:cNvPicPr>
              <a:picLocks noChangeAspect="1"/>
            </p:cNvPicPr>
            <p:nvPr/>
          </p:nvPicPr>
          <p:blipFill>
            <a:blip r:embed="rId7"/>
            <a:srcRect/>
            <a:stretch>
              <a:fillRect/>
            </a:stretch>
          </p:blipFill>
          <p:spPr>
            <a:xfrm>
              <a:off x="4387603" y="2659662"/>
              <a:ext cx="1664597" cy="1310492"/>
            </a:xfrm>
            <a:prstGeom prst="rect">
              <a:avLst/>
            </a:prstGeom>
          </p:spPr>
        </p:pic>
        <p:pic>
          <p:nvPicPr>
            <p:cNvPr id="9" name="Picture 9"/>
            <p:cNvPicPr>
              <a:picLocks noChangeAspect="1"/>
            </p:cNvPicPr>
            <p:nvPr/>
          </p:nvPicPr>
          <p:blipFill>
            <a:blip r:embed="rId8"/>
            <a:srcRect/>
            <a:stretch>
              <a:fillRect/>
            </a:stretch>
          </p:blipFill>
          <p:spPr>
            <a:xfrm>
              <a:off x="7237926" y="2659662"/>
              <a:ext cx="759967" cy="1270462"/>
            </a:xfrm>
            <a:prstGeom prst="rect">
              <a:avLst/>
            </a:prstGeom>
          </p:spPr>
        </p:pic>
        <p:pic>
          <p:nvPicPr>
            <p:cNvPr id="10" name="Picture 10"/>
            <p:cNvPicPr>
              <a:picLocks noChangeAspect="1"/>
            </p:cNvPicPr>
            <p:nvPr/>
          </p:nvPicPr>
          <p:blipFill>
            <a:blip r:embed="rId9"/>
            <a:srcRect/>
            <a:stretch>
              <a:fillRect/>
            </a:stretch>
          </p:blipFill>
          <p:spPr>
            <a:xfrm>
              <a:off x="9396221" y="2822397"/>
              <a:ext cx="826801" cy="1310492"/>
            </a:xfrm>
            <a:prstGeom prst="rect">
              <a:avLst/>
            </a:prstGeom>
          </p:spPr>
        </p:pic>
        <p:pic>
          <p:nvPicPr>
            <p:cNvPr id="11" name="Picture 11"/>
            <p:cNvPicPr>
              <a:picLocks noChangeAspect="1"/>
            </p:cNvPicPr>
            <p:nvPr/>
          </p:nvPicPr>
          <p:blipFill>
            <a:blip r:embed="rId10"/>
            <a:srcRect/>
            <a:stretch>
              <a:fillRect/>
            </a:stretch>
          </p:blipFill>
          <p:spPr>
            <a:xfrm>
              <a:off x="2283530" y="5224062"/>
              <a:ext cx="1256789" cy="1431126"/>
            </a:xfrm>
            <a:prstGeom prst="rect">
              <a:avLst/>
            </a:prstGeom>
          </p:spPr>
        </p:pic>
        <p:pic>
          <p:nvPicPr>
            <p:cNvPr id="12" name="Picture 12"/>
            <p:cNvPicPr>
              <a:picLocks noChangeAspect="1"/>
            </p:cNvPicPr>
            <p:nvPr/>
          </p:nvPicPr>
          <p:blipFill>
            <a:blip r:embed="rId11"/>
            <a:srcRect/>
            <a:stretch>
              <a:fillRect/>
            </a:stretch>
          </p:blipFill>
          <p:spPr>
            <a:xfrm>
              <a:off x="4537203" y="5367277"/>
              <a:ext cx="1365398" cy="1365398"/>
            </a:xfrm>
            <a:prstGeom prst="rect">
              <a:avLst/>
            </a:prstGeom>
          </p:spPr>
        </p:pic>
        <p:pic>
          <p:nvPicPr>
            <p:cNvPr id="13" name="Picture 13"/>
            <p:cNvPicPr>
              <a:picLocks noChangeAspect="1"/>
            </p:cNvPicPr>
            <p:nvPr/>
          </p:nvPicPr>
          <p:blipFill>
            <a:blip r:embed="rId12"/>
            <a:srcRect/>
            <a:stretch>
              <a:fillRect/>
            </a:stretch>
          </p:blipFill>
          <p:spPr>
            <a:xfrm>
              <a:off x="6825711" y="5295672"/>
              <a:ext cx="1608342" cy="1383174"/>
            </a:xfrm>
            <a:prstGeom prst="rect">
              <a:avLst/>
            </a:prstGeom>
          </p:spPr>
        </p:pic>
        <p:pic>
          <p:nvPicPr>
            <p:cNvPr id="14" name="Picture 14"/>
            <p:cNvPicPr>
              <a:picLocks noChangeAspect="1"/>
            </p:cNvPicPr>
            <p:nvPr/>
          </p:nvPicPr>
          <p:blipFill>
            <a:blip r:embed="rId13"/>
            <a:srcRect/>
            <a:stretch>
              <a:fillRect/>
            </a:stretch>
          </p:blipFill>
          <p:spPr>
            <a:xfrm>
              <a:off x="9083615" y="5571064"/>
              <a:ext cx="1452014" cy="1161611"/>
            </a:xfrm>
            <a:prstGeom prst="rect">
              <a:avLst/>
            </a:prstGeom>
          </p:spPr>
        </p:pic>
        <p:pic>
          <p:nvPicPr>
            <p:cNvPr id="15" name="Picture 15"/>
            <p:cNvPicPr>
              <a:picLocks noChangeAspect="1"/>
            </p:cNvPicPr>
            <p:nvPr/>
          </p:nvPicPr>
          <p:blipFill>
            <a:blip r:embed="rId14"/>
            <a:srcRect/>
            <a:stretch>
              <a:fillRect/>
            </a:stretch>
          </p:blipFill>
          <p:spPr>
            <a:xfrm>
              <a:off x="11242257" y="5598750"/>
              <a:ext cx="1587699" cy="1641418"/>
            </a:xfrm>
            <a:prstGeom prst="rect">
              <a:avLst/>
            </a:prstGeom>
          </p:spPr>
        </p:pic>
        <p:pic>
          <p:nvPicPr>
            <p:cNvPr id="16" name="Picture 16"/>
            <p:cNvPicPr>
              <a:picLocks noChangeAspect="1"/>
            </p:cNvPicPr>
            <p:nvPr/>
          </p:nvPicPr>
          <p:blipFill>
            <a:blip r:embed="rId15"/>
            <a:srcRect/>
            <a:stretch>
              <a:fillRect/>
            </a:stretch>
          </p:blipFill>
          <p:spPr>
            <a:xfrm>
              <a:off x="2215483" y="8268578"/>
              <a:ext cx="1411144" cy="1411144"/>
            </a:xfrm>
            <a:prstGeom prst="rect">
              <a:avLst/>
            </a:prstGeom>
          </p:spPr>
        </p:pic>
        <p:pic>
          <p:nvPicPr>
            <p:cNvPr id="17" name="Picture 17"/>
            <p:cNvPicPr>
              <a:picLocks noChangeAspect="1"/>
            </p:cNvPicPr>
            <p:nvPr/>
          </p:nvPicPr>
          <p:blipFill>
            <a:blip r:embed="rId16"/>
            <a:srcRect/>
            <a:stretch>
              <a:fillRect/>
            </a:stretch>
          </p:blipFill>
          <p:spPr>
            <a:xfrm>
              <a:off x="4466075" y="8167605"/>
              <a:ext cx="1507653" cy="1493947"/>
            </a:xfrm>
            <a:prstGeom prst="rect">
              <a:avLst/>
            </a:prstGeom>
          </p:spPr>
        </p:pic>
        <p:pic>
          <p:nvPicPr>
            <p:cNvPr id="18" name="Picture 18"/>
            <p:cNvPicPr>
              <a:picLocks noChangeAspect="1"/>
            </p:cNvPicPr>
            <p:nvPr/>
          </p:nvPicPr>
          <p:blipFill>
            <a:blip r:embed="rId17"/>
            <a:srcRect/>
            <a:stretch>
              <a:fillRect/>
            </a:stretch>
          </p:blipFill>
          <p:spPr>
            <a:xfrm>
              <a:off x="6746836" y="8210760"/>
              <a:ext cx="1763960" cy="1363060"/>
            </a:xfrm>
            <a:prstGeom prst="rect">
              <a:avLst/>
            </a:prstGeom>
          </p:spPr>
        </p:pic>
        <p:pic>
          <p:nvPicPr>
            <p:cNvPr id="19" name="Picture 19"/>
            <p:cNvPicPr>
              <a:picLocks noChangeAspect="1"/>
            </p:cNvPicPr>
            <p:nvPr/>
          </p:nvPicPr>
          <p:blipFill>
            <a:blip r:embed="rId18"/>
            <a:srcRect/>
            <a:stretch>
              <a:fillRect/>
            </a:stretch>
          </p:blipFill>
          <p:spPr>
            <a:xfrm>
              <a:off x="8970562" y="8122609"/>
              <a:ext cx="1678119" cy="1678119"/>
            </a:xfrm>
            <a:prstGeom prst="rect">
              <a:avLst/>
            </a:prstGeom>
          </p:spPr>
        </p:pic>
        <p:pic>
          <p:nvPicPr>
            <p:cNvPr id="20" name="Picture 20"/>
            <p:cNvPicPr>
              <a:picLocks noChangeAspect="1"/>
            </p:cNvPicPr>
            <p:nvPr/>
          </p:nvPicPr>
          <p:blipFill>
            <a:blip r:embed="rId19"/>
            <a:srcRect/>
            <a:stretch>
              <a:fillRect/>
            </a:stretch>
          </p:blipFill>
          <p:spPr>
            <a:xfrm>
              <a:off x="11218126" y="2659662"/>
              <a:ext cx="1635961" cy="1635961"/>
            </a:xfrm>
            <a:prstGeom prst="rect">
              <a:avLst/>
            </a:prstGeom>
          </p:spPr>
        </p:pic>
        <p:pic>
          <p:nvPicPr>
            <p:cNvPr id="21" name="Picture 21"/>
            <p:cNvPicPr>
              <a:picLocks noChangeAspect="1"/>
            </p:cNvPicPr>
            <p:nvPr/>
          </p:nvPicPr>
          <p:blipFill>
            <a:blip r:embed="rId20"/>
            <a:srcRect/>
            <a:stretch>
              <a:fillRect/>
            </a:stretch>
          </p:blipFill>
          <p:spPr>
            <a:xfrm>
              <a:off x="11104211" y="7982682"/>
              <a:ext cx="1863792" cy="1863792"/>
            </a:xfrm>
            <a:prstGeom prst="rect">
              <a:avLst/>
            </a:prstGeom>
          </p:spPr>
        </p:pic>
        <p:pic>
          <p:nvPicPr>
            <p:cNvPr id="22" name="Picture 22"/>
            <p:cNvPicPr>
              <a:picLocks noChangeAspect="1"/>
            </p:cNvPicPr>
            <p:nvPr/>
          </p:nvPicPr>
          <p:blipFill>
            <a:blip r:embed="rId21"/>
            <a:srcRect/>
            <a:stretch>
              <a:fillRect/>
            </a:stretch>
          </p:blipFill>
          <p:spPr>
            <a:xfrm>
              <a:off x="11253058" y="0"/>
              <a:ext cx="1566098" cy="1566098"/>
            </a:xfrm>
            <a:prstGeom prst="rect">
              <a:avLst/>
            </a:prstGeom>
          </p:spPr>
        </p:pic>
        <p:pic>
          <p:nvPicPr>
            <p:cNvPr id="23" name="Picture 23"/>
            <p:cNvPicPr>
              <a:picLocks noChangeAspect="1"/>
            </p:cNvPicPr>
            <p:nvPr/>
          </p:nvPicPr>
          <p:blipFill>
            <a:blip r:embed="rId22"/>
            <a:srcRect/>
            <a:stretch>
              <a:fillRect/>
            </a:stretch>
          </p:blipFill>
          <p:spPr>
            <a:xfrm>
              <a:off x="21675" y="84762"/>
              <a:ext cx="1148077" cy="1214312"/>
            </a:xfrm>
            <a:prstGeom prst="rect">
              <a:avLst/>
            </a:prstGeom>
          </p:spPr>
        </p:pic>
        <p:pic>
          <p:nvPicPr>
            <p:cNvPr id="24" name="Picture 24"/>
            <p:cNvPicPr>
              <a:picLocks noChangeAspect="1"/>
            </p:cNvPicPr>
            <p:nvPr/>
          </p:nvPicPr>
          <p:blipFill>
            <a:blip r:embed="rId23"/>
            <a:srcRect/>
            <a:stretch>
              <a:fillRect/>
            </a:stretch>
          </p:blipFill>
          <p:spPr>
            <a:xfrm>
              <a:off x="21675" y="2659662"/>
              <a:ext cx="1359945" cy="1310492"/>
            </a:xfrm>
            <a:prstGeom prst="rect">
              <a:avLst/>
            </a:prstGeom>
          </p:spPr>
        </p:pic>
        <p:pic>
          <p:nvPicPr>
            <p:cNvPr id="25" name="Picture 25"/>
            <p:cNvPicPr>
              <a:picLocks noChangeAspect="1"/>
            </p:cNvPicPr>
            <p:nvPr/>
          </p:nvPicPr>
          <p:blipFill>
            <a:blip r:embed="rId24"/>
            <a:srcRect/>
            <a:stretch>
              <a:fillRect/>
            </a:stretch>
          </p:blipFill>
          <p:spPr>
            <a:xfrm>
              <a:off x="21675" y="5364788"/>
              <a:ext cx="1425332" cy="1574162"/>
            </a:xfrm>
            <a:prstGeom prst="rect">
              <a:avLst/>
            </a:prstGeom>
          </p:spPr>
        </p:pic>
        <p:pic>
          <p:nvPicPr>
            <p:cNvPr id="26" name="Picture 26"/>
            <p:cNvPicPr>
              <a:picLocks noChangeAspect="1"/>
            </p:cNvPicPr>
            <p:nvPr/>
          </p:nvPicPr>
          <p:blipFill>
            <a:blip r:embed="rId25"/>
            <a:srcRect/>
            <a:stretch>
              <a:fillRect/>
            </a:stretch>
          </p:blipFill>
          <p:spPr>
            <a:xfrm>
              <a:off x="0" y="8268578"/>
              <a:ext cx="1407123" cy="1411144"/>
            </a:xfrm>
            <a:prstGeom prst="rect">
              <a:avLst/>
            </a:prstGeom>
          </p:spPr>
        </p:pic>
      </p:grpSp>
      <p:grpSp>
        <p:nvGrpSpPr>
          <p:cNvPr id="27" name="Group 27"/>
          <p:cNvGrpSpPr/>
          <p:nvPr/>
        </p:nvGrpSpPr>
        <p:grpSpPr>
          <a:xfrm>
            <a:off x="1028700" y="3205382"/>
            <a:ext cx="5362224" cy="3876237"/>
            <a:chOff x="0" y="0"/>
            <a:chExt cx="7149632" cy="5168315"/>
          </a:xfrm>
        </p:grpSpPr>
        <p:sp>
          <p:nvSpPr>
            <p:cNvPr id="28" name="TextBox 28"/>
            <p:cNvSpPr txBox="1"/>
            <p:nvPr/>
          </p:nvSpPr>
          <p:spPr>
            <a:xfrm>
              <a:off x="0" y="3367248"/>
              <a:ext cx="7149632" cy="1801067"/>
            </a:xfrm>
            <a:prstGeom prst="rect">
              <a:avLst/>
            </a:prstGeom>
          </p:spPr>
          <p:txBody>
            <a:bodyPr lIns="0" tIns="0" rIns="0" bIns="0" rtlCol="0" anchor="t">
              <a:spAutoFit/>
            </a:bodyPr>
            <a:lstStyle/>
            <a:p>
              <a:pPr algn="l">
                <a:lnSpc>
                  <a:spcPts val="3639"/>
                </a:lnSpc>
                <a:spcBef>
                  <a:spcPct val="0"/>
                </a:spcBef>
              </a:pPr>
              <a:r>
                <a:rPr lang="en-US" sz="2599">
                  <a:solidFill>
                    <a:srgbClr val="4D4A46"/>
                  </a:solidFill>
                  <a:latin typeface="Aileron Regular"/>
                </a:rPr>
                <a:t>Use these free, recolourable icons and illustrations in your Canva design.</a:t>
              </a:r>
            </a:p>
          </p:txBody>
        </p:sp>
        <p:sp>
          <p:nvSpPr>
            <p:cNvPr id="29" name="TextBox 29"/>
            <p:cNvSpPr txBox="1"/>
            <p:nvPr/>
          </p:nvSpPr>
          <p:spPr>
            <a:xfrm>
              <a:off x="0" y="66675"/>
              <a:ext cx="7149632" cy="2806587"/>
            </a:xfrm>
            <a:prstGeom prst="rect">
              <a:avLst/>
            </a:prstGeom>
          </p:spPr>
          <p:txBody>
            <a:bodyPr lIns="0" tIns="0" rIns="0" bIns="0" rtlCol="0" anchor="t">
              <a:spAutoFit/>
            </a:bodyPr>
            <a:lstStyle/>
            <a:p>
              <a:pPr>
                <a:lnSpc>
                  <a:spcPts val="8140"/>
                </a:lnSpc>
              </a:pPr>
              <a:r>
                <a:rPr lang="en-US" sz="7400" spc="-74">
                  <a:solidFill>
                    <a:srgbClr val="FFFDFD"/>
                  </a:solidFill>
                  <a:latin typeface="Aileron Heavy"/>
                </a:rPr>
                <a:t>Free Resources</a:t>
              </a:r>
            </a:p>
          </p:txBody>
        </p:sp>
      </p:grpSp>
      <p:sp>
        <p:nvSpPr>
          <p:cNvPr id="30" name="AutoShape 30"/>
          <p:cNvSpPr/>
          <p:nvPr/>
        </p:nvSpPr>
        <p:spPr>
          <a:xfrm rot="-5400000">
            <a:off x="3578544" y="5273086"/>
            <a:ext cx="6214306" cy="86104"/>
          </a:xfrm>
          <a:prstGeom prst="rect">
            <a:avLst/>
          </a:prstGeom>
          <a:solidFill>
            <a:srgbClr val="FFFDFD"/>
          </a:solid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TextBox 2"/>
          <p:cNvSpPr txBox="1"/>
          <p:nvPr/>
        </p:nvSpPr>
        <p:spPr>
          <a:xfrm>
            <a:off x="691893" y="1434771"/>
            <a:ext cx="6679573" cy="1059136"/>
          </a:xfrm>
          <a:prstGeom prst="rect">
            <a:avLst/>
          </a:prstGeom>
        </p:spPr>
        <p:txBody>
          <a:bodyPr lIns="0" tIns="0" rIns="0" bIns="0" rtlCol="0" anchor="t">
            <a:spAutoFit/>
          </a:bodyPr>
          <a:lstStyle/>
          <a:p>
            <a:pPr>
              <a:lnSpc>
                <a:spcPts val="8856"/>
              </a:lnSpc>
            </a:pPr>
            <a:r>
              <a:rPr lang="en-US" sz="6000" spc="431" dirty="0" smtClean="0">
                <a:solidFill>
                  <a:srgbClr val="4D4A46"/>
                </a:solidFill>
                <a:latin typeface="Calibri" panose="020F0502020204030204" pitchFamily="34" charset="0"/>
                <a:ea typeface="標楷體" panose="03000509000000000000" pitchFamily="65" charset="-120"/>
                <a:cs typeface="Calibri" panose="020F0502020204030204" pitchFamily="34" charset="0"/>
              </a:rPr>
              <a:t>Five Core Abilities</a:t>
            </a:r>
            <a:endParaRPr lang="en-US" sz="6000" spc="431" dirty="0">
              <a:solidFill>
                <a:srgbClr val="4D4A46"/>
              </a:solidFill>
              <a:latin typeface="Calibri" panose="020F0502020204030204" pitchFamily="34" charset="0"/>
              <a:ea typeface="標楷體" panose="03000509000000000000" pitchFamily="65" charset="-120"/>
              <a:cs typeface="Calibri" panose="020F0502020204030204" pitchFamily="34" charset="0"/>
            </a:endParaRPr>
          </a:p>
        </p:txBody>
      </p:sp>
      <p:sp>
        <p:nvSpPr>
          <p:cNvPr id="3" name="TextBox 3"/>
          <p:cNvSpPr txBox="1"/>
          <p:nvPr/>
        </p:nvSpPr>
        <p:spPr>
          <a:xfrm>
            <a:off x="9069950" y="1086395"/>
            <a:ext cx="785546" cy="1017945"/>
          </a:xfrm>
          <a:prstGeom prst="rect">
            <a:avLst/>
          </a:prstGeom>
        </p:spPr>
        <p:txBody>
          <a:bodyPr wrap="square" lIns="0" tIns="0" rIns="0" bIns="0" rtlCol="0" anchor="t">
            <a:spAutoFit/>
          </a:bodyPr>
          <a:lstStyle/>
          <a:p>
            <a:pPr algn="r">
              <a:lnSpc>
                <a:spcPts val="8003"/>
              </a:lnSpc>
            </a:pPr>
            <a:r>
              <a:rPr lang="en-US" sz="6506" spc="390" dirty="0">
                <a:solidFill>
                  <a:srgbClr val="4D4A46"/>
                </a:solidFill>
                <a:latin typeface="Arial" panose="020B0604020202020204" pitchFamily="34" charset="0"/>
                <a:ea typeface="標楷體" panose="03000509000000000000" pitchFamily="65" charset="-120"/>
                <a:cs typeface="Arial" panose="020B0604020202020204" pitchFamily="34" charset="0"/>
              </a:rPr>
              <a:t>1</a:t>
            </a:r>
          </a:p>
        </p:txBody>
      </p:sp>
      <p:sp>
        <p:nvSpPr>
          <p:cNvPr id="4" name="TextBox 4"/>
          <p:cNvSpPr txBox="1"/>
          <p:nvPr/>
        </p:nvSpPr>
        <p:spPr>
          <a:xfrm>
            <a:off x="9067800" y="2890101"/>
            <a:ext cx="785546" cy="1017945"/>
          </a:xfrm>
          <a:prstGeom prst="rect">
            <a:avLst/>
          </a:prstGeom>
        </p:spPr>
        <p:txBody>
          <a:bodyPr wrap="square" lIns="0" tIns="0" rIns="0" bIns="0" rtlCol="0" anchor="t">
            <a:spAutoFit/>
          </a:bodyPr>
          <a:lstStyle/>
          <a:p>
            <a:pPr algn="r">
              <a:lnSpc>
                <a:spcPts val="8003"/>
              </a:lnSpc>
            </a:pPr>
            <a:r>
              <a:rPr lang="en-US" sz="6506" spc="390" dirty="0">
                <a:solidFill>
                  <a:srgbClr val="4D4A46"/>
                </a:solidFill>
                <a:latin typeface="Arial" panose="020B0604020202020204" pitchFamily="34" charset="0"/>
                <a:ea typeface="標楷體" panose="03000509000000000000" pitchFamily="65" charset="-120"/>
                <a:cs typeface="Arial" panose="020B0604020202020204" pitchFamily="34" charset="0"/>
              </a:rPr>
              <a:t>2</a:t>
            </a:r>
          </a:p>
        </p:txBody>
      </p:sp>
      <p:sp>
        <p:nvSpPr>
          <p:cNvPr id="5" name="TextBox 5"/>
          <p:cNvSpPr txBox="1"/>
          <p:nvPr/>
        </p:nvSpPr>
        <p:spPr>
          <a:xfrm>
            <a:off x="9067800" y="4693807"/>
            <a:ext cx="785546" cy="1017945"/>
          </a:xfrm>
          <a:prstGeom prst="rect">
            <a:avLst/>
          </a:prstGeom>
        </p:spPr>
        <p:txBody>
          <a:bodyPr wrap="square" lIns="0" tIns="0" rIns="0" bIns="0" rtlCol="0" anchor="t">
            <a:spAutoFit/>
          </a:bodyPr>
          <a:lstStyle/>
          <a:p>
            <a:pPr algn="r">
              <a:lnSpc>
                <a:spcPts val="8003"/>
              </a:lnSpc>
            </a:pPr>
            <a:r>
              <a:rPr lang="en-US" sz="6506" spc="390" dirty="0">
                <a:solidFill>
                  <a:srgbClr val="4D4A46"/>
                </a:solidFill>
                <a:latin typeface="Arial" panose="020B0604020202020204" pitchFamily="34" charset="0"/>
                <a:ea typeface="標楷體" panose="03000509000000000000" pitchFamily="65" charset="-120"/>
                <a:cs typeface="Arial" panose="020B0604020202020204" pitchFamily="34" charset="0"/>
              </a:rPr>
              <a:t>3</a:t>
            </a:r>
          </a:p>
        </p:txBody>
      </p:sp>
      <p:sp>
        <p:nvSpPr>
          <p:cNvPr id="6" name="TextBox 6"/>
          <p:cNvSpPr txBox="1"/>
          <p:nvPr/>
        </p:nvSpPr>
        <p:spPr>
          <a:xfrm>
            <a:off x="9067800" y="6497513"/>
            <a:ext cx="785546" cy="1017945"/>
          </a:xfrm>
          <a:prstGeom prst="rect">
            <a:avLst/>
          </a:prstGeom>
        </p:spPr>
        <p:txBody>
          <a:bodyPr wrap="square" lIns="0" tIns="0" rIns="0" bIns="0" rtlCol="0" anchor="t">
            <a:spAutoFit/>
          </a:bodyPr>
          <a:lstStyle/>
          <a:p>
            <a:pPr algn="r">
              <a:lnSpc>
                <a:spcPts val="8003"/>
              </a:lnSpc>
            </a:pPr>
            <a:r>
              <a:rPr lang="en-US" sz="6506" spc="390" dirty="0">
                <a:solidFill>
                  <a:srgbClr val="4D4A46"/>
                </a:solidFill>
                <a:latin typeface="Arial" panose="020B0604020202020204" pitchFamily="34" charset="0"/>
                <a:ea typeface="標楷體" panose="03000509000000000000" pitchFamily="65" charset="-120"/>
                <a:cs typeface="Arial" panose="020B0604020202020204" pitchFamily="34" charset="0"/>
              </a:rPr>
              <a:t>4</a:t>
            </a:r>
          </a:p>
        </p:txBody>
      </p:sp>
      <p:grpSp>
        <p:nvGrpSpPr>
          <p:cNvPr id="7" name="Group 7"/>
          <p:cNvGrpSpPr/>
          <p:nvPr/>
        </p:nvGrpSpPr>
        <p:grpSpPr>
          <a:xfrm>
            <a:off x="10227913" y="1021556"/>
            <a:ext cx="5595058" cy="1250672"/>
            <a:chOff x="0" y="-9525"/>
            <a:chExt cx="7460077" cy="1667565"/>
          </a:xfrm>
        </p:grpSpPr>
        <p:sp>
          <p:nvSpPr>
            <p:cNvPr id="8" name="TextBox 8"/>
            <p:cNvSpPr txBox="1"/>
            <p:nvPr/>
          </p:nvSpPr>
          <p:spPr>
            <a:xfrm>
              <a:off x="0" y="-9525"/>
              <a:ext cx="7460077" cy="700405"/>
            </a:xfrm>
            <a:prstGeom prst="rect">
              <a:avLst/>
            </a:prstGeom>
          </p:spPr>
          <p:txBody>
            <a:bodyPr lIns="0" tIns="0" rIns="0" bIns="0" rtlCol="0" anchor="t">
              <a:spAutoFit/>
            </a:bodyPr>
            <a:lstStyle/>
            <a:p>
              <a:pPr>
                <a:lnSpc>
                  <a:spcPts val="4079"/>
                </a:lnSpc>
              </a:pPr>
              <a:r>
                <a:rPr lang="en-US" sz="3400" spc="102">
                  <a:solidFill>
                    <a:srgbClr val="4D4A46"/>
                  </a:solidFill>
                  <a:latin typeface="Arial" panose="020B0604020202020204" pitchFamily="34" charset="0"/>
                  <a:ea typeface="標楷體" panose="03000509000000000000" pitchFamily="65" charset="-120"/>
                  <a:cs typeface="Arial" panose="020B0604020202020204" pitchFamily="34" charset="0"/>
                </a:rPr>
                <a:t>Communication Skills</a:t>
              </a:r>
            </a:p>
          </p:txBody>
        </p:sp>
        <p:sp>
          <p:nvSpPr>
            <p:cNvPr id="9" name="TextBox 9"/>
            <p:cNvSpPr txBox="1"/>
            <p:nvPr/>
          </p:nvSpPr>
          <p:spPr>
            <a:xfrm>
              <a:off x="0" y="700512"/>
              <a:ext cx="7460077" cy="957528"/>
            </a:xfrm>
            <a:prstGeom prst="rect">
              <a:avLst/>
            </a:prstGeom>
          </p:spPr>
          <p:txBody>
            <a:bodyPr lIns="0" tIns="0" rIns="0" bIns="0" rtlCol="0" anchor="t">
              <a:spAutoFit/>
            </a:bodyPr>
            <a:lstStyle/>
            <a:p>
              <a:pPr>
                <a:lnSpc>
                  <a:spcPts val="5600"/>
                </a:lnSpc>
              </a:pPr>
              <a:r>
                <a:rPr lang="en-US" sz="3200" spc="160" dirty="0">
                  <a:solidFill>
                    <a:srgbClr val="4D4A46"/>
                  </a:solidFill>
                  <a:latin typeface="Arial" panose="020B0604020202020204" pitchFamily="34" charset="0"/>
                  <a:ea typeface="標楷體" panose="03000509000000000000" pitchFamily="65" charset="-120"/>
                  <a:cs typeface="Arial" panose="020B0604020202020204" pitchFamily="34" charset="0"/>
                </a:rPr>
                <a:t>(COMMU) </a:t>
              </a:r>
            </a:p>
          </p:txBody>
        </p:sp>
      </p:grpSp>
      <p:grpSp>
        <p:nvGrpSpPr>
          <p:cNvPr id="10" name="Group 10"/>
          <p:cNvGrpSpPr/>
          <p:nvPr/>
        </p:nvGrpSpPr>
        <p:grpSpPr>
          <a:xfrm>
            <a:off x="10227913" y="2854268"/>
            <a:ext cx="6792728" cy="1250672"/>
            <a:chOff x="0" y="-9525"/>
            <a:chExt cx="9056971" cy="1667565"/>
          </a:xfrm>
        </p:grpSpPr>
        <p:sp>
          <p:nvSpPr>
            <p:cNvPr id="11" name="TextBox 11"/>
            <p:cNvSpPr txBox="1"/>
            <p:nvPr/>
          </p:nvSpPr>
          <p:spPr>
            <a:xfrm>
              <a:off x="0" y="-9525"/>
              <a:ext cx="9056971" cy="700405"/>
            </a:xfrm>
            <a:prstGeom prst="rect">
              <a:avLst/>
            </a:prstGeom>
          </p:spPr>
          <p:txBody>
            <a:bodyPr lIns="0" tIns="0" rIns="0" bIns="0" rtlCol="0" anchor="t">
              <a:spAutoFit/>
            </a:bodyPr>
            <a:lstStyle/>
            <a:p>
              <a:pPr>
                <a:lnSpc>
                  <a:spcPts val="4079"/>
                </a:lnSpc>
              </a:pPr>
              <a:r>
                <a:rPr lang="en-US" sz="3400" spc="102" dirty="0">
                  <a:solidFill>
                    <a:srgbClr val="4D4A46"/>
                  </a:solidFill>
                  <a:latin typeface="Arial" panose="020B0604020202020204" pitchFamily="34" charset="0"/>
                  <a:ea typeface="標楷體" panose="03000509000000000000" pitchFamily="65" charset="-120"/>
                  <a:cs typeface="Arial" panose="020B0604020202020204" pitchFamily="34" charset="0"/>
                </a:rPr>
                <a:t>Creative Problem &amp; Innovation</a:t>
              </a:r>
            </a:p>
          </p:txBody>
        </p:sp>
        <p:sp>
          <p:nvSpPr>
            <p:cNvPr id="12" name="TextBox 12"/>
            <p:cNvSpPr txBox="1"/>
            <p:nvPr/>
          </p:nvSpPr>
          <p:spPr>
            <a:xfrm>
              <a:off x="0" y="700512"/>
              <a:ext cx="9056971" cy="957528"/>
            </a:xfrm>
            <a:prstGeom prst="rect">
              <a:avLst/>
            </a:prstGeom>
          </p:spPr>
          <p:txBody>
            <a:bodyPr lIns="0" tIns="0" rIns="0" bIns="0" rtlCol="0" anchor="t">
              <a:spAutoFit/>
            </a:bodyPr>
            <a:lstStyle/>
            <a:p>
              <a:pPr>
                <a:lnSpc>
                  <a:spcPts val="5600"/>
                </a:lnSpc>
              </a:pPr>
              <a:r>
                <a:rPr lang="en-US" sz="3200" spc="160" dirty="0">
                  <a:solidFill>
                    <a:srgbClr val="4D4A46"/>
                  </a:solidFill>
                  <a:latin typeface="Arial" panose="020B0604020202020204" pitchFamily="34" charset="0"/>
                  <a:ea typeface="標楷體" panose="03000509000000000000" pitchFamily="65" charset="-120"/>
                  <a:cs typeface="Arial" panose="020B0604020202020204" pitchFamily="34" charset="0"/>
                </a:rPr>
                <a:t>(CPSI</a:t>
              </a:r>
              <a:r>
                <a:rPr lang="en-US" sz="3200" spc="160" dirty="0" smtClean="0">
                  <a:solidFill>
                    <a:srgbClr val="4D4A46"/>
                  </a:solidFill>
                  <a:latin typeface="Arial" panose="020B0604020202020204" pitchFamily="34" charset="0"/>
                  <a:ea typeface="標楷體" panose="03000509000000000000" pitchFamily="65" charset="-120"/>
                  <a:cs typeface="Arial" panose="020B0604020202020204" pitchFamily="34" charset="0"/>
                </a:rPr>
                <a:t>)</a:t>
              </a:r>
              <a:endParaRPr lang="en-US" sz="3200" spc="160"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grpSp>
      <p:grpSp>
        <p:nvGrpSpPr>
          <p:cNvPr id="13" name="Group 13"/>
          <p:cNvGrpSpPr/>
          <p:nvPr/>
        </p:nvGrpSpPr>
        <p:grpSpPr>
          <a:xfrm>
            <a:off x="10227912" y="4686980"/>
            <a:ext cx="7221887" cy="1250673"/>
            <a:chOff x="-1" y="-9525"/>
            <a:chExt cx="9629183" cy="1667565"/>
          </a:xfrm>
        </p:grpSpPr>
        <p:sp>
          <p:nvSpPr>
            <p:cNvPr id="14" name="TextBox 14"/>
            <p:cNvSpPr txBox="1"/>
            <p:nvPr/>
          </p:nvSpPr>
          <p:spPr>
            <a:xfrm>
              <a:off x="0" y="-9525"/>
              <a:ext cx="9056971" cy="700405"/>
            </a:xfrm>
            <a:prstGeom prst="rect">
              <a:avLst/>
            </a:prstGeom>
          </p:spPr>
          <p:txBody>
            <a:bodyPr lIns="0" tIns="0" rIns="0" bIns="0" rtlCol="0" anchor="t">
              <a:spAutoFit/>
            </a:bodyPr>
            <a:lstStyle/>
            <a:p>
              <a:pPr>
                <a:lnSpc>
                  <a:spcPts val="4079"/>
                </a:lnSpc>
              </a:pPr>
              <a:r>
                <a:rPr lang="en-US" sz="3400" spc="102">
                  <a:solidFill>
                    <a:srgbClr val="4D4A46"/>
                  </a:solidFill>
                  <a:latin typeface="Arial" panose="020B0604020202020204" pitchFamily="34" charset="0"/>
                  <a:ea typeface="標楷體" panose="03000509000000000000" pitchFamily="65" charset="-120"/>
                  <a:cs typeface="Arial" panose="020B0604020202020204" pitchFamily="34" charset="0"/>
                </a:rPr>
                <a:t>Leadership &amp; Ethics</a:t>
              </a:r>
            </a:p>
          </p:txBody>
        </p:sp>
        <p:sp>
          <p:nvSpPr>
            <p:cNvPr id="15" name="TextBox 15"/>
            <p:cNvSpPr txBox="1"/>
            <p:nvPr/>
          </p:nvSpPr>
          <p:spPr>
            <a:xfrm>
              <a:off x="-1" y="700512"/>
              <a:ext cx="9629183" cy="957528"/>
            </a:xfrm>
            <a:prstGeom prst="rect">
              <a:avLst/>
            </a:prstGeom>
          </p:spPr>
          <p:txBody>
            <a:bodyPr wrap="square" lIns="0" tIns="0" rIns="0" bIns="0" rtlCol="0" anchor="t">
              <a:spAutoFit/>
            </a:bodyPr>
            <a:lstStyle/>
            <a:p>
              <a:pPr>
                <a:lnSpc>
                  <a:spcPts val="5600"/>
                </a:lnSpc>
              </a:pPr>
              <a:r>
                <a:rPr lang="en-US" sz="3200" spc="160" dirty="0">
                  <a:solidFill>
                    <a:srgbClr val="4D4A46"/>
                  </a:solidFill>
                  <a:latin typeface="Arial" panose="020B0604020202020204" pitchFamily="34" charset="0"/>
                  <a:ea typeface="標楷體" panose="03000509000000000000" pitchFamily="65" charset="-120"/>
                  <a:cs typeface="Arial" panose="020B0604020202020204" pitchFamily="34" charset="0"/>
                </a:rPr>
                <a:t>(LEAD/ETHIC</a:t>
              </a:r>
              <a:r>
                <a:rPr lang="en-US" sz="3200" spc="160" dirty="0" smtClean="0">
                  <a:solidFill>
                    <a:srgbClr val="4D4A46"/>
                  </a:solidFill>
                  <a:latin typeface="Arial" panose="020B0604020202020204" pitchFamily="34" charset="0"/>
                  <a:ea typeface="標楷體" panose="03000509000000000000" pitchFamily="65" charset="-120"/>
                  <a:cs typeface="Arial" panose="020B0604020202020204" pitchFamily="34" charset="0"/>
                </a:rPr>
                <a:t>)</a:t>
              </a:r>
              <a:endParaRPr lang="en-US" sz="3200" spc="160"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grpSp>
      <p:grpSp>
        <p:nvGrpSpPr>
          <p:cNvPr id="16" name="Group 16"/>
          <p:cNvGrpSpPr/>
          <p:nvPr/>
        </p:nvGrpSpPr>
        <p:grpSpPr>
          <a:xfrm>
            <a:off x="10227913" y="6519693"/>
            <a:ext cx="5595058" cy="1164560"/>
            <a:chOff x="0" y="-9525"/>
            <a:chExt cx="7460077" cy="1552748"/>
          </a:xfrm>
        </p:grpSpPr>
        <p:sp>
          <p:nvSpPr>
            <p:cNvPr id="17" name="TextBox 17"/>
            <p:cNvSpPr txBox="1"/>
            <p:nvPr/>
          </p:nvSpPr>
          <p:spPr>
            <a:xfrm>
              <a:off x="0" y="-9525"/>
              <a:ext cx="7460077" cy="700405"/>
            </a:xfrm>
            <a:prstGeom prst="rect">
              <a:avLst/>
            </a:prstGeom>
          </p:spPr>
          <p:txBody>
            <a:bodyPr lIns="0" tIns="0" rIns="0" bIns="0" rtlCol="0" anchor="t">
              <a:spAutoFit/>
            </a:bodyPr>
            <a:lstStyle/>
            <a:p>
              <a:pPr>
                <a:lnSpc>
                  <a:spcPts val="4079"/>
                </a:lnSpc>
              </a:pPr>
              <a:r>
                <a:rPr lang="en-US" sz="3400" spc="102">
                  <a:solidFill>
                    <a:srgbClr val="4D4A46"/>
                  </a:solidFill>
                  <a:latin typeface="Arial" panose="020B0604020202020204" pitchFamily="34" charset="0"/>
                  <a:ea typeface="標楷體" panose="03000509000000000000" pitchFamily="65" charset="-120"/>
                  <a:cs typeface="Arial" panose="020B0604020202020204" pitchFamily="34" charset="0"/>
                </a:rPr>
                <a:t>Global Awareness </a:t>
              </a:r>
            </a:p>
          </p:txBody>
        </p:sp>
        <p:sp>
          <p:nvSpPr>
            <p:cNvPr id="18" name="TextBox 18"/>
            <p:cNvSpPr txBox="1"/>
            <p:nvPr/>
          </p:nvSpPr>
          <p:spPr>
            <a:xfrm>
              <a:off x="0" y="700512"/>
              <a:ext cx="7460077" cy="842711"/>
            </a:xfrm>
            <a:prstGeom prst="rect">
              <a:avLst/>
            </a:prstGeom>
          </p:spPr>
          <p:txBody>
            <a:bodyPr lIns="0" tIns="0" rIns="0" bIns="0" rtlCol="0" anchor="t">
              <a:spAutoFit/>
            </a:bodyPr>
            <a:lstStyle/>
            <a:p>
              <a:pPr>
                <a:lnSpc>
                  <a:spcPts val="5600"/>
                </a:lnSpc>
              </a:pPr>
              <a:r>
                <a:rPr lang="en-US" sz="3200" spc="160" dirty="0">
                  <a:solidFill>
                    <a:srgbClr val="4D4A46"/>
                  </a:solidFill>
                  <a:latin typeface="Arial" panose="020B0604020202020204" pitchFamily="34" charset="0"/>
                  <a:ea typeface="標楷體" panose="03000509000000000000" pitchFamily="65" charset="-120"/>
                  <a:cs typeface="Arial" panose="020B0604020202020204" pitchFamily="34" charset="0"/>
                </a:rPr>
                <a:t>(GLOB</a:t>
              </a:r>
              <a:r>
                <a:rPr lang="en-US" sz="3200" spc="160" dirty="0" smtClean="0">
                  <a:solidFill>
                    <a:srgbClr val="4D4A46"/>
                  </a:solidFill>
                  <a:latin typeface="Arial" panose="020B0604020202020204" pitchFamily="34" charset="0"/>
                  <a:ea typeface="標楷體" panose="03000509000000000000" pitchFamily="65" charset="-120"/>
                  <a:cs typeface="Arial" panose="020B0604020202020204" pitchFamily="34" charset="0"/>
                </a:rPr>
                <a:t>)</a:t>
              </a:r>
              <a:endParaRPr lang="en-US" sz="3200" spc="160"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grpSp>
      <p:sp>
        <p:nvSpPr>
          <p:cNvPr id="19" name="AutoShape 19"/>
          <p:cNvSpPr/>
          <p:nvPr/>
        </p:nvSpPr>
        <p:spPr>
          <a:xfrm rot="-5400000">
            <a:off x="3955135" y="5122735"/>
            <a:ext cx="7963168" cy="140392"/>
          </a:xfrm>
          <a:prstGeom prst="rect">
            <a:avLst/>
          </a:prstGeom>
          <a:solidFill>
            <a:srgbClr val="FFFDFD"/>
          </a:solidFill>
        </p:spPr>
      </p:sp>
      <p:sp>
        <p:nvSpPr>
          <p:cNvPr id="20" name="TextBox 20"/>
          <p:cNvSpPr txBox="1"/>
          <p:nvPr/>
        </p:nvSpPr>
        <p:spPr>
          <a:xfrm>
            <a:off x="9067800" y="8301219"/>
            <a:ext cx="785546" cy="1025922"/>
          </a:xfrm>
          <a:prstGeom prst="rect">
            <a:avLst/>
          </a:prstGeom>
        </p:spPr>
        <p:txBody>
          <a:bodyPr wrap="square" lIns="0" tIns="0" rIns="0" bIns="0" rtlCol="0" anchor="t">
            <a:spAutoFit/>
          </a:bodyPr>
          <a:lstStyle/>
          <a:p>
            <a:pPr algn="r">
              <a:lnSpc>
                <a:spcPts val="8003"/>
              </a:lnSpc>
            </a:pPr>
            <a:r>
              <a:rPr lang="en-US" sz="6506" spc="390" dirty="0">
                <a:solidFill>
                  <a:srgbClr val="4D4A46"/>
                </a:solidFill>
                <a:latin typeface="Arial" panose="020B0604020202020204" pitchFamily="34" charset="0"/>
                <a:ea typeface="標楷體" panose="03000509000000000000" pitchFamily="65" charset="-120"/>
                <a:cs typeface="Arial" panose="020B0604020202020204" pitchFamily="34" charset="0"/>
              </a:rPr>
              <a:t>5</a:t>
            </a:r>
          </a:p>
        </p:txBody>
      </p:sp>
      <p:grpSp>
        <p:nvGrpSpPr>
          <p:cNvPr id="21" name="Group 21"/>
          <p:cNvGrpSpPr/>
          <p:nvPr/>
        </p:nvGrpSpPr>
        <p:grpSpPr>
          <a:xfrm>
            <a:off x="10227913" y="8266293"/>
            <a:ext cx="7031387" cy="1250671"/>
            <a:chOff x="0" y="-9525"/>
            <a:chExt cx="9375183" cy="1667563"/>
          </a:xfrm>
        </p:grpSpPr>
        <p:sp>
          <p:nvSpPr>
            <p:cNvPr id="22" name="TextBox 22"/>
            <p:cNvSpPr txBox="1"/>
            <p:nvPr/>
          </p:nvSpPr>
          <p:spPr>
            <a:xfrm>
              <a:off x="0" y="-9525"/>
              <a:ext cx="9375183" cy="701047"/>
            </a:xfrm>
            <a:prstGeom prst="rect">
              <a:avLst/>
            </a:prstGeom>
          </p:spPr>
          <p:txBody>
            <a:bodyPr lIns="0" tIns="0" rIns="0" bIns="0" rtlCol="0" anchor="t">
              <a:spAutoFit/>
            </a:bodyPr>
            <a:lstStyle/>
            <a:p>
              <a:pPr>
                <a:lnSpc>
                  <a:spcPts val="4079"/>
                </a:lnSpc>
              </a:pPr>
              <a:r>
                <a:rPr lang="en-US" sz="3400" spc="102">
                  <a:solidFill>
                    <a:srgbClr val="4D4A46"/>
                  </a:solidFill>
                  <a:latin typeface="Arial" panose="020B0604020202020204" pitchFamily="34" charset="0"/>
                  <a:ea typeface="標楷體" panose="03000509000000000000" pitchFamily="65" charset="-120"/>
                  <a:cs typeface="Arial" panose="020B0604020202020204" pitchFamily="34" charset="0"/>
                </a:rPr>
                <a:t>Values, Skills &amp; Professionalism</a:t>
              </a:r>
            </a:p>
          </p:txBody>
        </p:sp>
        <p:sp>
          <p:nvSpPr>
            <p:cNvPr id="23" name="TextBox 23"/>
            <p:cNvSpPr txBox="1"/>
            <p:nvPr/>
          </p:nvSpPr>
          <p:spPr>
            <a:xfrm>
              <a:off x="0" y="700511"/>
              <a:ext cx="9375183" cy="957527"/>
            </a:xfrm>
            <a:prstGeom prst="rect">
              <a:avLst/>
            </a:prstGeom>
          </p:spPr>
          <p:txBody>
            <a:bodyPr lIns="0" tIns="0" rIns="0" bIns="0" rtlCol="0" anchor="t">
              <a:spAutoFit/>
            </a:bodyPr>
            <a:lstStyle/>
            <a:p>
              <a:pPr>
                <a:lnSpc>
                  <a:spcPts val="5600"/>
                </a:lnSpc>
              </a:pPr>
              <a:r>
                <a:rPr lang="en-US" sz="3200" spc="160" dirty="0">
                  <a:solidFill>
                    <a:srgbClr val="4D4A46"/>
                  </a:solidFill>
                  <a:latin typeface="Arial" panose="020B0604020202020204" pitchFamily="34" charset="0"/>
                  <a:ea typeface="標楷體" panose="03000509000000000000" pitchFamily="65" charset="-120"/>
                  <a:cs typeface="Arial" panose="020B0604020202020204" pitchFamily="34" charset="0"/>
                </a:rPr>
                <a:t>(VSP</a:t>
              </a:r>
              <a:r>
                <a:rPr lang="en-US" sz="3200" spc="160" dirty="0" smtClean="0">
                  <a:solidFill>
                    <a:srgbClr val="4D4A46"/>
                  </a:solidFill>
                  <a:latin typeface="Arial" panose="020B0604020202020204" pitchFamily="34" charset="0"/>
                  <a:ea typeface="標楷體" panose="03000509000000000000" pitchFamily="65" charset="-120"/>
                  <a:cs typeface="Arial" panose="020B0604020202020204" pitchFamily="34" charset="0"/>
                </a:rPr>
                <a:t>)</a:t>
              </a:r>
              <a:endParaRPr lang="en-US" sz="3200" spc="160"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grpSp>
      <p:sp>
        <p:nvSpPr>
          <p:cNvPr id="24" name="AutoShape 6"/>
          <p:cNvSpPr/>
          <p:nvPr/>
        </p:nvSpPr>
        <p:spPr>
          <a:xfrm flipV="1">
            <a:off x="-585648" y="2493907"/>
            <a:ext cx="7957114" cy="45719"/>
          </a:xfrm>
          <a:prstGeom prst="rect">
            <a:avLst/>
          </a:prstGeom>
          <a:solidFill>
            <a:srgbClr val="4D4A46"/>
          </a:solid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404015" y="626415"/>
            <a:ext cx="366769" cy="366769"/>
          </a:xfrm>
          <a:prstGeom prst="rect">
            <a:avLst/>
          </a:prstGeom>
        </p:spPr>
      </p:pic>
      <p:sp>
        <p:nvSpPr>
          <p:cNvPr id="3" name="TextBox 3"/>
          <p:cNvSpPr txBox="1"/>
          <p:nvPr/>
        </p:nvSpPr>
        <p:spPr>
          <a:xfrm>
            <a:off x="880393" y="404034"/>
            <a:ext cx="13750007" cy="702885"/>
          </a:xfrm>
          <a:prstGeom prst="rect">
            <a:avLst/>
          </a:prstGeom>
        </p:spPr>
        <p:txBody>
          <a:bodyPr wrap="square" lIns="0" tIns="0" rIns="0" bIns="0" rtlCol="0" anchor="t">
            <a:spAutoFit/>
          </a:bodyPr>
          <a:lstStyle/>
          <a:p>
            <a:pPr>
              <a:lnSpc>
                <a:spcPts val="5880"/>
              </a:lnSpc>
            </a:pPr>
            <a:r>
              <a:rPr lang="en-US" sz="4000" kern="0" dirty="0" smtClean="0">
                <a:solidFill>
                  <a:srgbClr val="000000"/>
                </a:solidFill>
                <a:latin typeface="Calibri" panose="020F0502020204030204" pitchFamily="34" charset="0"/>
                <a:ea typeface="仿宋體"/>
                <a:cs typeface="Calibri" panose="020F0502020204030204" pitchFamily="34" charset="0"/>
              </a:rPr>
              <a:t>Learning Objectives Assessment Table of Degree Student</a:t>
            </a:r>
            <a:endParaRPr lang="en-US" sz="4000" kern="0" dirty="0">
              <a:solidFill>
                <a:srgbClr val="000000"/>
              </a:solidFill>
              <a:latin typeface="Calibri" panose="020F0502020204030204" pitchFamily="34" charset="0"/>
              <a:ea typeface="仿宋體"/>
              <a:cs typeface="Calibri" panose="020F0502020204030204" pitchFamily="34" charset="0"/>
            </a:endParaRPr>
          </a:p>
        </p:txBody>
      </p:sp>
      <p:grpSp>
        <p:nvGrpSpPr>
          <p:cNvPr id="4" name="Group 4"/>
          <p:cNvGrpSpPr/>
          <p:nvPr/>
        </p:nvGrpSpPr>
        <p:grpSpPr>
          <a:xfrm>
            <a:off x="2971800" y="1409700"/>
            <a:ext cx="12322782" cy="8599097"/>
            <a:chOff x="0" y="0"/>
            <a:chExt cx="16430377" cy="11465462"/>
          </a:xfrm>
        </p:grpSpPr>
        <p:grpSp>
          <p:nvGrpSpPr>
            <p:cNvPr id="5" name="Group 5"/>
            <p:cNvGrpSpPr/>
            <p:nvPr/>
          </p:nvGrpSpPr>
          <p:grpSpPr>
            <a:xfrm>
              <a:off x="877" y="1355101"/>
              <a:ext cx="772115" cy="1459746"/>
              <a:chOff x="0" y="8795"/>
              <a:chExt cx="152400" cy="288125"/>
            </a:xfrm>
          </p:grpSpPr>
          <p:sp>
            <p:nvSpPr>
              <p:cNvPr id="6" name="Freeform 6"/>
              <p:cNvSpPr/>
              <p:nvPr/>
            </p:nvSpPr>
            <p:spPr>
              <a:xfrm>
                <a:off x="0" y="8795"/>
                <a:ext cx="152400" cy="288125"/>
              </a:xfrm>
              <a:custGeom>
                <a:avLst/>
                <a:gdLst/>
                <a:ahLst/>
                <a:cxnLst/>
                <a:rect l="l" t="t" r="r" b="b"/>
                <a:pathLst>
                  <a:path w="152400" h="314619">
                    <a:moveTo>
                      <a:pt x="0" y="0"/>
                    </a:moveTo>
                    <a:lnTo>
                      <a:pt x="152400" y="0"/>
                    </a:lnTo>
                    <a:lnTo>
                      <a:pt x="152400" y="314619"/>
                    </a:lnTo>
                    <a:lnTo>
                      <a:pt x="0" y="314619"/>
                    </a:lnTo>
                    <a:close/>
                  </a:path>
                </a:pathLst>
              </a:custGeom>
              <a:solidFill>
                <a:srgbClr val="595959"/>
              </a:solidFill>
            </p:spPr>
          </p:sp>
        </p:grpSp>
        <p:grpSp>
          <p:nvGrpSpPr>
            <p:cNvPr id="7" name="Group 7"/>
            <p:cNvGrpSpPr/>
            <p:nvPr/>
          </p:nvGrpSpPr>
          <p:grpSpPr>
            <a:xfrm>
              <a:off x="0" y="2878042"/>
              <a:ext cx="772115" cy="2279988"/>
              <a:chOff x="0" y="-10721"/>
              <a:chExt cx="152400" cy="450024"/>
            </a:xfrm>
          </p:grpSpPr>
          <p:sp>
            <p:nvSpPr>
              <p:cNvPr id="8" name="Freeform 8"/>
              <p:cNvSpPr/>
              <p:nvPr/>
            </p:nvSpPr>
            <p:spPr>
              <a:xfrm>
                <a:off x="0" y="-10721"/>
                <a:ext cx="152400" cy="450024"/>
              </a:xfrm>
              <a:custGeom>
                <a:avLst/>
                <a:gdLst/>
                <a:ahLst/>
                <a:cxnLst/>
                <a:rect l="l" t="t" r="r" b="b"/>
                <a:pathLst>
                  <a:path w="152400" h="475837">
                    <a:moveTo>
                      <a:pt x="0" y="0"/>
                    </a:moveTo>
                    <a:lnTo>
                      <a:pt x="152400" y="0"/>
                    </a:lnTo>
                    <a:lnTo>
                      <a:pt x="152400" y="475837"/>
                    </a:lnTo>
                    <a:lnTo>
                      <a:pt x="0" y="475837"/>
                    </a:lnTo>
                    <a:close/>
                  </a:path>
                </a:pathLst>
              </a:custGeom>
              <a:solidFill>
                <a:srgbClr val="595959"/>
              </a:solidFill>
            </p:spPr>
          </p:sp>
        </p:grpSp>
        <p:grpSp>
          <p:nvGrpSpPr>
            <p:cNvPr id="9" name="Group 9"/>
            <p:cNvGrpSpPr/>
            <p:nvPr/>
          </p:nvGrpSpPr>
          <p:grpSpPr>
            <a:xfrm>
              <a:off x="813856" y="1355101"/>
              <a:ext cx="2059262" cy="1459746"/>
              <a:chOff x="0" y="8795"/>
              <a:chExt cx="406457" cy="288125"/>
            </a:xfrm>
          </p:grpSpPr>
          <p:sp>
            <p:nvSpPr>
              <p:cNvPr id="10" name="Freeform 10"/>
              <p:cNvSpPr/>
              <p:nvPr/>
            </p:nvSpPr>
            <p:spPr>
              <a:xfrm>
                <a:off x="0" y="8795"/>
                <a:ext cx="406457" cy="288125"/>
              </a:xfrm>
              <a:custGeom>
                <a:avLst/>
                <a:gdLst/>
                <a:ahLst/>
                <a:cxnLst/>
                <a:rect l="l" t="t" r="r" b="b"/>
                <a:pathLst>
                  <a:path w="406457" h="314619">
                    <a:moveTo>
                      <a:pt x="0" y="0"/>
                    </a:moveTo>
                    <a:lnTo>
                      <a:pt x="406457" y="0"/>
                    </a:lnTo>
                    <a:lnTo>
                      <a:pt x="406457" y="314619"/>
                    </a:lnTo>
                    <a:lnTo>
                      <a:pt x="0" y="314619"/>
                    </a:lnTo>
                    <a:close/>
                  </a:path>
                </a:pathLst>
              </a:custGeom>
              <a:solidFill>
                <a:srgbClr val="986F43"/>
              </a:solidFill>
            </p:spPr>
          </p:sp>
        </p:grpSp>
        <p:grpSp>
          <p:nvGrpSpPr>
            <p:cNvPr id="11" name="Group 11"/>
            <p:cNvGrpSpPr/>
            <p:nvPr/>
          </p:nvGrpSpPr>
          <p:grpSpPr>
            <a:xfrm>
              <a:off x="3010389" y="1355101"/>
              <a:ext cx="5368661" cy="727556"/>
              <a:chOff x="20627" y="8795"/>
              <a:chExt cx="1059666" cy="143605"/>
            </a:xfrm>
          </p:grpSpPr>
          <p:sp>
            <p:nvSpPr>
              <p:cNvPr id="12" name="Freeform 12"/>
              <p:cNvSpPr/>
              <p:nvPr/>
            </p:nvSpPr>
            <p:spPr>
              <a:xfrm>
                <a:off x="20627" y="8795"/>
                <a:ext cx="1059666" cy="143605"/>
              </a:xfrm>
              <a:custGeom>
                <a:avLst/>
                <a:gdLst/>
                <a:ahLst/>
                <a:cxnLst/>
                <a:rect l="l" t="t" r="r" b="b"/>
                <a:pathLst>
                  <a:path w="1080293" h="152400">
                    <a:moveTo>
                      <a:pt x="0" y="0"/>
                    </a:moveTo>
                    <a:lnTo>
                      <a:pt x="1080293" y="0"/>
                    </a:lnTo>
                    <a:lnTo>
                      <a:pt x="1080293" y="152400"/>
                    </a:lnTo>
                    <a:lnTo>
                      <a:pt x="0" y="152400"/>
                    </a:lnTo>
                    <a:close/>
                  </a:path>
                </a:pathLst>
              </a:custGeom>
              <a:solidFill>
                <a:srgbClr val="595959"/>
              </a:solidFill>
            </p:spPr>
          </p:sp>
        </p:grpSp>
        <p:grpSp>
          <p:nvGrpSpPr>
            <p:cNvPr id="13" name="Group 13"/>
            <p:cNvGrpSpPr/>
            <p:nvPr/>
          </p:nvGrpSpPr>
          <p:grpSpPr>
            <a:xfrm>
              <a:off x="8495331" y="1355101"/>
              <a:ext cx="7935046" cy="1459746"/>
              <a:chOff x="15498" y="8795"/>
              <a:chExt cx="1566219" cy="288125"/>
            </a:xfrm>
          </p:grpSpPr>
          <p:sp>
            <p:nvSpPr>
              <p:cNvPr id="14" name="Freeform 14"/>
              <p:cNvSpPr/>
              <p:nvPr/>
            </p:nvSpPr>
            <p:spPr>
              <a:xfrm>
                <a:off x="15498" y="8795"/>
                <a:ext cx="1566219" cy="288125"/>
              </a:xfrm>
              <a:custGeom>
                <a:avLst/>
                <a:gdLst/>
                <a:ahLst/>
                <a:cxnLst/>
                <a:rect l="l" t="t" r="r" b="b"/>
                <a:pathLst>
                  <a:path w="1581717" h="314619">
                    <a:moveTo>
                      <a:pt x="0" y="0"/>
                    </a:moveTo>
                    <a:lnTo>
                      <a:pt x="1581717" y="0"/>
                    </a:lnTo>
                    <a:lnTo>
                      <a:pt x="1581717" y="314619"/>
                    </a:lnTo>
                    <a:lnTo>
                      <a:pt x="0" y="314619"/>
                    </a:lnTo>
                    <a:close/>
                  </a:path>
                </a:pathLst>
              </a:custGeom>
              <a:solidFill>
                <a:srgbClr val="595959"/>
              </a:solidFill>
            </p:spPr>
          </p:sp>
        </p:grpSp>
        <p:grpSp>
          <p:nvGrpSpPr>
            <p:cNvPr id="15" name="Group 15"/>
            <p:cNvGrpSpPr/>
            <p:nvPr/>
          </p:nvGrpSpPr>
          <p:grpSpPr>
            <a:xfrm>
              <a:off x="877" y="0"/>
              <a:ext cx="2872241" cy="1261659"/>
              <a:chOff x="0" y="0"/>
              <a:chExt cx="566923" cy="249026"/>
            </a:xfrm>
          </p:grpSpPr>
          <p:sp>
            <p:nvSpPr>
              <p:cNvPr id="16" name="Freeform 16"/>
              <p:cNvSpPr/>
              <p:nvPr/>
            </p:nvSpPr>
            <p:spPr>
              <a:xfrm>
                <a:off x="0" y="0"/>
                <a:ext cx="566923" cy="249026"/>
              </a:xfrm>
              <a:custGeom>
                <a:avLst/>
                <a:gdLst/>
                <a:ahLst/>
                <a:cxnLst/>
                <a:rect l="l" t="t" r="r" b="b"/>
                <a:pathLst>
                  <a:path w="566923" h="249026">
                    <a:moveTo>
                      <a:pt x="0" y="0"/>
                    </a:moveTo>
                    <a:lnTo>
                      <a:pt x="566923" y="0"/>
                    </a:lnTo>
                    <a:lnTo>
                      <a:pt x="566923" y="249026"/>
                    </a:lnTo>
                    <a:lnTo>
                      <a:pt x="0" y="249026"/>
                    </a:lnTo>
                    <a:close/>
                  </a:path>
                </a:pathLst>
              </a:custGeom>
              <a:solidFill>
                <a:srgbClr val="C9AF7F"/>
              </a:solidFill>
            </p:spPr>
          </p:sp>
        </p:grpSp>
        <p:grpSp>
          <p:nvGrpSpPr>
            <p:cNvPr id="17" name="Group 17"/>
            <p:cNvGrpSpPr/>
            <p:nvPr/>
          </p:nvGrpSpPr>
          <p:grpSpPr>
            <a:xfrm>
              <a:off x="3009741" y="0"/>
              <a:ext cx="13420635" cy="1261659"/>
              <a:chOff x="20499" y="0"/>
              <a:chExt cx="2648964" cy="249026"/>
            </a:xfrm>
          </p:grpSpPr>
          <p:sp>
            <p:nvSpPr>
              <p:cNvPr id="18" name="Freeform 18"/>
              <p:cNvSpPr/>
              <p:nvPr/>
            </p:nvSpPr>
            <p:spPr>
              <a:xfrm>
                <a:off x="20499" y="0"/>
                <a:ext cx="2648964" cy="249026"/>
              </a:xfrm>
              <a:custGeom>
                <a:avLst/>
                <a:gdLst/>
                <a:ahLst/>
                <a:cxnLst/>
                <a:rect l="l" t="t" r="r" b="b"/>
                <a:pathLst>
                  <a:path w="2669463" h="249026">
                    <a:moveTo>
                      <a:pt x="0" y="0"/>
                    </a:moveTo>
                    <a:lnTo>
                      <a:pt x="2669463" y="0"/>
                    </a:lnTo>
                    <a:lnTo>
                      <a:pt x="2669463" y="249026"/>
                    </a:lnTo>
                    <a:lnTo>
                      <a:pt x="0" y="249026"/>
                    </a:lnTo>
                    <a:close/>
                  </a:path>
                </a:pathLst>
              </a:custGeom>
              <a:solidFill>
                <a:srgbClr val="C9AF7F"/>
              </a:solidFill>
            </p:spPr>
          </p:sp>
        </p:grpSp>
        <p:grpSp>
          <p:nvGrpSpPr>
            <p:cNvPr id="19" name="Group 19"/>
            <p:cNvGrpSpPr/>
            <p:nvPr/>
          </p:nvGrpSpPr>
          <p:grpSpPr>
            <a:xfrm>
              <a:off x="813856" y="7258832"/>
              <a:ext cx="2059262" cy="910899"/>
              <a:chOff x="0" y="-16051"/>
              <a:chExt cx="406457" cy="179793"/>
            </a:xfrm>
          </p:grpSpPr>
          <p:sp>
            <p:nvSpPr>
              <p:cNvPr id="20" name="Freeform 20"/>
              <p:cNvSpPr/>
              <p:nvPr/>
            </p:nvSpPr>
            <p:spPr>
              <a:xfrm>
                <a:off x="0" y="-16051"/>
                <a:ext cx="406457" cy="179793"/>
              </a:xfrm>
              <a:custGeom>
                <a:avLst/>
                <a:gdLst/>
                <a:ahLst/>
                <a:cxnLst/>
                <a:rect l="l" t="t" r="r" b="b"/>
                <a:pathLst>
                  <a:path w="406457" h="180459">
                    <a:moveTo>
                      <a:pt x="0" y="0"/>
                    </a:moveTo>
                    <a:lnTo>
                      <a:pt x="406457" y="0"/>
                    </a:lnTo>
                    <a:lnTo>
                      <a:pt x="406457" y="180459"/>
                    </a:lnTo>
                    <a:lnTo>
                      <a:pt x="0" y="180459"/>
                    </a:lnTo>
                    <a:close/>
                  </a:path>
                </a:pathLst>
              </a:custGeom>
              <a:solidFill>
                <a:srgbClr val="986F43"/>
              </a:solidFill>
            </p:spPr>
          </p:sp>
        </p:grpSp>
        <p:grpSp>
          <p:nvGrpSpPr>
            <p:cNvPr id="21" name="Group 21"/>
            <p:cNvGrpSpPr/>
            <p:nvPr/>
          </p:nvGrpSpPr>
          <p:grpSpPr>
            <a:xfrm>
              <a:off x="877" y="7257991"/>
              <a:ext cx="772115" cy="904318"/>
              <a:chOff x="0" y="-16217"/>
              <a:chExt cx="152400" cy="178494"/>
            </a:xfrm>
          </p:grpSpPr>
          <p:sp>
            <p:nvSpPr>
              <p:cNvPr id="22" name="Freeform 22"/>
              <p:cNvSpPr/>
              <p:nvPr/>
            </p:nvSpPr>
            <p:spPr>
              <a:xfrm>
                <a:off x="0" y="-16217"/>
                <a:ext cx="152400" cy="178494"/>
              </a:xfrm>
              <a:custGeom>
                <a:avLst/>
                <a:gdLst/>
                <a:ahLst/>
                <a:cxnLst/>
                <a:rect l="l" t="t" r="r" b="b"/>
                <a:pathLst>
                  <a:path w="152400" h="180459">
                    <a:moveTo>
                      <a:pt x="0" y="0"/>
                    </a:moveTo>
                    <a:lnTo>
                      <a:pt x="152400" y="0"/>
                    </a:lnTo>
                    <a:lnTo>
                      <a:pt x="152400" y="180459"/>
                    </a:lnTo>
                    <a:lnTo>
                      <a:pt x="0" y="180459"/>
                    </a:lnTo>
                    <a:close/>
                  </a:path>
                </a:pathLst>
              </a:custGeom>
              <a:solidFill>
                <a:srgbClr val="595959"/>
              </a:solidFill>
            </p:spPr>
          </p:sp>
        </p:grpSp>
        <p:sp>
          <p:nvSpPr>
            <p:cNvPr id="23" name="TextBox 23"/>
            <p:cNvSpPr txBox="1"/>
            <p:nvPr/>
          </p:nvSpPr>
          <p:spPr>
            <a:xfrm>
              <a:off x="67685" y="7482733"/>
              <a:ext cx="636744" cy="495863"/>
            </a:xfrm>
            <a:prstGeom prst="rect">
              <a:avLst/>
            </a:prstGeom>
          </p:spPr>
          <p:txBody>
            <a:bodyPr lIns="0" tIns="0" rIns="0" bIns="0" rtlCol="0" anchor="t">
              <a:spAutoFit/>
            </a:bodyPr>
            <a:lstStyle/>
            <a:p>
              <a:pPr algn="ctr">
                <a:lnSpc>
                  <a:spcPts val="2940"/>
                </a:lnSpc>
              </a:pPr>
              <a:r>
                <a:rPr lang="en-US" sz="2100">
                  <a:solidFill>
                    <a:srgbClr val="FFFDFD"/>
                  </a:solidFill>
                  <a:latin typeface="Calibri" panose="020F0502020204030204" pitchFamily="34" charset="0"/>
                  <a:cs typeface="Calibri" panose="020F0502020204030204" pitchFamily="34" charset="0"/>
                </a:rPr>
                <a:t>4</a:t>
              </a:r>
            </a:p>
          </p:txBody>
        </p:sp>
        <p:grpSp>
          <p:nvGrpSpPr>
            <p:cNvPr id="24" name="Group 24"/>
            <p:cNvGrpSpPr/>
            <p:nvPr/>
          </p:nvGrpSpPr>
          <p:grpSpPr>
            <a:xfrm>
              <a:off x="0" y="5219074"/>
              <a:ext cx="772115" cy="1977873"/>
              <a:chOff x="0" y="-30988"/>
              <a:chExt cx="152400" cy="390392"/>
            </a:xfrm>
          </p:grpSpPr>
          <p:sp>
            <p:nvSpPr>
              <p:cNvPr id="25" name="Freeform 25"/>
              <p:cNvSpPr/>
              <p:nvPr/>
            </p:nvSpPr>
            <p:spPr>
              <a:xfrm>
                <a:off x="0" y="-30988"/>
                <a:ext cx="152400" cy="390392"/>
              </a:xfrm>
              <a:custGeom>
                <a:avLst/>
                <a:gdLst/>
                <a:ahLst/>
                <a:cxnLst/>
                <a:rect l="l" t="t" r="r" b="b"/>
                <a:pathLst>
                  <a:path w="152400" h="382838">
                    <a:moveTo>
                      <a:pt x="0" y="0"/>
                    </a:moveTo>
                    <a:lnTo>
                      <a:pt x="152400" y="0"/>
                    </a:lnTo>
                    <a:lnTo>
                      <a:pt x="152400" y="382838"/>
                    </a:lnTo>
                    <a:lnTo>
                      <a:pt x="0" y="382838"/>
                    </a:lnTo>
                    <a:close/>
                  </a:path>
                </a:pathLst>
              </a:custGeom>
              <a:solidFill>
                <a:srgbClr val="595959"/>
              </a:solidFill>
            </p:spPr>
          </p:sp>
        </p:grpSp>
        <p:grpSp>
          <p:nvGrpSpPr>
            <p:cNvPr id="26" name="Group 26"/>
            <p:cNvGrpSpPr/>
            <p:nvPr/>
          </p:nvGrpSpPr>
          <p:grpSpPr>
            <a:xfrm>
              <a:off x="0" y="8223353"/>
              <a:ext cx="772115" cy="3242109"/>
              <a:chOff x="0" y="-10276"/>
              <a:chExt cx="152400" cy="639927"/>
            </a:xfrm>
          </p:grpSpPr>
          <p:sp>
            <p:nvSpPr>
              <p:cNvPr id="27" name="Freeform 27"/>
              <p:cNvSpPr/>
              <p:nvPr/>
            </p:nvSpPr>
            <p:spPr>
              <a:xfrm>
                <a:off x="0" y="-10276"/>
                <a:ext cx="152400" cy="639927"/>
              </a:xfrm>
              <a:custGeom>
                <a:avLst/>
                <a:gdLst/>
                <a:ahLst/>
                <a:cxnLst/>
                <a:rect l="l" t="t" r="r" b="b"/>
                <a:pathLst>
                  <a:path w="152400" h="629651">
                    <a:moveTo>
                      <a:pt x="0" y="0"/>
                    </a:moveTo>
                    <a:lnTo>
                      <a:pt x="152400" y="0"/>
                    </a:lnTo>
                    <a:lnTo>
                      <a:pt x="152400" y="629651"/>
                    </a:lnTo>
                    <a:lnTo>
                      <a:pt x="0" y="629651"/>
                    </a:lnTo>
                    <a:close/>
                  </a:path>
                </a:pathLst>
              </a:custGeom>
              <a:solidFill>
                <a:srgbClr val="595959"/>
              </a:solidFill>
            </p:spPr>
          </p:sp>
        </p:grpSp>
        <p:sp>
          <p:nvSpPr>
            <p:cNvPr id="28" name="TextBox 28"/>
            <p:cNvSpPr txBox="1"/>
            <p:nvPr/>
          </p:nvSpPr>
          <p:spPr>
            <a:xfrm>
              <a:off x="92188" y="9581421"/>
              <a:ext cx="636744" cy="495863"/>
            </a:xfrm>
            <a:prstGeom prst="rect">
              <a:avLst/>
            </a:prstGeom>
          </p:spPr>
          <p:txBody>
            <a:bodyPr lIns="0" tIns="0" rIns="0" bIns="0" rtlCol="0" anchor="t">
              <a:spAutoFit/>
            </a:bodyPr>
            <a:lstStyle/>
            <a:p>
              <a:pPr algn="ctr">
                <a:lnSpc>
                  <a:spcPts val="2940"/>
                </a:lnSpc>
              </a:pPr>
              <a:r>
                <a:rPr lang="en-US" sz="2100">
                  <a:solidFill>
                    <a:srgbClr val="FFFDFD"/>
                  </a:solidFill>
                  <a:latin typeface="Calibri" panose="020F0502020204030204" pitchFamily="34" charset="0"/>
                  <a:cs typeface="Calibri" panose="020F0502020204030204" pitchFamily="34" charset="0"/>
                </a:rPr>
                <a:t>5</a:t>
              </a:r>
            </a:p>
          </p:txBody>
        </p:sp>
        <p:grpSp>
          <p:nvGrpSpPr>
            <p:cNvPr id="29" name="Group 29"/>
            <p:cNvGrpSpPr/>
            <p:nvPr/>
          </p:nvGrpSpPr>
          <p:grpSpPr>
            <a:xfrm>
              <a:off x="813856" y="2878043"/>
              <a:ext cx="2059262" cy="2279988"/>
              <a:chOff x="0" y="-10721"/>
              <a:chExt cx="406457" cy="450024"/>
            </a:xfrm>
          </p:grpSpPr>
          <p:sp>
            <p:nvSpPr>
              <p:cNvPr id="30" name="Freeform 30"/>
              <p:cNvSpPr/>
              <p:nvPr/>
            </p:nvSpPr>
            <p:spPr>
              <a:xfrm>
                <a:off x="0" y="-10721"/>
                <a:ext cx="406457" cy="450024"/>
              </a:xfrm>
              <a:custGeom>
                <a:avLst/>
                <a:gdLst/>
                <a:ahLst/>
                <a:cxnLst/>
                <a:rect l="l" t="t" r="r" b="b"/>
                <a:pathLst>
                  <a:path w="406457" h="475837">
                    <a:moveTo>
                      <a:pt x="0" y="0"/>
                    </a:moveTo>
                    <a:lnTo>
                      <a:pt x="406457" y="0"/>
                    </a:lnTo>
                    <a:lnTo>
                      <a:pt x="406457" y="475837"/>
                    </a:lnTo>
                    <a:lnTo>
                      <a:pt x="0" y="475837"/>
                    </a:lnTo>
                    <a:close/>
                  </a:path>
                </a:pathLst>
              </a:custGeom>
              <a:solidFill>
                <a:srgbClr val="986F43"/>
              </a:solidFill>
            </p:spPr>
          </p:sp>
        </p:grpSp>
        <p:sp>
          <p:nvSpPr>
            <p:cNvPr id="31" name="TextBox 31"/>
            <p:cNvSpPr txBox="1"/>
            <p:nvPr/>
          </p:nvSpPr>
          <p:spPr>
            <a:xfrm>
              <a:off x="829429" y="3879200"/>
              <a:ext cx="1437325" cy="495863"/>
            </a:xfrm>
            <a:prstGeom prst="rect">
              <a:avLst/>
            </a:prstGeom>
          </p:spPr>
          <p:txBody>
            <a:bodyPr lIns="0" tIns="0" rIns="0" bIns="0" rtlCol="0" anchor="t">
              <a:spAutoFit/>
            </a:bodyPr>
            <a:lstStyle/>
            <a:p>
              <a:pPr>
                <a:lnSpc>
                  <a:spcPts val="2940"/>
                </a:lnSpc>
              </a:pPr>
              <a:r>
                <a:rPr lang="en-US" sz="2100">
                  <a:solidFill>
                    <a:srgbClr val="FFFFFF"/>
                  </a:solidFill>
                  <a:latin typeface="Calibri" panose="020F0502020204030204" pitchFamily="34" charset="0"/>
                  <a:cs typeface="Calibri" panose="020F0502020204030204" pitchFamily="34" charset="0"/>
                </a:rPr>
                <a:t>CPSI</a:t>
              </a:r>
            </a:p>
          </p:txBody>
        </p:sp>
        <p:grpSp>
          <p:nvGrpSpPr>
            <p:cNvPr id="32" name="Group 32"/>
            <p:cNvGrpSpPr/>
            <p:nvPr/>
          </p:nvGrpSpPr>
          <p:grpSpPr>
            <a:xfrm>
              <a:off x="821702" y="5221227"/>
              <a:ext cx="2051414" cy="1975720"/>
              <a:chOff x="0" y="-30563"/>
              <a:chExt cx="404908" cy="389967"/>
            </a:xfrm>
          </p:grpSpPr>
          <p:sp>
            <p:nvSpPr>
              <p:cNvPr id="33" name="Freeform 33"/>
              <p:cNvSpPr/>
              <p:nvPr/>
            </p:nvSpPr>
            <p:spPr>
              <a:xfrm>
                <a:off x="0" y="-30563"/>
                <a:ext cx="404908" cy="389967"/>
              </a:xfrm>
              <a:custGeom>
                <a:avLst/>
                <a:gdLst/>
                <a:ahLst/>
                <a:cxnLst/>
                <a:rect l="l" t="t" r="r" b="b"/>
                <a:pathLst>
                  <a:path w="406457" h="382838">
                    <a:moveTo>
                      <a:pt x="0" y="0"/>
                    </a:moveTo>
                    <a:lnTo>
                      <a:pt x="406457" y="0"/>
                    </a:lnTo>
                    <a:lnTo>
                      <a:pt x="406457" y="382838"/>
                    </a:lnTo>
                    <a:lnTo>
                      <a:pt x="0" y="382838"/>
                    </a:lnTo>
                    <a:close/>
                  </a:path>
                </a:pathLst>
              </a:custGeom>
              <a:solidFill>
                <a:srgbClr val="986F43"/>
              </a:solidFill>
            </p:spPr>
          </p:sp>
        </p:grpSp>
        <p:grpSp>
          <p:nvGrpSpPr>
            <p:cNvPr id="34" name="Group 34"/>
            <p:cNvGrpSpPr/>
            <p:nvPr/>
          </p:nvGrpSpPr>
          <p:grpSpPr>
            <a:xfrm>
              <a:off x="3010389" y="2110186"/>
              <a:ext cx="5368661" cy="704661"/>
              <a:chOff x="20627" y="-4385"/>
              <a:chExt cx="1059666" cy="139086"/>
            </a:xfrm>
          </p:grpSpPr>
          <p:sp>
            <p:nvSpPr>
              <p:cNvPr id="35" name="Freeform 35"/>
              <p:cNvSpPr/>
              <p:nvPr/>
            </p:nvSpPr>
            <p:spPr>
              <a:xfrm>
                <a:off x="20627" y="-4385"/>
                <a:ext cx="1059666" cy="139086"/>
              </a:xfrm>
              <a:custGeom>
                <a:avLst/>
                <a:gdLst/>
                <a:ahLst/>
                <a:cxnLst/>
                <a:rect l="l" t="t" r="r" b="b"/>
                <a:pathLst>
                  <a:path w="1080293" h="152400">
                    <a:moveTo>
                      <a:pt x="0" y="0"/>
                    </a:moveTo>
                    <a:lnTo>
                      <a:pt x="1080293" y="0"/>
                    </a:lnTo>
                    <a:lnTo>
                      <a:pt x="1080293" y="152400"/>
                    </a:lnTo>
                    <a:lnTo>
                      <a:pt x="0" y="152400"/>
                    </a:lnTo>
                    <a:close/>
                  </a:path>
                </a:pathLst>
              </a:custGeom>
              <a:solidFill>
                <a:srgbClr val="595959"/>
              </a:solidFill>
            </p:spPr>
          </p:sp>
        </p:grpSp>
        <p:grpSp>
          <p:nvGrpSpPr>
            <p:cNvPr id="36" name="Group 36"/>
            <p:cNvGrpSpPr/>
            <p:nvPr/>
          </p:nvGrpSpPr>
          <p:grpSpPr>
            <a:xfrm>
              <a:off x="3010389" y="2878043"/>
              <a:ext cx="5368661" cy="694184"/>
              <a:chOff x="20627" y="-9723"/>
              <a:chExt cx="1059666" cy="137018"/>
            </a:xfrm>
          </p:grpSpPr>
          <p:sp>
            <p:nvSpPr>
              <p:cNvPr id="37" name="Freeform 37"/>
              <p:cNvSpPr/>
              <p:nvPr/>
            </p:nvSpPr>
            <p:spPr>
              <a:xfrm>
                <a:off x="20627" y="-9723"/>
                <a:ext cx="1059666" cy="137018"/>
              </a:xfrm>
              <a:custGeom>
                <a:avLst/>
                <a:gdLst/>
                <a:ahLst/>
                <a:cxnLst/>
                <a:rect l="l" t="t" r="r" b="b"/>
                <a:pathLst>
                  <a:path w="1080293" h="152400">
                    <a:moveTo>
                      <a:pt x="0" y="0"/>
                    </a:moveTo>
                    <a:lnTo>
                      <a:pt x="1080293" y="0"/>
                    </a:lnTo>
                    <a:lnTo>
                      <a:pt x="1080293" y="152400"/>
                    </a:lnTo>
                    <a:lnTo>
                      <a:pt x="0" y="152400"/>
                    </a:lnTo>
                    <a:close/>
                  </a:path>
                </a:pathLst>
              </a:custGeom>
              <a:solidFill>
                <a:srgbClr val="595959"/>
              </a:solidFill>
            </p:spPr>
          </p:sp>
        </p:grpSp>
        <p:sp>
          <p:nvSpPr>
            <p:cNvPr id="38" name="TextBox 38"/>
            <p:cNvSpPr txBox="1"/>
            <p:nvPr/>
          </p:nvSpPr>
          <p:spPr>
            <a:xfrm>
              <a:off x="3129307" y="2976166"/>
              <a:ext cx="4066755" cy="495863"/>
            </a:xfrm>
            <a:prstGeom prst="rect">
              <a:avLst/>
            </a:prstGeom>
          </p:spPr>
          <p:txBody>
            <a:bodyPr wrap="square" lIns="0" tIns="0" rIns="0" bIns="0" rtlCol="0" anchor="t">
              <a:spAutoFit/>
            </a:bodyPr>
            <a:lstStyle/>
            <a:p>
              <a:pPr>
                <a:lnSpc>
                  <a:spcPts val="2940"/>
                </a:lnSpc>
              </a:pPr>
              <a:r>
                <a:rPr lang="en-US" sz="2100" dirty="0">
                  <a:solidFill>
                    <a:srgbClr val="FFFFFF"/>
                  </a:solidFill>
                  <a:latin typeface="Calibri" panose="020F0502020204030204" pitchFamily="34" charset="0"/>
                  <a:cs typeface="Calibri" panose="020F0502020204030204" pitchFamily="34" charset="0"/>
                </a:rPr>
                <a:t>Creativity and Innovation</a:t>
              </a:r>
            </a:p>
          </p:txBody>
        </p:sp>
        <p:grpSp>
          <p:nvGrpSpPr>
            <p:cNvPr id="39" name="Group 39"/>
            <p:cNvGrpSpPr/>
            <p:nvPr/>
          </p:nvGrpSpPr>
          <p:grpSpPr>
            <a:xfrm>
              <a:off x="3010389" y="3602444"/>
              <a:ext cx="5368661" cy="695618"/>
              <a:chOff x="20627" y="-29457"/>
              <a:chExt cx="1059666" cy="137301"/>
            </a:xfrm>
          </p:grpSpPr>
          <p:sp>
            <p:nvSpPr>
              <p:cNvPr id="40" name="Freeform 40"/>
              <p:cNvSpPr/>
              <p:nvPr/>
            </p:nvSpPr>
            <p:spPr>
              <a:xfrm>
                <a:off x="20627" y="-29457"/>
                <a:ext cx="1059666" cy="137301"/>
              </a:xfrm>
              <a:custGeom>
                <a:avLst/>
                <a:gdLst/>
                <a:ahLst/>
                <a:cxnLst/>
                <a:rect l="l" t="t" r="r" b="b"/>
                <a:pathLst>
                  <a:path w="1080293" h="152400">
                    <a:moveTo>
                      <a:pt x="0" y="0"/>
                    </a:moveTo>
                    <a:lnTo>
                      <a:pt x="1080293" y="0"/>
                    </a:lnTo>
                    <a:lnTo>
                      <a:pt x="1080293" y="152400"/>
                    </a:lnTo>
                    <a:lnTo>
                      <a:pt x="0" y="152400"/>
                    </a:lnTo>
                    <a:close/>
                  </a:path>
                </a:pathLst>
              </a:custGeom>
              <a:solidFill>
                <a:srgbClr val="595959"/>
              </a:solidFill>
            </p:spPr>
          </p:sp>
        </p:grpSp>
        <p:sp>
          <p:nvSpPr>
            <p:cNvPr id="41" name="TextBox 41"/>
            <p:cNvSpPr txBox="1"/>
            <p:nvPr/>
          </p:nvSpPr>
          <p:spPr>
            <a:xfrm>
              <a:off x="3129307" y="3761490"/>
              <a:ext cx="2847555" cy="430887"/>
            </a:xfrm>
            <a:prstGeom prst="rect">
              <a:avLst/>
            </a:prstGeom>
          </p:spPr>
          <p:txBody>
            <a:bodyPr wrap="square" lIns="0" tIns="0" rIns="0" bIns="0" rtlCol="0" anchor="t">
              <a:spAutoFit/>
            </a:bodyPr>
            <a:lstStyle/>
            <a:p>
              <a:r>
                <a:rPr lang="en-US" sz="2100" dirty="0">
                  <a:solidFill>
                    <a:srgbClr val="FFFFFF"/>
                  </a:solidFill>
                  <a:latin typeface="Calibri" panose="020F0502020204030204" pitchFamily="34" charset="0"/>
                  <a:cs typeface="Calibri" panose="020F0502020204030204" pitchFamily="34" charset="0"/>
                </a:rPr>
                <a:t>Problem Solving</a:t>
              </a:r>
            </a:p>
          </p:txBody>
        </p:sp>
        <p:grpSp>
          <p:nvGrpSpPr>
            <p:cNvPr id="42" name="Group 42"/>
            <p:cNvGrpSpPr/>
            <p:nvPr/>
          </p:nvGrpSpPr>
          <p:grpSpPr>
            <a:xfrm>
              <a:off x="3009740" y="4334633"/>
              <a:ext cx="5369309" cy="823397"/>
              <a:chOff x="20499" y="-46656"/>
              <a:chExt cx="1059794" cy="162522"/>
            </a:xfrm>
          </p:grpSpPr>
          <p:sp>
            <p:nvSpPr>
              <p:cNvPr id="43" name="Freeform 43"/>
              <p:cNvSpPr/>
              <p:nvPr/>
            </p:nvSpPr>
            <p:spPr>
              <a:xfrm>
                <a:off x="20499" y="-46656"/>
                <a:ext cx="1059794" cy="162522"/>
              </a:xfrm>
              <a:custGeom>
                <a:avLst/>
                <a:gdLst/>
                <a:ahLst/>
                <a:cxnLst/>
                <a:rect l="l" t="t" r="r" b="b"/>
                <a:pathLst>
                  <a:path w="1080293" h="152400">
                    <a:moveTo>
                      <a:pt x="0" y="0"/>
                    </a:moveTo>
                    <a:lnTo>
                      <a:pt x="1080293" y="0"/>
                    </a:lnTo>
                    <a:lnTo>
                      <a:pt x="1080293" y="152400"/>
                    </a:lnTo>
                    <a:lnTo>
                      <a:pt x="0" y="152400"/>
                    </a:lnTo>
                    <a:close/>
                  </a:path>
                </a:pathLst>
              </a:custGeom>
              <a:solidFill>
                <a:srgbClr val="595959"/>
              </a:solidFill>
            </p:spPr>
          </p:sp>
        </p:grpSp>
        <p:sp>
          <p:nvSpPr>
            <p:cNvPr id="44" name="TextBox 44"/>
            <p:cNvSpPr txBox="1"/>
            <p:nvPr/>
          </p:nvSpPr>
          <p:spPr>
            <a:xfrm>
              <a:off x="3138010" y="4536249"/>
              <a:ext cx="5241040" cy="495863"/>
            </a:xfrm>
            <a:prstGeom prst="rect">
              <a:avLst/>
            </a:prstGeom>
          </p:spPr>
          <p:txBody>
            <a:bodyPr wrap="square" lIns="0" tIns="0" rIns="0" bIns="0" rtlCol="0" anchor="t">
              <a:spAutoFit/>
            </a:bodyPr>
            <a:lstStyle/>
            <a:p>
              <a:pPr algn="just">
                <a:lnSpc>
                  <a:spcPts val="2940"/>
                </a:lnSpc>
              </a:pPr>
              <a:r>
                <a:rPr lang="en-US" sz="2100" dirty="0">
                  <a:solidFill>
                    <a:srgbClr val="FFFFFF"/>
                  </a:solidFill>
                  <a:latin typeface="Calibri" panose="020F0502020204030204" pitchFamily="34" charset="0"/>
                  <a:cs typeface="Calibri" panose="020F0502020204030204" pitchFamily="34" charset="0"/>
                </a:rPr>
                <a:t>Analytical &amp; Computational Skills</a:t>
              </a:r>
            </a:p>
          </p:txBody>
        </p:sp>
        <p:grpSp>
          <p:nvGrpSpPr>
            <p:cNvPr id="45" name="Group 45"/>
            <p:cNvGrpSpPr/>
            <p:nvPr/>
          </p:nvGrpSpPr>
          <p:grpSpPr>
            <a:xfrm>
              <a:off x="8495331" y="2878042"/>
              <a:ext cx="7935046" cy="2279988"/>
              <a:chOff x="15498" y="-10721"/>
              <a:chExt cx="1566219" cy="450024"/>
            </a:xfrm>
          </p:grpSpPr>
          <p:sp>
            <p:nvSpPr>
              <p:cNvPr id="46" name="Freeform 46"/>
              <p:cNvSpPr/>
              <p:nvPr/>
            </p:nvSpPr>
            <p:spPr>
              <a:xfrm>
                <a:off x="15498" y="-10721"/>
                <a:ext cx="1566219" cy="450024"/>
              </a:xfrm>
              <a:custGeom>
                <a:avLst/>
                <a:gdLst/>
                <a:ahLst/>
                <a:cxnLst/>
                <a:rect l="l" t="t" r="r" b="b"/>
                <a:pathLst>
                  <a:path w="1581717" h="475837">
                    <a:moveTo>
                      <a:pt x="0" y="0"/>
                    </a:moveTo>
                    <a:lnTo>
                      <a:pt x="1581717" y="0"/>
                    </a:lnTo>
                    <a:lnTo>
                      <a:pt x="1581717" y="475837"/>
                    </a:lnTo>
                    <a:lnTo>
                      <a:pt x="0" y="475837"/>
                    </a:lnTo>
                    <a:close/>
                  </a:path>
                </a:pathLst>
              </a:custGeom>
              <a:solidFill>
                <a:srgbClr val="595959"/>
              </a:solidFill>
            </p:spPr>
          </p:sp>
        </p:grpSp>
        <p:grpSp>
          <p:nvGrpSpPr>
            <p:cNvPr id="47" name="Group 47"/>
            <p:cNvGrpSpPr/>
            <p:nvPr/>
          </p:nvGrpSpPr>
          <p:grpSpPr>
            <a:xfrm>
              <a:off x="3009741" y="5210218"/>
              <a:ext cx="5352033" cy="970467"/>
              <a:chOff x="20499" y="-32736"/>
              <a:chExt cx="1056384" cy="191551"/>
            </a:xfrm>
          </p:grpSpPr>
          <p:sp>
            <p:nvSpPr>
              <p:cNvPr id="48" name="Freeform 48"/>
              <p:cNvSpPr/>
              <p:nvPr/>
            </p:nvSpPr>
            <p:spPr>
              <a:xfrm>
                <a:off x="20499" y="-32736"/>
                <a:ext cx="1056384" cy="191551"/>
              </a:xfrm>
              <a:custGeom>
                <a:avLst/>
                <a:gdLst/>
                <a:ahLst/>
                <a:cxnLst/>
                <a:rect l="l" t="t" r="r" b="b"/>
                <a:pathLst>
                  <a:path w="1080293" h="182315">
                    <a:moveTo>
                      <a:pt x="0" y="0"/>
                    </a:moveTo>
                    <a:lnTo>
                      <a:pt x="1080293" y="0"/>
                    </a:lnTo>
                    <a:lnTo>
                      <a:pt x="1080293" y="182315"/>
                    </a:lnTo>
                    <a:lnTo>
                      <a:pt x="0" y="182315"/>
                    </a:lnTo>
                    <a:close/>
                  </a:path>
                </a:pathLst>
              </a:custGeom>
              <a:solidFill>
                <a:srgbClr val="595959"/>
              </a:solidFill>
            </p:spPr>
          </p:sp>
        </p:grpSp>
        <p:grpSp>
          <p:nvGrpSpPr>
            <p:cNvPr id="49" name="Group 49"/>
            <p:cNvGrpSpPr/>
            <p:nvPr/>
          </p:nvGrpSpPr>
          <p:grpSpPr>
            <a:xfrm>
              <a:off x="3010389" y="6229422"/>
              <a:ext cx="5368013" cy="967845"/>
              <a:chOff x="20627" y="-23371"/>
              <a:chExt cx="1059538" cy="191033"/>
            </a:xfrm>
          </p:grpSpPr>
          <p:sp>
            <p:nvSpPr>
              <p:cNvPr id="50" name="Freeform 50"/>
              <p:cNvSpPr/>
              <p:nvPr/>
            </p:nvSpPr>
            <p:spPr>
              <a:xfrm>
                <a:off x="20627" y="-23371"/>
                <a:ext cx="1059538" cy="191033"/>
              </a:xfrm>
              <a:custGeom>
                <a:avLst/>
                <a:gdLst/>
                <a:ahLst/>
                <a:cxnLst/>
                <a:rect l="l" t="t" r="r" b="b"/>
                <a:pathLst>
                  <a:path w="1080293" h="191033">
                    <a:moveTo>
                      <a:pt x="0" y="0"/>
                    </a:moveTo>
                    <a:lnTo>
                      <a:pt x="1080293" y="0"/>
                    </a:lnTo>
                    <a:lnTo>
                      <a:pt x="1080293" y="191033"/>
                    </a:lnTo>
                    <a:lnTo>
                      <a:pt x="0" y="191033"/>
                    </a:lnTo>
                    <a:close/>
                  </a:path>
                </a:pathLst>
              </a:custGeom>
              <a:solidFill>
                <a:srgbClr val="595959"/>
              </a:solidFill>
            </p:spPr>
          </p:sp>
        </p:grpSp>
        <p:grpSp>
          <p:nvGrpSpPr>
            <p:cNvPr id="51" name="Group 51"/>
            <p:cNvGrpSpPr/>
            <p:nvPr/>
          </p:nvGrpSpPr>
          <p:grpSpPr>
            <a:xfrm>
              <a:off x="8490391" y="5208359"/>
              <a:ext cx="7939986" cy="1988588"/>
              <a:chOff x="14523" y="-33103"/>
              <a:chExt cx="1567194" cy="392507"/>
            </a:xfrm>
          </p:grpSpPr>
          <p:sp>
            <p:nvSpPr>
              <p:cNvPr id="52" name="Freeform 52"/>
              <p:cNvSpPr/>
              <p:nvPr/>
            </p:nvSpPr>
            <p:spPr>
              <a:xfrm>
                <a:off x="14523" y="-33103"/>
                <a:ext cx="1567194" cy="392507"/>
              </a:xfrm>
              <a:custGeom>
                <a:avLst/>
                <a:gdLst/>
                <a:ahLst/>
                <a:cxnLst/>
                <a:rect l="l" t="t" r="r" b="b"/>
                <a:pathLst>
                  <a:path w="1581717" h="382838">
                    <a:moveTo>
                      <a:pt x="0" y="0"/>
                    </a:moveTo>
                    <a:lnTo>
                      <a:pt x="1581717" y="0"/>
                    </a:lnTo>
                    <a:lnTo>
                      <a:pt x="1581717" y="382838"/>
                    </a:lnTo>
                    <a:lnTo>
                      <a:pt x="0" y="382838"/>
                    </a:lnTo>
                    <a:close/>
                  </a:path>
                </a:pathLst>
              </a:custGeom>
              <a:solidFill>
                <a:srgbClr val="595959"/>
              </a:solidFill>
            </p:spPr>
          </p:sp>
        </p:grpSp>
        <p:sp>
          <p:nvSpPr>
            <p:cNvPr id="53" name="TextBox 53"/>
            <p:cNvSpPr txBox="1"/>
            <p:nvPr/>
          </p:nvSpPr>
          <p:spPr>
            <a:xfrm>
              <a:off x="49004" y="1605827"/>
              <a:ext cx="723111" cy="495863"/>
            </a:xfrm>
            <a:prstGeom prst="rect">
              <a:avLst/>
            </a:prstGeom>
          </p:spPr>
          <p:txBody>
            <a:bodyPr lIns="0" tIns="0" rIns="0" bIns="0" rtlCol="0" anchor="t">
              <a:spAutoFit/>
            </a:bodyPr>
            <a:lstStyle/>
            <a:p>
              <a:pPr algn="ctr">
                <a:lnSpc>
                  <a:spcPts val="2940"/>
                </a:lnSpc>
              </a:pPr>
              <a:r>
                <a:rPr lang="en-US" sz="2100">
                  <a:solidFill>
                    <a:srgbClr val="FFFFFF"/>
                  </a:solidFill>
                  <a:latin typeface="Calibri" panose="020F0502020204030204" pitchFamily="34" charset="0"/>
                  <a:cs typeface="Calibri" panose="020F0502020204030204" pitchFamily="34" charset="0"/>
                </a:rPr>
                <a:t>1</a:t>
              </a:r>
            </a:p>
          </p:txBody>
        </p:sp>
        <p:sp>
          <p:nvSpPr>
            <p:cNvPr id="54" name="TextBox 54"/>
            <p:cNvSpPr txBox="1"/>
            <p:nvPr/>
          </p:nvSpPr>
          <p:spPr>
            <a:xfrm>
              <a:off x="67685" y="3802197"/>
              <a:ext cx="636744" cy="495863"/>
            </a:xfrm>
            <a:prstGeom prst="rect">
              <a:avLst/>
            </a:prstGeom>
          </p:spPr>
          <p:txBody>
            <a:bodyPr lIns="0" tIns="0" rIns="0" bIns="0" rtlCol="0" anchor="t">
              <a:spAutoFit/>
            </a:bodyPr>
            <a:lstStyle/>
            <a:p>
              <a:pPr algn="ctr">
                <a:lnSpc>
                  <a:spcPts val="2940"/>
                </a:lnSpc>
              </a:pPr>
              <a:r>
                <a:rPr lang="en-US" sz="2100">
                  <a:solidFill>
                    <a:srgbClr val="FFFDFD"/>
                  </a:solidFill>
                  <a:latin typeface="Calibri" panose="020F0502020204030204" pitchFamily="34" charset="0"/>
                  <a:cs typeface="Calibri" panose="020F0502020204030204" pitchFamily="34" charset="0"/>
                </a:rPr>
                <a:t>2</a:t>
              </a:r>
            </a:p>
          </p:txBody>
        </p:sp>
        <p:sp>
          <p:nvSpPr>
            <p:cNvPr id="55" name="TextBox 55"/>
            <p:cNvSpPr txBox="1"/>
            <p:nvPr/>
          </p:nvSpPr>
          <p:spPr>
            <a:xfrm>
              <a:off x="829548" y="1759833"/>
              <a:ext cx="1448277" cy="495863"/>
            </a:xfrm>
            <a:prstGeom prst="rect">
              <a:avLst/>
            </a:prstGeom>
          </p:spPr>
          <p:txBody>
            <a:bodyPr lIns="0" tIns="0" rIns="0" bIns="0" rtlCol="0" anchor="t">
              <a:spAutoFit/>
            </a:bodyPr>
            <a:lstStyle/>
            <a:p>
              <a:pPr>
                <a:lnSpc>
                  <a:spcPts val="2940"/>
                </a:lnSpc>
              </a:pPr>
              <a:r>
                <a:rPr lang="en-US" sz="2100">
                  <a:solidFill>
                    <a:srgbClr val="FFFFFF"/>
                  </a:solidFill>
                  <a:latin typeface="Calibri" panose="020F0502020204030204" pitchFamily="34" charset="0"/>
                  <a:cs typeface="Calibri" panose="020F0502020204030204" pitchFamily="34" charset="0"/>
                </a:rPr>
                <a:t>COMMU</a:t>
              </a:r>
            </a:p>
          </p:txBody>
        </p:sp>
        <p:sp>
          <p:nvSpPr>
            <p:cNvPr id="56" name="TextBox 56"/>
            <p:cNvSpPr txBox="1"/>
            <p:nvPr/>
          </p:nvSpPr>
          <p:spPr>
            <a:xfrm>
              <a:off x="8979150" y="1649391"/>
              <a:ext cx="7394988" cy="861432"/>
            </a:xfrm>
            <a:prstGeom prst="rect">
              <a:avLst/>
            </a:prstGeom>
          </p:spPr>
          <p:txBody>
            <a:bodyPr lIns="0" tIns="0" rIns="0" bIns="0" rtlCol="0" anchor="t">
              <a:spAutoFit/>
            </a:bodyPr>
            <a:lstStyle/>
            <a:p>
              <a:r>
                <a:rPr lang="en-US" sz="2099" dirty="0">
                  <a:solidFill>
                    <a:srgbClr val="FFFFFF"/>
                  </a:solidFill>
                  <a:latin typeface="Calibri" panose="020F0502020204030204" pitchFamily="34" charset="0"/>
                  <a:cs typeface="Calibri" panose="020F0502020204030204" pitchFamily="34" charset="0"/>
                </a:rPr>
                <a:t>Ability to communicate effectively in speaking and in writing</a:t>
              </a:r>
            </a:p>
          </p:txBody>
        </p:sp>
        <p:sp>
          <p:nvSpPr>
            <p:cNvPr id="57" name="TextBox 57"/>
            <p:cNvSpPr txBox="1"/>
            <p:nvPr/>
          </p:nvSpPr>
          <p:spPr>
            <a:xfrm>
              <a:off x="5621067" y="372287"/>
              <a:ext cx="6441618" cy="495863"/>
            </a:xfrm>
            <a:prstGeom prst="rect">
              <a:avLst/>
            </a:prstGeom>
          </p:spPr>
          <p:txBody>
            <a:bodyPr lIns="0" tIns="0" rIns="0" bIns="0" rtlCol="0" anchor="t">
              <a:spAutoFit/>
            </a:bodyPr>
            <a:lstStyle/>
            <a:p>
              <a:pPr algn="ctr">
                <a:lnSpc>
                  <a:spcPts val="2940"/>
                </a:lnSpc>
              </a:pPr>
              <a:r>
                <a:rPr lang="en-US" sz="2100" dirty="0">
                  <a:solidFill>
                    <a:srgbClr val="000000"/>
                  </a:solidFill>
                  <a:latin typeface="Calibri" panose="020F0502020204030204" pitchFamily="34" charset="0"/>
                  <a:cs typeface="Calibri" panose="020F0502020204030204" pitchFamily="34" charset="0"/>
                </a:rPr>
                <a:t>Learning Objectives</a:t>
              </a:r>
            </a:p>
          </p:txBody>
        </p:sp>
        <p:sp>
          <p:nvSpPr>
            <p:cNvPr id="58" name="TextBox 58"/>
            <p:cNvSpPr txBox="1"/>
            <p:nvPr/>
          </p:nvSpPr>
          <p:spPr>
            <a:xfrm>
              <a:off x="92188" y="6012284"/>
              <a:ext cx="636744" cy="495863"/>
            </a:xfrm>
            <a:prstGeom prst="rect">
              <a:avLst/>
            </a:prstGeom>
          </p:spPr>
          <p:txBody>
            <a:bodyPr lIns="0" tIns="0" rIns="0" bIns="0" rtlCol="0" anchor="t">
              <a:spAutoFit/>
            </a:bodyPr>
            <a:lstStyle/>
            <a:p>
              <a:pPr algn="ctr">
                <a:lnSpc>
                  <a:spcPts val="2940"/>
                </a:lnSpc>
              </a:pPr>
              <a:r>
                <a:rPr lang="en-US" sz="2100">
                  <a:solidFill>
                    <a:srgbClr val="FFFDFD"/>
                  </a:solidFill>
                  <a:latin typeface="Calibri" panose="020F0502020204030204" pitchFamily="34" charset="0"/>
                  <a:cs typeface="Calibri" panose="020F0502020204030204" pitchFamily="34" charset="0"/>
                </a:rPr>
                <a:t>3</a:t>
              </a:r>
            </a:p>
          </p:txBody>
        </p:sp>
        <p:sp>
          <p:nvSpPr>
            <p:cNvPr id="59" name="TextBox 59"/>
            <p:cNvSpPr txBox="1"/>
            <p:nvPr/>
          </p:nvSpPr>
          <p:spPr>
            <a:xfrm>
              <a:off x="842876" y="6070004"/>
              <a:ext cx="2123683" cy="495863"/>
            </a:xfrm>
            <a:prstGeom prst="rect">
              <a:avLst/>
            </a:prstGeom>
          </p:spPr>
          <p:txBody>
            <a:bodyPr wrap="square" lIns="0" tIns="0" rIns="0" bIns="0" rtlCol="0" anchor="t">
              <a:spAutoFit/>
            </a:bodyPr>
            <a:lstStyle/>
            <a:p>
              <a:pPr>
                <a:lnSpc>
                  <a:spcPts val="2940"/>
                </a:lnSpc>
              </a:pPr>
              <a:r>
                <a:rPr lang="en-US" sz="2000" dirty="0">
                  <a:solidFill>
                    <a:srgbClr val="FFFFFF"/>
                  </a:solidFill>
                  <a:latin typeface="Calibri" panose="020F0502020204030204" pitchFamily="34" charset="0"/>
                  <a:cs typeface="Calibri" panose="020F0502020204030204" pitchFamily="34" charset="0"/>
                </a:rPr>
                <a:t>LEAD/ETHIC</a:t>
              </a:r>
              <a:endParaRPr lang="en-US" sz="2100" dirty="0">
                <a:solidFill>
                  <a:srgbClr val="FFFFFF"/>
                </a:solidFill>
                <a:latin typeface="Calibri" panose="020F0502020204030204" pitchFamily="34" charset="0"/>
                <a:cs typeface="Calibri" panose="020F0502020204030204" pitchFamily="34" charset="0"/>
              </a:endParaRPr>
            </a:p>
          </p:txBody>
        </p:sp>
        <p:sp>
          <p:nvSpPr>
            <p:cNvPr id="60" name="TextBox 60"/>
            <p:cNvSpPr txBox="1"/>
            <p:nvPr/>
          </p:nvSpPr>
          <p:spPr>
            <a:xfrm>
              <a:off x="3129307" y="1454967"/>
              <a:ext cx="4877875" cy="495863"/>
            </a:xfrm>
            <a:prstGeom prst="rect">
              <a:avLst/>
            </a:prstGeom>
          </p:spPr>
          <p:txBody>
            <a:bodyPr wrap="square" lIns="0" tIns="0" rIns="0" bIns="0" rtlCol="0" anchor="t">
              <a:spAutoFit/>
            </a:bodyPr>
            <a:lstStyle/>
            <a:p>
              <a:pPr>
                <a:lnSpc>
                  <a:spcPts val="2940"/>
                </a:lnSpc>
              </a:pPr>
              <a:r>
                <a:rPr lang="en-US" sz="2100" dirty="0">
                  <a:solidFill>
                    <a:srgbClr val="FFFFFF"/>
                  </a:solidFill>
                  <a:latin typeface="Calibri" panose="020F0502020204030204" pitchFamily="34" charset="0"/>
                  <a:cs typeface="Calibri" panose="020F0502020204030204" pitchFamily="34" charset="0"/>
                </a:rPr>
                <a:t>Oral Communication/Speaking</a:t>
              </a:r>
            </a:p>
          </p:txBody>
        </p:sp>
        <p:pic>
          <p:nvPicPr>
            <p:cNvPr id="61" name="Picture 61"/>
            <p:cNvPicPr>
              <a:picLocks noChangeAspect="1"/>
            </p:cNvPicPr>
            <p:nvPr/>
          </p:nvPicPr>
          <p:blipFill>
            <a:blip r:embed="rId4"/>
            <a:srcRect/>
            <a:stretch>
              <a:fillRect/>
            </a:stretch>
          </p:blipFill>
          <p:spPr>
            <a:xfrm>
              <a:off x="8532427" y="1663716"/>
              <a:ext cx="337568" cy="337568"/>
            </a:xfrm>
            <a:prstGeom prst="rect">
              <a:avLst/>
            </a:prstGeom>
          </p:spPr>
        </p:pic>
        <p:sp>
          <p:nvSpPr>
            <p:cNvPr id="62" name="TextBox 62"/>
            <p:cNvSpPr txBox="1"/>
            <p:nvPr/>
          </p:nvSpPr>
          <p:spPr>
            <a:xfrm>
              <a:off x="3130490" y="2225845"/>
              <a:ext cx="4981155" cy="495863"/>
            </a:xfrm>
            <a:prstGeom prst="rect">
              <a:avLst/>
            </a:prstGeom>
          </p:spPr>
          <p:txBody>
            <a:bodyPr wrap="square" lIns="0" tIns="0" rIns="0" bIns="0" rtlCol="0" anchor="t">
              <a:spAutoFit/>
            </a:bodyPr>
            <a:lstStyle/>
            <a:p>
              <a:pPr>
                <a:lnSpc>
                  <a:spcPts val="2940"/>
                </a:lnSpc>
              </a:pPr>
              <a:r>
                <a:rPr lang="en-US" sz="2100" dirty="0">
                  <a:solidFill>
                    <a:srgbClr val="FFFFFF"/>
                  </a:solidFill>
                  <a:latin typeface="Calibri" panose="020F0502020204030204" pitchFamily="34" charset="0"/>
                  <a:cs typeface="Calibri" panose="020F0502020204030204" pitchFamily="34" charset="0"/>
                </a:rPr>
                <a:t>Written Communication/Writing</a:t>
              </a:r>
            </a:p>
          </p:txBody>
        </p:sp>
        <p:sp>
          <p:nvSpPr>
            <p:cNvPr id="63" name="TextBox 63"/>
            <p:cNvSpPr txBox="1"/>
            <p:nvPr/>
          </p:nvSpPr>
          <p:spPr>
            <a:xfrm>
              <a:off x="8970683" y="3612482"/>
              <a:ext cx="7394988" cy="861432"/>
            </a:xfrm>
            <a:prstGeom prst="rect">
              <a:avLst/>
            </a:prstGeom>
          </p:spPr>
          <p:txBody>
            <a:bodyPr lIns="0" tIns="0" rIns="0" bIns="0" rtlCol="0" anchor="t">
              <a:spAutoFit/>
            </a:bodyPr>
            <a:lstStyle/>
            <a:p>
              <a:r>
                <a:rPr lang="en-US" sz="2099" dirty="0">
                  <a:solidFill>
                    <a:srgbClr val="FFFFFF"/>
                  </a:solidFill>
                  <a:latin typeface="Calibri" panose="020F0502020204030204" pitchFamily="34" charset="0"/>
                  <a:cs typeface="Calibri" panose="020F0502020204030204" pitchFamily="34" charset="0"/>
                </a:rPr>
                <a:t>Ability to solve strategic problems with creative and innovative approaches</a:t>
              </a:r>
            </a:p>
          </p:txBody>
        </p:sp>
        <p:sp>
          <p:nvSpPr>
            <p:cNvPr id="64" name="TextBox 64"/>
            <p:cNvSpPr txBox="1"/>
            <p:nvPr/>
          </p:nvSpPr>
          <p:spPr>
            <a:xfrm>
              <a:off x="3129307" y="5373382"/>
              <a:ext cx="1933155" cy="495863"/>
            </a:xfrm>
            <a:prstGeom prst="rect">
              <a:avLst/>
            </a:prstGeom>
          </p:spPr>
          <p:txBody>
            <a:bodyPr wrap="square" lIns="0" tIns="0" rIns="0" bIns="0" rtlCol="0" anchor="t">
              <a:spAutoFit/>
            </a:bodyPr>
            <a:lstStyle/>
            <a:p>
              <a:pPr algn="just">
                <a:lnSpc>
                  <a:spcPts val="2940"/>
                </a:lnSpc>
              </a:pPr>
              <a:r>
                <a:rPr lang="en-US" sz="2100" dirty="0">
                  <a:solidFill>
                    <a:srgbClr val="FFFFFF"/>
                  </a:solidFill>
                  <a:latin typeface="Calibri" panose="020F0502020204030204" pitchFamily="34" charset="0"/>
                  <a:cs typeface="Calibri" panose="020F0502020204030204" pitchFamily="34" charset="0"/>
                </a:rPr>
                <a:t>Leadership</a:t>
              </a:r>
            </a:p>
          </p:txBody>
        </p:sp>
        <p:sp>
          <p:nvSpPr>
            <p:cNvPr id="65" name="TextBox 65"/>
            <p:cNvSpPr txBox="1"/>
            <p:nvPr/>
          </p:nvSpPr>
          <p:spPr>
            <a:xfrm>
              <a:off x="3129307" y="6466072"/>
              <a:ext cx="4777955" cy="495863"/>
            </a:xfrm>
            <a:prstGeom prst="rect">
              <a:avLst/>
            </a:prstGeom>
          </p:spPr>
          <p:txBody>
            <a:bodyPr wrap="square" lIns="0" tIns="0" rIns="0" bIns="0" rtlCol="0" anchor="t">
              <a:spAutoFit/>
            </a:bodyPr>
            <a:lstStyle/>
            <a:p>
              <a:pPr algn="just">
                <a:lnSpc>
                  <a:spcPts val="2940"/>
                </a:lnSpc>
              </a:pPr>
              <a:r>
                <a:rPr lang="en-US" sz="2100" dirty="0">
                  <a:solidFill>
                    <a:srgbClr val="FFFFFF"/>
                  </a:solidFill>
                  <a:latin typeface="Calibri" panose="020F0502020204030204" pitchFamily="34" charset="0"/>
                  <a:cs typeface="Calibri" panose="020F0502020204030204" pitchFamily="34" charset="0"/>
                </a:rPr>
                <a:t>Ethical &amp; Social Responsibility</a:t>
              </a:r>
            </a:p>
          </p:txBody>
        </p:sp>
        <p:sp>
          <p:nvSpPr>
            <p:cNvPr id="66" name="TextBox 66"/>
            <p:cNvSpPr txBox="1"/>
            <p:nvPr/>
          </p:nvSpPr>
          <p:spPr>
            <a:xfrm>
              <a:off x="8898114" y="5264868"/>
              <a:ext cx="7476024" cy="861775"/>
            </a:xfrm>
            <a:prstGeom prst="rect">
              <a:avLst/>
            </a:prstGeom>
          </p:spPr>
          <p:txBody>
            <a:bodyPr lIns="0" tIns="0" rIns="0" bIns="0" rtlCol="0" anchor="t">
              <a:spAutoFit/>
            </a:bodyPr>
            <a:lstStyle/>
            <a:p>
              <a:r>
                <a:rPr lang="en-US" sz="2100" dirty="0">
                  <a:solidFill>
                    <a:srgbClr val="FFFFFF"/>
                  </a:solidFill>
                  <a:latin typeface="Calibri" panose="020F0502020204030204" pitchFamily="34" charset="0"/>
                  <a:cs typeface="Calibri" panose="020F0502020204030204" pitchFamily="34" charset="0"/>
                </a:rPr>
                <a:t>Ability to develop leadership skills required of a person in a leading position</a:t>
              </a:r>
            </a:p>
          </p:txBody>
        </p:sp>
        <p:sp>
          <p:nvSpPr>
            <p:cNvPr id="67" name="TextBox 67"/>
            <p:cNvSpPr txBox="1"/>
            <p:nvPr/>
          </p:nvSpPr>
          <p:spPr>
            <a:xfrm>
              <a:off x="0" y="372287"/>
              <a:ext cx="2888810" cy="495863"/>
            </a:xfrm>
            <a:prstGeom prst="rect">
              <a:avLst/>
            </a:prstGeom>
          </p:spPr>
          <p:txBody>
            <a:bodyPr lIns="0" tIns="0" rIns="0" bIns="0" rtlCol="0" anchor="t">
              <a:spAutoFit/>
            </a:bodyPr>
            <a:lstStyle/>
            <a:p>
              <a:pPr algn="ctr">
                <a:lnSpc>
                  <a:spcPts val="2940"/>
                </a:lnSpc>
              </a:pPr>
              <a:r>
                <a:rPr lang="en-US" sz="2100" dirty="0">
                  <a:solidFill>
                    <a:srgbClr val="000000"/>
                  </a:solidFill>
                  <a:latin typeface="Calibri" panose="020F0502020204030204" pitchFamily="34" charset="0"/>
                  <a:cs typeface="Calibri" panose="020F0502020204030204" pitchFamily="34" charset="0"/>
                </a:rPr>
                <a:t>Learning Goals</a:t>
              </a:r>
            </a:p>
          </p:txBody>
        </p:sp>
        <p:sp>
          <p:nvSpPr>
            <p:cNvPr id="68" name="TextBox 68"/>
            <p:cNvSpPr txBox="1"/>
            <p:nvPr/>
          </p:nvSpPr>
          <p:spPr>
            <a:xfrm>
              <a:off x="8889647" y="6180685"/>
              <a:ext cx="7476024" cy="861775"/>
            </a:xfrm>
            <a:prstGeom prst="rect">
              <a:avLst/>
            </a:prstGeom>
          </p:spPr>
          <p:txBody>
            <a:bodyPr lIns="0" tIns="0" rIns="0" bIns="0" rtlCol="0" anchor="t">
              <a:spAutoFit/>
            </a:bodyPr>
            <a:lstStyle/>
            <a:p>
              <a:r>
                <a:rPr lang="en-US" sz="2100" dirty="0">
                  <a:solidFill>
                    <a:srgbClr val="FFFFFF"/>
                  </a:solidFill>
                  <a:latin typeface="Calibri" panose="020F0502020204030204" pitchFamily="34" charset="0"/>
                  <a:cs typeface="Calibri" panose="020F0502020204030204" pitchFamily="34" charset="0"/>
                </a:rPr>
                <a:t>Ability to demonstrate ethical awareness in learning and in social networking</a:t>
              </a:r>
            </a:p>
          </p:txBody>
        </p:sp>
        <p:pic>
          <p:nvPicPr>
            <p:cNvPr id="69" name="Picture 69"/>
            <p:cNvPicPr>
              <a:picLocks noChangeAspect="1"/>
            </p:cNvPicPr>
            <p:nvPr/>
          </p:nvPicPr>
          <p:blipFill>
            <a:blip r:embed="rId4"/>
            <a:srcRect/>
            <a:stretch>
              <a:fillRect/>
            </a:stretch>
          </p:blipFill>
          <p:spPr>
            <a:xfrm>
              <a:off x="8532427" y="3663461"/>
              <a:ext cx="337568" cy="337568"/>
            </a:xfrm>
            <a:prstGeom prst="rect">
              <a:avLst/>
            </a:prstGeom>
          </p:spPr>
        </p:pic>
        <p:pic>
          <p:nvPicPr>
            <p:cNvPr id="70" name="Picture 70"/>
            <p:cNvPicPr>
              <a:picLocks noChangeAspect="1"/>
            </p:cNvPicPr>
            <p:nvPr/>
          </p:nvPicPr>
          <p:blipFill>
            <a:blip r:embed="rId4"/>
            <a:srcRect/>
            <a:stretch>
              <a:fillRect/>
            </a:stretch>
          </p:blipFill>
          <p:spPr>
            <a:xfrm>
              <a:off x="8495331" y="5283745"/>
              <a:ext cx="337568" cy="337568"/>
            </a:xfrm>
            <a:prstGeom prst="rect">
              <a:avLst/>
            </a:prstGeom>
          </p:spPr>
        </p:pic>
        <p:pic>
          <p:nvPicPr>
            <p:cNvPr id="71" name="Picture 71"/>
            <p:cNvPicPr>
              <a:picLocks noChangeAspect="1"/>
            </p:cNvPicPr>
            <p:nvPr/>
          </p:nvPicPr>
          <p:blipFill>
            <a:blip r:embed="rId4"/>
            <a:srcRect/>
            <a:stretch>
              <a:fillRect/>
            </a:stretch>
          </p:blipFill>
          <p:spPr>
            <a:xfrm>
              <a:off x="8504309" y="6212185"/>
              <a:ext cx="337568" cy="337568"/>
            </a:xfrm>
            <a:prstGeom prst="rect">
              <a:avLst/>
            </a:prstGeom>
          </p:spPr>
        </p:pic>
        <p:sp>
          <p:nvSpPr>
            <p:cNvPr id="72" name="TextBox 72"/>
            <p:cNvSpPr txBox="1"/>
            <p:nvPr/>
          </p:nvSpPr>
          <p:spPr>
            <a:xfrm>
              <a:off x="835029" y="7466349"/>
              <a:ext cx="1196971" cy="495863"/>
            </a:xfrm>
            <a:prstGeom prst="rect">
              <a:avLst/>
            </a:prstGeom>
          </p:spPr>
          <p:txBody>
            <a:bodyPr wrap="square" lIns="0" tIns="0" rIns="0" bIns="0" rtlCol="0" anchor="t">
              <a:spAutoFit/>
            </a:bodyPr>
            <a:lstStyle/>
            <a:p>
              <a:pPr>
                <a:lnSpc>
                  <a:spcPts val="2940"/>
                </a:lnSpc>
              </a:pPr>
              <a:r>
                <a:rPr lang="en-US" sz="2100" dirty="0">
                  <a:solidFill>
                    <a:srgbClr val="FFFFFF"/>
                  </a:solidFill>
                  <a:latin typeface="Calibri" panose="020F0502020204030204" pitchFamily="34" charset="0"/>
                  <a:cs typeface="Calibri" panose="020F0502020204030204" pitchFamily="34" charset="0"/>
                </a:rPr>
                <a:t>GLOB</a:t>
              </a:r>
            </a:p>
          </p:txBody>
        </p:sp>
        <p:grpSp>
          <p:nvGrpSpPr>
            <p:cNvPr id="73" name="Group 73"/>
            <p:cNvGrpSpPr/>
            <p:nvPr/>
          </p:nvGrpSpPr>
          <p:grpSpPr>
            <a:xfrm>
              <a:off x="3009741" y="7258832"/>
              <a:ext cx="5369309" cy="910899"/>
              <a:chOff x="20499" y="-16051"/>
              <a:chExt cx="1059794" cy="179793"/>
            </a:xfrm>
          </p:grpSpPr>
          <p:sp>
            <p:nvSpPr>
              <p:cNvPr id="74" name="Freeform 74"/>
              <p:cNvSpPr/>
              <p:nvPr/>
            </p:nvSpPr>
            <p:spPr>
              <a:xfrm>
                <a:off x="20499" y="-16051"/>
                <a:ext cx="1059794" cy="179793"/>
              </a:xfrm>
              <a:custGeom>
                <a:avLst/>
                <a:gdLst/>
                <a:ahLst/>
                <a:cxnLst/>
                <a:rect l="l" t="t" r="r" b="b"/>
                <a:pathLst>
                  <a:path w="1080293" h="180459">
                    <a:moveTo>
                      <a:pt x="0" y="0"/>
                    </a:moveTo>
                    <a:lnTo>
                      <a:pt x="1080293" y="0"/>
                    </a:lnTo>
                    <a:lnTo>
                      <a:pt x="1080293" y="180459"/>
                    </a:lnTo>
                    <a:lnTo>
                      <a:pt x="0" y="180459"/>
                    </a:lnTo>
                    <a:close/>
                  </a:path>
                </a:pathLst>
              </a:custGeom>
              <a:solidFill>
                <a:srgbClr val="595959"/>
              </a:solidFill>
            </p:spPr>
          </p:sp>
        </p:grpSp>
        <p:grpSp>
          <p:nvGrpSpPr>
            <p:cNvPr id="75" name="Group 75"/>
            <p:cNvGrpSpPr/>
            <p:nvPr/>
          </p:nvGrpSpPr>
          <p:grpSpPr>
            <a:xfrm>
              <a:off x="8490391" y="7258832"/>
              <a:ext cx="7939986" cy="903477"/>
              <a:chOff x="14523" y="-16051"/>
              <a:chExt cx="1567194" cy="178328"/>
            </a:xfrm>
          </p:grpSpPr>
          <p:sp>
            <p:nvSpPr>
              <p:cNvPr id="76" name="Freeform 76"/>
              <p:cNvSpPr/>
              <p:nvPr/>
            </p:nvSpPr>
            <p:spPr>
              <a:xfrm>
                <a:off x="14523" y="-16051"/>
                <a:ext cx="1567194" cy="178328"/>
              </a:xfrm>
              <a:custGeom>
                <a:avLst/>
                <a:gdLst/>
                <a:ahLst/>
                <a:cxnLst/>
                <a:rect l="l" t="t" r="r" b="b"/>
                <a:pathLst>
                  <a:path w="1581717" h="180459">
                    <a:moveTo>
                      <a:pt x="0" y="0"/>
                    </a:moveTo>
                    <a:lnTo>
                      <a:pt x="1581717" y="0"/>
                    </a:lnTo>
                    <a:lnTo>
                      <a:pt x="1581717" y="180459"/>
                    </a:lnTo>
                    <a:lnTo>
                      <a:pt x="0" y="180459"/>
                    </a:lnTo>
                    <a:close/>
                  </a:path>
                </a:pathLst>
              </a:custGeom>
              <a:solidFill>
                <a:srgbClr val="595959"/>
              </a:solidFill>
            </p:spPr>
          </p:sp>
        </p:grpSp>
        <p:sp>
          <p:nvSpPr>
            <p:cNvPr id="77" name="TextBox 77"/>
            <p:cNvSpPr txBox="1"/>
            <p:nvPr/>
          </p:nvSpPr>
          <p:spPr>
            <a:xfrm>
              <a:off x="3125038" y="7469742"/>
              <a:ext cx="3050755" cy="495863"/>
            </a:xfrm>
            <a:prstGeom prst="rect">
              <a:avLst/>
            </a:prstGeom>
          </p:spPr>
          <p:txBody>
            <a:bodyPr wrap="square" lIns="0" tIns="0" rIns="0" bIns="0" rtlCol="0" anchor="t">
              <a:spAutoFit/>
            </a:bodyPr>
            <a:lstStyle/>
            <a:p>
              <a:pPr algn="just">
                <a:lnSpc>
                  <a:spcPts val="2940"/>
                </a:lnSpc>
              </a:pPr>
              <a:r>
                <a:rPr lang="en-US" sz="2100" dirty="0">
                  <a:solidFill>
                    <a:srgbClr val="FFFFFF"/>
                  </a:solidFill>
                  <a:latin typeface="Calibri" panose="020F0502020204030204" pitchFamily="34" charset="0"/>
                  <a:cs typeface="Calibri" panose="020F0502020204030204" pitchFamily="34" charset="0"/>
                </a:rPr>
                <a:t>Global Awareness</a:t>
              </a:r>
            </a:p>
          </p:txBody>
        </p:sp>
        <p:sp>
          <p:nvSpPr>
            <p:cNvPr id="78" name="TextBox 78"/>
            <p:cNvSpPr txBox="1"/>
            <p:nvPr/>
          </p:nvSpPr>
          <p:spPr>
            <a:xfrm>
              <a:off x="8875233" y="7262514"/>
              <a:ext cx="7238510" cy="861775"/>
            </a:xfrm>
            <a:prstGeom prst="rect">
              <a:avLst/>
            </a:prstGeom>
          </p:spPr>
          <p:txBody>
            <a:bodyPr lIns="0" tIns="0" rIns="0" bIns="0" rtlCol="0" anchor="t">
              <a:spAutoFit/>
            </a:bodyPr>
            <a:lstStyle/>
            <a:p>
              <a:r>
                <a:rPr lang="en-US" sz="2100" dirty="0">
                  <a:solidFill>
                    <a:srgbClr val="FFFFFF"/>
                  </a:solidFill>
                  <a:latin typeface="Calibri" panose="020F0502020204030204" pitchFamily="34" charset="0"/>
                  <a:cs typeface="Calibri" panose="020F0502020204030204" pitchFamily="34" charset="0"/>
                </a:rPr>
                <a:t>Ability to possess a global perspective and </a:t>
              </a:r>
              <a:r>
                <a:rPr lang="en-US" sz="2100" dirty="0" err="1">
                  <a:solidFill>
                    <a:srgbClr val="FFFFFF"/>
                  </a:solidFill>
                  <a:latin typeface="Calibri" panose="020F0502020204030204" pitchFamily="34" charset="0"/>
                  <a:cs typeface="Calibri" panose="020F0502020204030204" pitchFamily="34" charset="0"/>
                </a:rPr>
                <a:t>and</a:t>
              </a:r>
              <a:r>
                <a:rPr lang="en-US" sz="2100" dirty="0">
                  <a:solidFill>
                    <a:srgbClr val="FFFFFF"/>
                  </a:solidFill>
                  <a:latin typeface="Calibri" panose="020F0502020204030204" pitchFamily="34" charset="0"/>
                  <a:cs typeface="Calibri" panose="020F0502020204030204" pitchFamily="34" charset="0"/>
                </a:rPr>
                <a:t> awareness of the effects of globalization</a:t>
              </a:r>
            </a:p>
          </p:txBody>
        </p:sp>
        <p:pic>
          <p:nvPicPr>
            <p:cNvPr id="79" name="Picture 79"/>
            <p:cNvPicPr>
              <a:picLocks noChangeAspect="1"/>
            </p:cNvPicPr>
            <p:nvPr/>
          </p:nvPicPr>
          <p:blipFill>
            <a:blip r:embed="rId4"/>
            <a:srcRect/>
            <a:stretch>
              <a:fillRect/>
            </a:stretch>
          </p:blipFill>
          <p:spPr>
            <a:xfrm>
              <a:off x="8504309" y="7330609"/>
              <a:ext cx="337568" cy="337568"/>
            </a:xfrm>
            <a:prstGeom prst="rect">
              <a:avLst/>
            </a:prstGeom>
          </p:spPr>
        </p:pic>
        <p:grpSp>
          <p:nvGrpSpPr>
            <p:cNvPr id="80" name="Group 80"/>
            <p:cNvGrpSpPr/>
            <p:nvPr/>
          </p:nvGrpSpPr>
          <p:grpSpPr>
            <a:xfrm>
              <a:off x="813856" y="8231616"/>
              <a:ext cx="2059262" cy="3233846"/>
              <a:chOff x="0" y="-8645"/>
              <a:chExt cx="406457" cy="638296"/>
            </a:xfrm>
          </p:grpSpPr>
          <p:sp>
            <p:nvSpPr>
              <p:cNvPr id="81" name="Freeform 81"/>
              <p:cNvSpPr/>
              <p:nvPr/>
            </p:nvSpPr>
            <p:spPr>
              <a:xfrm>
                <a:off x="0" y="-8645"/>
                <a:ext cx="406457" cy="638296"/>
              </a:xfrm>
              <a:custGeom>
                <a:avLst/>
                <a:gdLst/>
                <a:ahLst/>
                <a:cxnLst/>
                <a:rect l="l" t="t" r="r" b="b"/>
                <a:pathLst>
                  <a:path w="406457" h="629651">
                    <a:moveTo>
                      <a:pt x="0" y="0"/>
                    </a:moveTo>
                    <a:lnTo>
                      <a:pt x="406457" y="0"/>
                    </a:lnTo>
                    <a:lnTo>
                      <a:pt x="406457" y="629651"/>
                    </a:lnTo>
                    <a:lnTo>
                      <a:pt x="0" y="629651"/>
                    </a:lnTo>
                    <a:close/>
                  </a:path>
                </a:pathLst>
              </a:custGeom>
              <a:solidFill>
                <a:srgbClr val="986F43"/>
              </a:solidFill>
            </p:spPr>
          </p:sp>
        </p:grpSp>
        <p:sp>
          <p:nvSpPr>
            <p:cNvPr id="82" name="TextBox 82"/>
            <p:cNvSpPr txBox="1"/>
            <p:nvPr/>
          </p:nvSpPr>
          <p:spPr>
            <a:xfrm>
              <a:off x="835029" y="9611895"/>
              <a:ext cx="1196971" cy="495863"/>
            </a:xfrm>
            <a:prstGeom prst="rect">
              <a:avLst/>
            </a:prstGeom>
          </p:spPr>
          <p:txBody>
            <a:bodyPr wrap="square" lIns="0" tIns="0" rIns="0" bIns="0" rtlCol="0" anchor="t">
              <a:spAutoFit/>
            </a:bodyPr>
            <a:lstStyle/>
            <a:p>
              <a:pPr>
                <a:lnSpc>
                  <a:spcPts val="2940"/>
                </a:lnSpc>
              </a:pPr>
              <a:r>
                <a:rPr lang="en-US" sz="2100" dirty="0">
                  <a:solidFill>
                    <a:srgbClr val="FFFFFF"/>
                  </a:solidFill>
                  <a:latin typeface="Calibri" panose="020F0502020204030204" pitchFamily="34" charset="0"/>
                  <a:cs typeface="Calibri" panose="020F0502020204030204" pitchFamily="34" charset="0"/>
                </a:rPr>
                <a:t>VSP</a:t>
              </a:r>
            </a:p>
          </p:txBody>
        </p:sp>
        <p:grpSp>
          <p:nvGrpSpPr>
            <p:cNvPr id="83" name="Group 83"/>
            <p:cNvGrpSpPr/>
            <p:nvPr/>
          </p:nvGrpSpPr>
          <p:grpSpPr>
            <a:xfrm>
              <a:off x="3009741" y="8223353"/>
              <a:ext cx="5384736" cy="750710"/>
              <a:chOff x="20499" y="-10276"/>
              <a:chExt cx="1062839" cy="148175"/>
            </a:xfrm>
          </p:grpSpPr>
          <p:sp>
            <p:nvSpPr>
              <p:cNvPr id="84" name="Freeform 84"/>
              <p:cNvSpPr/>
              <p:nvPr/>
            </p:nvSpPr>
            <p:spPr>
              <a:xfrm>
                <a:off x="20499" y="-10276"/>
                <a:ext cx="1062839" cy="148175"/>
              </a:xfrm>
              <a:custGeom>
                <a:avLst/>
                <a:gdLst/>
                <a:ahLst/>
                <a:cxnLst/>
                <a:rect l="l" t="t" r="r" b="b"/>
                <a:pathLst>
                  <a:path w="1080293" h="152400">
                    <a:moveTo>
                      <a:pt x="0" y="0"/>
                    </a:moveTo>
                    <a:lnTo>
                      <a:pt x="1080293" y="0"/>
                    </a:lnTo>
                    <a:lnTo>
                      <a:pt x="1080293" y="152400"/>
                    </a:lnTo>
                    <a:lnTo>
                      <a:pt x="0" y="152400"/>
                    </a:lnTo>
                    <a:close/>
                  </a:path>
                </a:pathLst>
              </a:custGeom>
              <a:solidFill>
                <a:srgbClr val="595959"/>
              </a:solidFill>
            </p:spPr>
          </p:sp>
        </p:grpSp>
        <p:sp>
          <p:nvSpPr>
            <p:cNvPr id="85" name="TextBox 85"/>
            <p:cNvSpPr txBox="1"/>
            <p:nvPr/>
          </p:nvSpPr>
          <p:spPr>
            <a:xfrm>
              <a:off x="3125038" y="8376386"/>
              <a:ext cx="5175520" cy="495863"/>
            </a:xfrm>
            <a:prstGeom prst="rect">
              <a:avLst/>
            </a:prstGeom>
          </p:spPr>
          <p:txBody>
            <a:bodyPr wrap="square" lIns="0" tIns="0" rIns="0" bIns="0" rtlCol="0" anchor="t">
              <a:spAutoFit/>
            </a:bodyPr>
            <a:lstStyle/>
            <a:p>
              <a:pPr>
                <a:lnSpc>
                  <a:spcPts val="2940"/>
                </a:lnSpc>
              </a:pPr>
              <a:r>
                <a:rPr lang="en-US" sz="2100" dirty="0">
                  <a:solidFill>
                    <a:srgbClr val="FFFFFF"/>
                  </a:solidFill>
                  <a:latin typeface="Calibri" panose="020F0502020204030204" pitchFamily="34" charset="0"/>
                  <a:cs typeface="Calibri" panose="020F0502020204030204" pitchFamily="34" charset="0"/>
                </a:rPr>
                <a:t>Values, Skills &amp; Professionalism</a:t>
              </a:r>
            </a:p>
          </p:txBody>
        </p:sp>
        <p:grpSp>
          <p:nvGrpSpPr>
            <p:cNvPr id="86" name="Group 86"/>
            <p:cNvGrpSpPr/>
            <p:nvPr/>
          </p:nvGrpSpPr>
          <p:grpSpPr>
            <a:xfrm>
              <a:off x="3009741" y="9029717"/>
              <a:ext cx="5369309" cy="691169"/>
              <a:chOff x="20499" y="-10734"/>
              <a:chExt cx="1059794" cy="136423"/>
            </a:xfrm>
          </p:grpSpPr>
          <p:sp>
            <p:nvSpPr>
              <p:cNvPr id="87" name="Freeform 87"/>
              <p:cNvSpPr/>
              <p:nvPr/>
            </p:nvSpPr>
            <p:spPr>
              <a:xfrm>
                <a:off x="20499" y="-10734"/>
                <a:ext cx="1059794" cy="136423"/>
              </a:xfrm>
              <a:custGeom>
                <a:avLst/>
                <a:gdLst/>
                <a:ahLst/>
                <a:cxnLst/>
                <a:rect l="l" t="t" r="r" b="b"/>
                <a:pathLst>
                  <a:path w="1080293" h="152400">
                    <a:moveTo>
                      <a:pt x="0" y="0"/>
                    </a:moveTo>
                    <a:lnTo>
                      <a:pt x="1080293" y="0"/>
                    </a:lnTo>
                    <a:lnTo>
                      <a:pt x="1080293" y="152400"/>
                    </a:lnTo>
                    <a:lnTo>
                      <a:pt x="0" y="152400"/>
                    </a:lnTo>
                    <a:close/>
                  </a:path>
                </a:pathLst>
              </a:custGeom>
              <a:solidFill>
                <a:srgbClr val="595959"/>
              </a:solidFill>
            </p:spPr>
          </p:sp>
        </p:grpSp>
        <p:sp>
          <p:nvSpPr>
            <p:cNvPr id="88" name="TextBox 88"/>
            <p:cNvSpPr txBox="1"/>
            <p:nvPr/>
          </p:nvSpPr>
          <p:spPr>
            <a:xfrm>
              <a:off x="3125038" y="9143533"/>
              <a:ext cx="3761955" cy="495863"/>
            </a:xfrm>
            <a:prstGeom prst="rect">
              <a:avLst/>
            </a:prstGeom>
          </p:spPr>
          <p:txBody>
            <a:bodyPr wrap="square" lIns="0" tIns="0" rIns="0" bIns="0" rtlCol="0" anchor="t">
              <a:spAutoFit/>
            </a:bodyPr>
            <a:lstStyle/>
            <a:p>
              <a:pPr>
                <a:lnSpc>
                  <a:spcPts val="2940"/>
                </a:lnSpc>
              </a:pPr>
              <a:r>
                <a:rPr lang="en-US" sz="2100" dirty="0">
                  <a:solidFill>
                    <a:srgbClr val="FFFFFF"/>
                  </a:solidFill>
                  <a:latin typeface="Calibri" panose="020F0502020204030204" pitchFamily="34" charset="0"/>
                  <a:cs typeface="Calibri" panose="020F0502020204030204" pitchFamily="34" charset="0"/>
                </a:rPr>
                <a:t>Information Technology</a:t>
              </a:r>
            </a:p>
          </p:txBody>
        </p:sp>
        <p:grpSp>
          <p:nvGrpSpPr>
            <p:cNvPr id="89" name="Group 89"/>
            <p:cNvGrpSpPr/>
            <p:nvPr/>
          </p:nvGrpSpPr>
          <p:grpSpPr>
            <a:xfrm>
              <a:off x="3009741" y="9776542"/>
              <a:ext cx="5369309" cy="811121"/>
              <a:chOff x="20499" y="-23125"/>
              <a:chExt cx="1059794" cy="160099"/>
            </a:xfrm>
          </p:grpSpPr>
          <p:sp>
            <p:nvSpPr>
              <p:cNvPr id="90" name="Freeform 90"/>
              <p:cNvSpPr/>
              <p:nvPr/>
            </p:nvSpPr>
            <p:spPr>
              <a:xfrm>
                <a:off x="20499" y="-23125"/>
                <a:ext cx="1059794" cy="160099"/>
              </a:xfrm>
              <a:custGeom>
                <a:avLst/>
                <a:gdLst/>
                <a:ahLst/>
                <a:cxnLst/>
                <a:rect l="l" t="t" r="r" b="b"/>
                <a:pathLst>
                  <a:path w="1080293" h="152400">
                    <a:moveTo>
                      <a:pt x="0" y="0"/>
                    </a:moveTo>
                    <a:lnTo>
                      <a:pt x="1080293" y="0"/>
                    </a:lnTo>
                    <a:lnTo>
                      <a:pt x="1080293" y="152400"/>
                    </a:lnTo>
                    <a:lnTo>
                      <a:pt x="0" y="152400"/>
                    </a:lnTo>
                    <a:close/>
                  </a:path>
                </a:pathLst>
              </a:custGeom>
              <a:solidFill>
                <a:srgbClr val="595959"/>
              </a:solidFill>
            </p:spPr>
          </p:sp>
        </p:grpSp>
        <p:sp>
          <p:nvSpPr>
            <p:cNvPr id="91" name="TextBox 91"/>
            <p:cNvSpPr txBox="1"/>
            <p:nvPr/>
          </p:nvSpPr>
          <p:spPr>
            <a:xfrm>
              <a:off x="3126580" y="9909837"/>
              <a:ext cx="2580515" cy="495863"/>
            </a:xfrm>
            <a:prstGeom prst="rect">
              <a:avLst/>
            </a:prstGeom>
          </p:spPr>
          <p:txBody>
            <a:bodyPr wrap="square" lIns="0" tIns="0" rIns="0" bIns="0" rtlCol="0" anchor="t">
              <a:spAutoFit/>
            </a:bodyPr>
            <a:lstStyle/>
            <a:p>
              <a:pPr>
                <a:lnSpc>
                  <a:spcPts val="2940"/>
                </a:lnSpc>
              </a:pPr>
              <a:r>
                <a:rPr lang="en-US" sz="2100" dirty="0">
                  <a:solidFill>
                    <a:srgbClr val="FFFFFF"/>
                  </a:solidFill>
                  <a:latin typeface="Calibri" panose="020F0502020204030204" pitchFamily="34" charset="0"/>
                  <a:cs typeface="Calibri" panose="020F0502020204030204" pitchFamily="34" charset="0"/>
                </a:rPr>
                <a:t>Technical Skills</a:t>
              </a:r>
            </a:p>
          </p:txBody>
        </p:sp>
        <p:grpSp>
          <p:nvGrpSpPr>
            <p:cNvPr id="92" name="Group 92"/>
            <p:cNvGrpSpPr/>
            <p:nvPr/>
          </p:nvGrpSpPr>
          <p:grpSpPr>
            <a:xfrm>
              <a:off x="3009741" y="10643317"/>
              <a:ext cx="5369309" cy="822145"/>
              <a:chOff x="20499" y="-9875"/>
              <a:chExt cx="1059794" cy="162275"/>
            </a:xfrm>
          </p:grpSpPr>
          <p:sp>
            <p:nvSpPr>
              <p:cNvPr id="93" name="Freeform 93"/>
              <p:cNvSpPr/>
              <p:nvPr/>
            </p:nvSpPr>
            <p:spPr>
              <a:xfrm>
                <a:off x="20499" y="-9875"/>
                <a:ext cx="1059794" cy="162275"/>
              </a:xfrm>
              <a:custGeom>
                <a:avLst/>
                <a:gdLst/>
                <a:ahLst/>
                <a:cxnLst/>
                <a:rect l="l" t="t" r="r" b="b"/>
                <a:pathLst>
                  <a:path w="1080293" h="152400">
                    <a:moveTo>
                      <a:pt x="0" y="0"/>
                    </a:moveTo>
                    <a:lnTo>
                      <a:pt x="1080293" y="0"/>
                    </a:lnTo>
                    <a:lnTo>
                      <a:pt x="1080293" y="152400"/>
                    </a:lnTo>
                    <a:lnTo>
                      <a:pt x="0" y="152400"/>
                    </a:lnTo>
                    <a:close/>
                  </a:path>
                </a:pathLst>
              </a:custGeom>
              <a:solidFill>
                <a:srgbClr val="595959"/>
              </a:solidFill>
            </p:spPr>
          </p:sp>
        </p:grpSp>
        <p:sp>
          <p:nvSpPr>
            <p:cNvPr id="94" name="TextBox 94"/>
            <p:cNvSpPr txBox="1"/>
            <p:nvPr/>
          </p:nvSpPr>
          <p:spPr>
            <a:xfrm>
              <a:off x="3129307" y="10790139"/>
              <a:ext cx="3236416" cy="495863"/>
            </a:xfrm>
            <a:prstGeom prst="rect">
              <a:avLst/>
            </a:prstGeom>
          </p:spPr>
          <p:txBody>
            <a:bodyPr wrap="square" lIns="0" tIns="0" rIns="0" bIns="0" rtlCol="0" anchor="t">
              <a:spAutoFit/>
            </a:bodyPr>
            <a:lstStyle/>
            <a:p>
              <a:pPr>
                <a:lnSpc>
                  <a:spcPts val="2940"/>
                </a:lnSpc>
              </a:pPr>
              <a:r>
                <a:rPr lang="en-US" sz="2100" dirty="0">
                  <a:solidFill>
                    <a:srgbClr val="FFFFFF"/>
                  </a:solidFill>
                  <a:latin typeface="Calibri" panose="020F0502020204030204" pitchFamily="34" charset="0"/>
                  <a:cs typeface="Calibri" panose="020F0502020204030204" pitchFamily="34" charset="0"/>
                </a:rPr>
                <a:t>Management Skills</a:t>
              </a:r>
            </a:p>
          </p:txBody>
        </p:sp>
        <p:grpSp>
          <p:nvGrpSpPr>
            <p:cNvPr id="95" name="Group 95"/>
            <p:cNvGrpSpPr/>
            <p:nvPr/>
          </p:nvGrpSpPr>
          <p:grpSpPr>
            <a:xfrm>
              <a:off x="8490391" y="8223353"/>
              <a:ext cx="7939986" cy="3242109"/>
              <a:chOff x="14523" y="-10276"/>
              <a:chExt cx="1567194" cy="639927"/>
            </a:xfrm>
          </p:grpSpPr>
          <p:sp>
            <p:nvSpPr>
              <p:cNvPr id="96" name="Freeform 96"/>
              <p:cNvSpPr/>
              <p:nvPr/>
            </p:nvSpPr>
            <p:spPr>
              <a:xfrm>
                <a:off x="14523" y="-10276"/>
                <a:ext cx="1567194" cy="639927"/>
              </a:xfrm>
              <a:custGeom>
                <a:avLst/>
                <a:gdLst/>
                <a:ahLst/>
                <a:cxnLst/>
                <a:rect l="l" t="t" r="r" b="b"/>
                <a:pathLst>
                  <a:path w="1581717" h="629651">
                    <a:moveTo>
                      <a:pt x="0" y="0"/>
                    </a:moveTo>
                    <a:lnTo>
                      <a:pt x="1581717" y="0"/>
                    </a:lnTo>
                    <a:lnTo>
                      <a:pt x="1581717" y="629651"/>
                    </a:lnTo>
                    <a:lnTo>
                      <a:pt x="0" y="629651"/>
                    </a:lnTo>
                    <a:close/>
                  </a:path>
                </a:pathLst>
              </a:custGeom>
              <a:solidFill>
                <a:srgbClr val="595959"/>
              </a:solidFill>
            </p:spPr>
          </p:sp>
        </p:grpSp>
        <p:sp>
          <p:nvSpPr>
            <p:cNvPr id="97" name="TextBox 97"/>
            <p:cNvSpPr txBox="1"/>
            <p:nvPr/>
          </p:nvSpPr>
          <p:spPr>
            <a:xfrm>
              <a:off x="8889647" y="9190378"/>
              <a:ext cx="7532263" cy="991724"/>
            </a:xfrm>
            <a:prstGeom prst="rect">
              <a:avLst/>
            </a:prstGeom>
          </p:spPr>
          <p:txBody>
            <a:bodyPr lIns="0" tIns="0" rIns="0" bIns="0" rtlCol="0" anchor="t">
              <a:spAutoFit/>
            </a:bodyPr>
            <a:lstStyle/>
            <a:p>
              <a:pPr>
                <a:lnSpc>
                  <a:spcPts val="2940"/>
                </a:lnSpc>
              </a:pPr>
              <a:r>
                <a:rPr lang="en-US" sz="2100" dirty="0">
                  <a:solidFill>
                    <a:srgbClr val="FFFFFF"/>
                  </a:solidFill>
                  <a:latin typeface="Calibri" panose="020F0502020204030204" pitchFamily="34" charset="0"/>
                  <a:cs typeface="Calibri" panose="020F0502020204030204" pitchFamily="34" charset="0"/>
                </a:rPr>
                <a:t>Ability to acquire the skills and values required of a true professional </a:t>
              </a:r>
            </a:p>
          </p:txBody>
        </p:sp>
        <p:pic>
          <p:nvPicPr>
            <p:cNvPr id="98" name="Picture 98"/>
            <p:cNvPicPr>
              <a:picLocks noChangeAspect="1"/>
            </p:cNvPicPr>
            <p:nvPr/>
          </p:nvPicPr>
          <p:blipFill>
            <a:blip r:embed="rId4"/>
            <a:srcRect/>
            <a:stretch>
              <a:fillRect/>
            </a:stretch>
          </p:blipFill>
          <p:spPr>
            <a:xfrm>
              <a:off x="8552079" y="9275481"/>
              <a:ext cx="337568" cy="337568"/>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04015" y="626415"/>
            <a:ext cx="366769" cy="366769"/>
          </a:xfrm>
          <a:prstGeom prst="rect">
            <a:avLst/>
          </a:prstGeom>
        </p:spPr>
      </p:pic>
      <p:sp>
        <p:nvSpPr>
          <p:cNvPr id="3" name="TextBox 3"/>
          <p:cNvSpPr txBox="1"/>
          <p:nvPr/>
        </p:nvSpPr>
        <p:spPr>
          <a:xfrm>
            <a:off x="880393" y="404034"/>
            <a:ext cx="13750007" cy="709681"/>
          </a:xfrm>
          <a:prstGeom prst="rect">
            <a:avLst/>
          </a:prstGeom>
        </p:spPr>
        <p:txBody>
          <a:bodyPr wrap="square" lIns="0" tIns="0" rIns="0" bIns="0" rtlCol="0" anchor="t">
            <a:spAutoFit/>
          </a:bodyPr>
          <a:lstStyle/>
          <a:p>
            <a:pPr>
              <a:lnSpc>
                <a:spcPts val="5880"/>
              </a:lnSpc>
            </a:pPr>
            <a:r>
              <a:rPr lang="en-US" sz="4200" dirty="0" smtClean="0">
                <a:solidFill>
                  <a:srgbClr val="000000"/>
                </a:solidFill>
                <a:latin typeface="Calibri" panose="020F0502020204030204" pitchFamily="34" charset="0"/>
                <a:ea typeface="標楷體" panose="03000509000000000000" pitchFamily="65" charset="-120"/>
                <a:cs typeface="Calibri" panose="020F0502020204030204" pitchFamily="34" charset="0"/>
              </a:rPr>
              <a:t>Learning Objective Assessment Table of Master Student</a:t>
            </a:r>
            <a:endParaRPr lang="en-US" sz="4200" dirty="0">
              <a:solidFill>
                <a:srgbClr val="000000"/>
              </a:solidFill>
              <a:latin typeface="Calibri" panose="020F0502020204030204" pitchFamily="34" charset="0"/>
              <a:ea typeface="標楷體" panose="03000509000000000000" pitchFamily="65" charset="-120"/>
              <a:cs typeface="Calibri" panose="020F0502020204030204" pitchFamily="34" charset="0"/>
            </a:endParaRPr>
          </a:p>
        </p:txBody>
      </p:sp>
      <p:grpSp>
        <p:nvGrpSpPr>
          <p:cNvPr id="4" name="Group 4"/>
          <p:cNvGrpSpPr/>
          <p:nvPr/>
        </p:nvGrpSpPr>
        <p:grpSpPr>
          <a:xfrm>
            <a:off x="1868545" y="1584221"/>
            <a:ext cx="14548116" cy="7991894"/>
            <a:chOff x="0" y="0"/>
            <a:chExt cx="19397488" cy="10655859"/>
          </a:xfrm>
        </p:grpSpPr>
        <p:grpSp>
          <p:nvGrpSpPr>
            <p:cNvPr id="5" name="Group 5"/>
            <p:cNvGrpSpPr/>
            <p:nvPr/>
          </p:nvGrpSpPr>
          <p:grpSpPr>
            <a:xfrm>
              <a:off x="9186" y="0"/>
              <a:ext cx="3391958" cy="957467"/>
              <a:chOff x="0" y="0"/>
              <a:chExt cx="568653" cy="160517"/>
            </a:xfrm>
          </p:grpSpPr>
          <p:sp>
            <p:nvSpPr>
              <p:cNvPr id="6" name="Freeform 6"/>
              <p:cNvSpPr/>
              <p:nvPr/>
            </p:nvSpPr>
            <p:spPr>
              <a:xfrm>
                <a:off x="0" y="0"/>
                <a:ext cx="568653" cy="160517"/>
              </a:xfrm>
              <a:custGeom>
                <a:avLst/>
                <a:gdLst/>
                <a:ahLst/>
                <a:cxnLst/>
                <a:rect l="l" t="t" r="r" b="b"/>
                <a:pathLst>
                  <a:path w="568653" h="164264">
                    <a:moveTo>
                      <a:pt x="0" y="0"/>
                    </a:moveTo>
                    <a:lnTo>
                      <a:pt x="568653" y="0"/>
                    </a:lnTo>
                    <a:lnTo>
                      <a:pt x="568653" y="164264"/>
                    </a:lnTo>
                    <a:lnTo>
                      <a:pt x="0" y="164264"/>
                    </a:lnTo>
                    <a:close/>
                  </a:path>
                </a:pathLst>
              </a:custGeom>
              <a:solidFill>
                <a:srgbClr val="C9AF7F"/>
              </a:solidFill>
            </p:spPr>
          </p:sp>
        </p:grpSp>
        <p:grpSp>
          <p:nvGrpSpPr>
            <p:cNvPr id="7" name="Group 7"/>
            <p:cNvGrpSpPr/>
            <p:nvPr/>
          </p:nvGrpSpPr>
          <p:grpSpPr>
            <a:xfrm>
              <a:off x="3439723" y="0"/>
              <a:ext cx="15856864" cy="957467"/>
              <a:chOff x="0" y="0"/>
              <a:chExt cx="2658363" cy="160517"/>
            </a:xfrm>
          </p:grpSpPr>
          <p:sp>
            <p:nvSpPr>
              <p:cNvPr id="8" name="Freeform 8"/>
              <p:cNvSpPr/>
              <p:nvPr/>
            </p:nvSpPr>
            <p:spPr>
              <a:xfrm>
                <a:off x="0" y="0"/>
                <a:ext cx="2658363" cy="160517"/>
              </a:xfrm>
              <a:custGeom>
                <a:avLst/>
                <a:gdLst/>
                <a:ahLst/>
                <a:cxnLst/>
                <a:rect l="l" t="t" r="r" b="b"/>
                <a:pathLst>
                  <a:path w="2658363" h="164264">
                    <a:moveTo>
                      <a:pt x="0" y="0"/>
                    </a:moveTo>
                    <a:lnTo>
                      <a:pt x="2658363" y="0"/>
                    </a:lnTo>
                    <a:lnTo>
                      <a:pt x="2658363" y="164264"/>
                    </a:lnTo>
                    <a:lnTo>
                      <a:pt x="0" y="164264"/>
                    </a:lnTo>
                    <a:close/>
                  </a:path>
                </a:pathLst>
              </a:custGeom>
              <a:solidFill>
                <a:srgbClr val="C9AF7F"/>
              </a:solidFill>
            </p:spPr>
          </p:sp>
        </p:grpSp>
        <p:sp>
          <p:nvSpPr>
            <p:cNvPr id="9" name="TextBox 9"/>
            <p:cNvSpPr txBox="1"/>
            <p:nvPr/>
          </p:nvSpPr>
          <p:spPr>
            <a:xfrm>
              <a:off x="7576132" y="205173"/>
              <a:ext cx="7584047" cy="581356"/>
            </a:xfrm>
            <a:prstGeom prst="rect">
              <a:avLst/>
            </a:prstGeom>
          </p:spPr>
          <p:txBody>
            <a:bodyPr lIns="0" tIns="0" rIns="0" bIns="0" rtlCol="0" anchor="t">
              <a:spAutoFit/>
            </a:bodyPr>
            <a:lstStyle/>
            <a:p>
              <a:pPr algn="ctr">
                <a:lnSpc>
                  <a:spcPts val="3359"/>
                </a:lnSpc>
              </a:pPr>
              <a:r>
                <a:rPr lang="en-US" sz="2400" dirty="0">
                  <a:solidFill>
                    <a:srgbClr val="000000"/>
                  </a:solidFill>
                  <a:latin typeface="Calibri" panose="020F0502020204030204" pitchFamily="34" charset="0"/>
                  <a:cs typeface="Calibri" panose="020F0502020204030204" pitchFamily="34" charset="0"/>
                </a:rPr>
                <a:t>Learning Objectives</a:t>
              </a:r>
            </a:p>
          </p:txBody>
        </p:sp>
        <p:sp>
          <p:nvSpPr>
            <p:cNvPr id="10" name="TextBox 10"/>
            <p:cNvSpPr txBox="1"/>
            <p:nvPr/>
          </p:nvSpPr>
          <p:spPr>
            <a:xfrm>
              <a:off x="0" y="220865"/>
              <a:ext cx="3401144" cy="581356"/>
            </a:xfrm>
            <a:prstGeom prst="rect">
              <a:avLst/>
            </a:prstGeom>
          </p:spPr>
          <p:txBody>
            <a:bodyPr lIns="0" tIns="0" rIns="0" bIns="0" rtlCol="0" anchor="t">
              <a:spAutoFit/>
            </a:bodyPr>
            <a:lstStyle/>
            <a:p>
              <a:pPr algn="ctr">
                <a:lnSpc>
                  <a:spcPts val="3359"/>
                </a:lnSpc>
              </a:pPr>
              <a:r>
                <a:rPr lang="en-US" sz="2400" dirty="0">
                  <a:solidFill>
                    <a:srgbClr val="000000"/>
                  </a:solidFill>
                  <a:latin typeface="Calibri" panose="020F0502020204030204" pitchFamily="34" charset="0"/>
                  <a:cs typeface="Calibri" panose="020F0502020204030204" pitchFamily="34" charset="0"/>
                </a:rPr>
                <a:t>Learning Goals</a:t>
              </a:r>
            </a:p>
          </p:txBody>
        </p:sp>
        <p:grpSp>
          <p:nvGrpSpPr>
            <p:cNvPr id="11" name="Group 11"/>
            <p:cNvGrpSpPr/>
            <p:nvPr/>
          </p:nvGrpSpPr>
          <p:grpSpPr>
            <a:xfrm>
              <a:off x="10219" y="1032120"/>
              <a:ext cx="909050" cy="1876668"/>
              <a:chOff x="0" y="0"/>
              <a:chExt cx="152400" cy="314619"/>
            </a:xfrm>
          </p:grpSpPr>
          <p:sp>
            <p:nvSpPr>
              <p:cNvPr id="12" name="Freeform 12"/>
              <p:cNvSpPr/>
              <p:nvPr/>
            </p:nvSpPr>
            <p:spPr>
              <a:xfrm>
                <a:off x="0" y="0"/>
                <a:ext cx="152400" cy="314619"/>
              </a:xfrm>
              <a:custGeom>
                <a:avLst/>
                <a:gdLst/>
                <a:ahLst/>
                <a:cxnLst/>
                <a:rect l="l" t="t" r="r" b="b"/>
                <a:pathLst>
                  <a:path w="152400" h="314619">
                    <a:moveTo>
                      <a:pt x="0" y="0"/>
                    </a:moveTo>
                    <a:lnTo>
                      <a:pt x="152400" y="0"/>
                    </a:lnTo>
                    <a:lnTo>
                      <a:pt x="152400" y="314619"/>
                    </a:lnTo>
                    <a:lnTo>
                      <a:pt x="0" y="314619"/>
                    </a:lnTo>
                    <a:close/>
                  </a:path>
                </a:pathLst>
              </a:custGeom>
              <a:solidFill>
                <a:srgbClr val="595959"/>
              </a:solidFill>
            </p:spPr>
          </p:sp>
        </p:grpSp>
        <p:grpSp>
          <p:nvGrpSpPr>
            <p:cNvPr id="13" name="Group 13"/>
            <p:cNvGrpSpPr/>
            <p:nvPr/>
          </p:nvGrpSpPr>
          <p:grpSpPr>
            <a:xfrm>
              <a:off x="9186" y="2975090"/>
              <a:ext cx="909050" cy="2045275"/>
              <a:chOff x="0" y="5620"/>
              <a:chExt cx="152400" cy="342885"/>
            </a:xfrm>
          </p:grpSpPr>
          <p:sp>
            <p:nvSpPr>
              <p:cNvPr id="14" name="Freeform 14"/>
              <p:cNvSpPr/>
              <p:nvPr/>
            </p:nvSpPr>
            <p:spPr>
              <a:xfrm>
                <a:off x="0" y="5620"/>
                <a:ext cx="152400" cy="342885"/>
              </a:xfrm>
              <a:custGeom>
                <a:avLst/>
                <a:gdLst/>
                <a:ahLst/>
                <a:cxnLst/>
                <a:rect l="l" t="t" r="r" b="b"/>
                <a:pathLst>
                  <a:path w="152400" h="348505">
                    <a:moveTo>
                      <a:pt x="0" y="0"/>
                    </a:moveTo>
                    <a:lnTo>
                      <a:pt x="152400" y="0"/>
                    </a:lnTo>
                    <a:lnTo>
                      <a:pt x="152400" y="348505"/>
                    </a:lnTo>
                    <a:lnTo>
                      <a:pt x="0" y="348505"/>
                    </a:lnTo>
                    <a:close/>
                  </a:path>
                </a:pathLst>
              </a:custGeom>
              <a:solidFill>
                <a:srgbClr val="595959"/>
              </a:solidFill>
            </p:spPr>
          </p:sp>
        </p:grpSp>
        <p:grpSp>
          <p:nvGrpSpPr>
            <p:cNvPr id="15" name="Group 15"/>
            <p:cNvGrpSpPr/>
            <p:nvPr/>
          </p:nvGrpSpPr>
          <p:grpSpPr>
            <a:xfrm>
              <a:off x="967380" y="1032114"/>
              <a:ext cx="2424475" cy="1876674"/>
              <a:chOff x="0" y="-1"/>
              <a:chExt cx="406457" cy="314620"/>
            </a:xfrm>
          </p:grpSpPr>
          <p:sp>
            <p:nvSpPr>
              <p:cNvPr id="16" name="Freeform 16"/>
              <p:cNvSpPr/>
              <p:nvPr/>
            </p:nvSpPr>
            <p:spPr>
              <a:xfrm>
                <a:off x="0" y="-1"/>
                <a:ext cx="406457" cy="314620"/>
              </a:xfrm>
              <a:custGeom>
                <a:avLst/>
                <a:gdLst/>
                <a:ahLst/>
                <a:cxnLst/>
                <a:rect l="l" t="t" r="r" b="b"/>
                <a:pathLst>
                  <a:path w="406457" h="314619">
                    <a:moveTo>
                      <a:pt x="0" y="0"/>
                    </a:moveTo>
                    <a:lnTo>
                      <a:pt x="406457" y="0"/>
                    </a:lnTo>
                    <a:lnTo>
                      <a:pt x="406457" y="314619"/>
                    </a:lnTo>
                    <a:lnTo>
                      <a:pt x="0" y="314619"/>
                    </a:lnTo>
                    <a:close/>
                  </a:path>
                </a:pathLst>
              </a:custGeom>
              <a:solidFill>
                <a:srgbClr val="986F43"/>
              </a:solidFill>
            </p:spPr>
          </p:sp>
        </p:grpSp>
        <p:grpSp>
          <p:nvGrpSpPr>
            <p:cNvPr id="17" name="Group 17"/>
            <p:cNvGrpSpPr/>
            <p:nvPr/>
          </p:nvGrpSpPr>
          <p:grpSpPr>
            <a:xfrm>
              <a:off x="3430433" y="1032120"/>
              <a:ext cx="6443837" cy="909050"/>
              <a:chOff x="0" y="0"/>
              <a:chExt cx="1080293" cy="152400"/>
            </a:xfrm>
          </p:grpSpPr>
          <p:sp>
            <p:nvSpPr>
              <p:cNvPr id="18" name="Freeform 18"/>
              <p:cNvSpPr/>
              <p:nvPr/>
            </p:nvSpPr>
            <p:spPr>
              <a:xfrm>
                <a:off x="0" y="0"/>
                <a:ext cx="1080293" cy="152400"/>
              </a:xfrm>
              <a:custGeom>
                <a:avLst/>
                <a:gdLst/>
                <a:ahLst/>
                <a:cxnLst/>
                <a:rect l="l" t="t" r="r" b="b"/>
                <a:pathLst>
                  <a:path w="1080293" h="152400">
                    <a:moveTo>
                      <a:pt x="0" y="0"/>
                    </a:moveTo>
                    <a:lnTo>
                      <a:pt x="1080293" y="0"/>
                    </a:lnTo>
                    <a:lnTo>
                      <a:pt x="1080293" y="152400"/>
                    </a:lnTo>
                    <a:lnTo>
                      <a:pt x="0" y="152400"/>
                    </a:lnTo>
                    <a:close/>
                  </a:path>
                </a:pathLst>
              </a:custGeom>
              <a:solidFill>
                <a:srgbClr val="595959"/>
              </a:solidFill>
            </p:spPr>
          </p:sp>
        </p:grpSp>
        <p:grpSp>
          <p:nvGrpSpPr>
            <p:cNvPr id="19" name="Group 19"/>
            <p:cNvGrpSpPr/>
            <p:nvPr/>
          </p:nvGrpSpPr>
          <p:grpSpPr>
            <a:xfrm>
              <a:off x="10012508" y="1032120"/>
              <a:ext cx="9274789" cy="1876668"/>
              <a:chOff x="15722" y="0"/>
              <a:chExt cx="1554895" cy="314619"/>
            </a:xfrm>
          </p:grpSpPr>
          <p:sp>
            <p:nvSpPr>
              <p:cNvPr id="20" name="Freeform 20"/>
              <p:cNvSpPr/>
              <p:nvPr/>
            </p:nvSpPr>
            <p:spPr>
              <a:xfrm>
                <a:off x="15722" y="0"/>
                <a:ext cx="1554895" cy="314619"/>
              </a:xfrm>
              <a:custGeom>
                <a:avLst/>
                <a:gdLst/>
                <a:ahLst/>
                <a:cxnLst/>
                <a:rect l="l" t="t" r="r" b="b"/>
                <a:pathLst>
                  <a:path w="1570617" h="314619">
                    <a:moveTo>
                      <a:pt x="0" y="0"/>
                    </a:moveTo>
                    <a:lnTo>
                      <a:pt x="1570617" y="0"/>
                    </a:lnTo>
                    <a:lnTo>
                      <a:pt x="1570617" y="314619"/>
                    </a:lnTo>
                    <a:lnTo>
                      <a:pt x="0" y="314619"/>
                    </a:lnTo>
                    <a:close/>
                  </a:path>
                </a:pathLst>
              </a:custGeom>
              <a:solidFill>
                <a:srgbClr val="595959"/>
              </a:solidFill>
            </p:spPr>
          </p:sp>
        </p:grpSp>
        <p:grpSp>
          <p:nvGrpSpPr>
            <p:cNvPr id="21" name="Group 21"/>
            <p:cNvGrpSpPr/>
            <p:nvPr/>
          </p:nvGrpSpPr>
          <p:grpSpPr>
            <a:xfrm>
              <a:off x="17313" y="7365187"/>
              <a:ext cx="909050" cy="1550192"/>
              <a:chOff x="0" y="7847"/>
              <a:chExt cx="152400" cy="259886"/>
            </a:xfrm>
          </p:grpSpPr>
          <p:sp>
            <p:nvSpPr>
              <p:cNvPr id="22" name="Freeform 22"/>
              <p:cNvSpPr/>
              <p:nvPr/>
            </p:nvSpPr>
            <p:spPr>
              <a:xfrm>
                <a:off x="0" y="7847"/>
                <a:ext cx="152400" cy="259886"/>
              </a:xfrm>
              <a:custGeom>
                <a:avLst/>
                <a:gdLst/>
                <a:ahLst/>
                <a:cxnLst/>
                <a:rect l="l" t="t" r="r" b="b"/>
                <a:pathLst>
                  <a:path w="152400" h="267733">
                    <a:moveTo>
                      <a:pt x="0" y="0"/>
                    </a:moveTo>
                    <a:lnTo>
                      <a:pt x="152400" y="0"/>
                    </a:lnTo>
                    <a:lnTo>
                      <a:pt x="152400" y="267733"/>
                    </a:lnTo>
                    <a:lnTo>
                      <a:pt x="0" y="267733"/>
                    </a:lnTo>
                    <a:close/>
                  </a:path>
                </a:pathLst>
              </a:custGeom>
              <a:solidFill>
                <a:srgbClr val="595959"/>
              </a:solidFill>
            </p:spPr>
          </p:sp>
        </p:grpSp>
        <p:sp>
          <p:nvSpPr>
            <p:cNvPr id="23" name="TextBox 23"/>
            <p:cNvSpPr txBox="1"/>
            <p:nvPr/>
          </p:nvSpPr>
          <p:spPr>
            <a:xfrm>
              <a:off x="125851" y="7718307"/>
              <a:ext cx="749671" cy="581356"/>
            </a:xfrm>
            <a:prstGeom prst="rect">
              <a:avLst/>
            </a:prstGeom>
          </p:spPr>
          <p:txBody>
            <a:bodyPr lIns="0" tIns="0" rIns="0" bIns="0" rtlCol="0" anchor="t">
              <a:spAutoFit/>
            </a:bodyPr>
            <a:lstStyle/>
            <a:p>
              <a:pPr algn="ctr">
                <a:lnSpc>
                  <a:spcPts val="3359"/>
                </a:lnSpc>
              </a:pPr>
              <a:r>
                <a:rPr lang="en-US" sz="2400">
                  <a:solidFill>
                    <a:srgbClr val="FFFFFF"/>
                  </a:solidFill>
                  <a:latin typeface="Calibri" panose="020F0502020204030204" pitchFamily="34" charset="0"/>
                  <a:cs typeface="Calibri" panose="020F0502020204030204" pitchFamily="34" charset="0"/>
                </a:rPr>
                <a:t>4</a:t>
              </a:r>
            </a:p>
          </p:txBody>
        </p:sp>
        <p:grpSp>
          <p:nvGrpSpPr>
            <p:cNvPr id="24" name="Group 24"/>
            <p:cNvGrpSpPr/>
            <p:nvPr/>
          </p:nvGrpSpPr>
          <p:grpSpPr>
            <a:xfrm>
              <a:off x="17313" y="5095011"/>
              <a:ext cx="909050" cy="2195531"/>
              <a:chOff x="0" y="2239"/>
              <a:chExt cx="152400" cy="368075"/>
            </a:xfrm>
          </p:grpSpPr>
          <p:sp>
            <p:nvSpPr>
              <p:cNvPr id="25" name="Freeform 25"/>
              <p:cNvSpPr/>
              <p:nvPr/>
            </p:nvSpPr>
            <p:spPr>
              <a:xfrm>
                <a:off x="0" y="2239"/>
                <a:ext cx="152400" cy="368075"/>
              </a:xfrm>
              <a:custGeom>
                <a:avLst/>
                <a:gdLst/>
                <a:ahLst/>
                <a:cxnLst/>
                <a:rect l="l" t="t" r="r" b="b"/>
                <a:pathLst>
                  <a:path w="152400" h="370314">
                    <a:moveTo>
                      <a:pt x="0" y="0"/>
                    </a:moveTo>
                    <a:lnTo>
                      <a:pt x="152400" y="0"/>
                    </a:lnTo>
                    <a:lnTo>
                      <a:pt x="152400" y="370314"/>
                    </a:lnTo>
                    <a:lnTo>
                      <a:pt x="0" y="370314"/>
                    </a:lnTo>
                    <a:close/>
                  </a:path>
                </a:pathLst>
              </a:custGeom>
              <a:solidFill>
                <a:srgbClr val="595959"/>
              </a:solidFill>
            </p:spPr>
          </p:sp>
        </p:grpSp>
        <p:grpSp>
          <p:nvGrpSpPr>
            <p:cNvPr id="26" name="Group 26"/>
            <p:cNvGrpSpPr/>
            <p:nvPr/>
          </p:nvGrpSpPr>
          <p:grpSpPr>
            <a:xfrm>
              <a:off x="17313" y="8990025"/>
              <a:ext cx="909050" cy="1665834"/>
              <a:chOff x="0" y="4224"/>
              <a:chExt cx="152400" cy="279273"/>
            </a:xfrm>
          </p:grpSpPr>
          <p:sp>
            <p:nvSpPr>
              <p:cNvPr id="27" name="Freeform 27"/>
              <p:cNvSpPr/>
              <p:nvPr/>
            </p:nvSpPr>
            <p:spPr>
              <a:xfrm>
                <a:off x="0" y="4224"/>
                <a:ext cx="152400" cy="279273"/>
              </a:xfrm>
              <a:custGeom>
                <a:avLst/>
                <a:gdLst/>
                <a:ahLst/>
                <a:cxnLst/>
                <a:rect l="l" t="t" r="r" b="b"/>
                <a:pathLst>
                  <a:path w="152400" h="283497">
                    <a:moveTo>
                      <a:pt x="0" y="0"/>
                    </a:moveTo>
                    <a:lnTo>
                      <a:pt x="152400" y="0"/>
                    </a:lnTo>
                    <a:lnTo>
                      <a:pt x="152400" y="283497"/>
                    </a:lnTo>
                    <a:lnTo>
                      <a:pt x="0" y="283497"/>
                    </a:lnTo>
                    <a:close/>
                  </a:path>
                </a:pathLst>
              </a:custGeom>
              <a:solidFill>
                <a:srgbClr val="595959"/>
              </a:solidFill>
            </p:spPr>
          </p:sp>
        </p:grpSp>
        <p:sp>
          <p:nvSpPr>
            <p:cNvPr id="28" name="TextBox 28"/>
            <p:cNvSpPr txBox="1"/>
            <p:nvPr/>
          </p:nvSpPr>
          <p:spPr>
            <a:xfrm>
              <a:off x="117723" y="9375454"/>
              <a:ext cx="749671" cy="581356"/>
            </a:xfrm>
            <a:prstGeom prst="rect">
              <a:avLst/>
            </a:prstGeom>
          </p:spPr>
          <p:txBody>
            <a:bodyPr lIns="0" tIns="0" rIns="0" bIns="0" rtlCol="0" anchor="t">
              <a:spAutoFit/>
            </a:bodyPr>
            <a:lstStyle/>
            <a:p>
              <a:pPr algn="ctr">
                <a:lnSpc>
                  <a:spcPts val="3359"/>
                </a:lnSpc>
              </a:pPr>
              <a:r>
                <a:rPr lang="en-US" sz="2400">
                  <a:solidFill>
                    <a:srgbClr val="FFFFFF"/>
                  </a:solidFill>
                  <a:latin typeface="Calibri" panose="020F0502020204030204" pitchFamily="34" charset="0"/>
                  <a:cs typeface="Calibri" panose="020F0502020204030204" pitchFamily="34" charset="0"/>
                </a:rPr>
                <a:t>5</a:t>
              </a:r>
            </a:p>
          </p:txBody>
        </p:sp>
        <p:grpSp>
          <p:nvGrpSpPr>
            <p:cNvPr id="29" name="Group 29"/>
            <p:cNvGrpSpPr/>
            <p:nvPr/>
          </p:nvGrpSpPr>
          <p:grpSpPr>
            <a:xfrm>
              <a:off x="967380" y="2975090"/>
              <a:ext cx="2424475" cy="2045275"/>
              <a:chOff x="0" y="5620"/>
              <a:chExt cx="406457" cy="342885"/>
            </a:xfrm>
          </p:grpSpPr>
          <p:sp>
            <p:nvSpPr>
              <p:cNvPr id="30" name="Freeform 30"/>
              <p:cNvSpPr/>
              <p:nvPr/>
            </p:nvSpPr>
            <p:spPr>
              <a:xfrm>
                <a:off x="0" y="5620"/>
                <a:ext cx="406457" cy="342885"/>
              </a:xfrm>
              <a:custGeom>
                <a:avLst/>
                <a:gdLst/>
                <a:ahLst/>
                <a:cxnLst/>
                <a:rect l="l" t="t" r="r" b="b"/>
                <a:pathLst>
                  <a:path w="406457" h="348505">
                    <a:moveTo>
                      <a:pt x="0" y="0"/>
                    </a:moveTo>
                    <a:lnTo>
                      <a:pt x="406457" y="0"/>
                    </a:lnTo>
                    <a:lnTo>
                      <a:pt x="406457" y="348505"/>
                    </a:lnTo>
                    <a:lnTo>
                      <a:pt x="0" y="348505"/>
                    </a:lnTo>
                    <a:close/>
                  </a:path>
                </a:pathLst>
              </a:custGeom>
              <a:solidFill>
                <a:srgbClr val="986F43"/>
              </a:solidFill>
            </p:spPr>
          </p:sp>
        </p:grpSp>
        <p:sp>
          <p:nvSpPr>
            <p:cNvPr id="31" name="TextBox 31"/>
            <p:cNvSpPr txBox="1"/>
            <p:nvPr/>
          </p:nvSpPr>
          <p:spPr>
            <a:xfrm>
              <a:off x="976619" y="3748224"/>
              <a:ext cx="1692236" cy="581356"/>
            </a:xfrm>
            <a:prstGeom prst="rect">
              <a:avLst/>
            </a:prstGeom>
          </p:spPr>
          <p:txBody>
            <a:bodyPr lIns="0" tIns="0" rIns="0" bIns="0" rtlCol="0" anchor="t">
              <a:spAutoFit/>
            </a:bodyPr>
            <a:lstStyle/>
            <a:p>
              <a:pPr>
                <a:lnSpc>
                  <a:spcPts val="3359"/>
                </a:lnSpc>
              </a:pPr>
              <a:r>
                <a:rPr lang="en-US" sz="2400">
                  <a:solidFill>
                    <a:srgbClr val="FFFFFF"/>
                  </a:solidFill>
                  <a:latin typeface="Calibri" panose="020F0502020204030204" pitchFamily="34" charset="0"/>
                  <a:cs typeface="Calibri" panose="020F0502020204030204" pitchFamily="34" charset="0"/>
                </a:rPr>
                <a:t>CPSI</a:t>
              </a:r>
            </a:p>
          </p:txBody>
        </p:sp>
        <p:grpSp>
          <p:nvGrpSpPr>
            <p:cNvPr id="32" name="Group 32"/>
            <p:cNvGrpSpPr/>
            <p:nvPr/>
          </p:nvGrpSpPr>
          <p:grpSpPr>
            <a:xfrm>
              <a:off x="967380" y="5095011"/>
              <a:ext cx="2424475" cy="2195531"/>
              <a:chOff x="0" y="2239"/>
              <a:chExt cx="406457" cy="368075"/>
            </a:xfrm>
          </p:grpSpPr>
          <p:sp>
            <p:nvSpPr>
              <p:cNvPr id="33" name="Freeform 33"/>
              <p:cNvSpPr/>
              <p:nvPr/>
            </p:nvSpPr>
            <p:spPr>
              <a:xfrm>
                <a:off x="0" y="2239"/>
                <a:ext cx="406457" cy="368075"/>
              </a:xfrm>
              <a:custGeom>
                <a:avLst/>
                <a:gdLst/>
                <a:ahLst/>
                <a:cxnLst/>
                <a:rect l="l" t="t" r="r" b="b"/>
                <a:pathLst>
                  <a:path w="406457" h="370314">
                    <a:moveTo>
                      <a:pt x="0" y="0"/>
                    </a:moveTo>
                    <a:lnTo>
                      <a:pt x="406457" y="0"/>
                    </a:lnTo>
                    <a:lnTo>
                      <a:pt x="406457" y="370314"/>
                    </a:lnTo>
                    <a:lnTo>
                      <a:pt x="0" y="370314"/>
                    </a:lnTo>
                    <a:close/>
                  </a:path>
                </a:pathLst>
              </a:custGeom>
              <a:solidFill>
                <a:srgbClr val="986F43"/>
              </a:solidFill>
            </p:spPr>
          </p:sp>
        </p:grpSp>
        <p:grpSp>
          <p:nvGrpSpPr>
            <p:cNvPr id="34" name="Group 34"/>
            <p:cNvGrpSpPr/>
            <p:nvPr/>
          </p:nvGrpSpPr>
          <p:grpSpPr>
            <a:xfrm>
              <a:off x="3430433" y="2015823"/>
              <a:ext cx="6443837" cy="892965"/>
              <a:chOff x="0" y="7606"/>
              <a:chExt cx="1080293" cy="149703"/>
            </a:xfrm>
          </p:grpSpPr>
          <p:sp>
            <p:nvSpPr>
              <p:cNvPr id="35" name="Freeform 35"/>
              <p:cNvSpPr/>
              <p:nvPr/>
            </p:nvSpPr>
            <p:spPr>
              <a:xfrm>
                <a:off x="0" y="7606"/>
                <a:ext cx="1080293" cy="149703"/>
              </a:xfrm>
              <a:custGeom>
                <a:avLst/>
                <a:gdLst/>
                <a:ahLst/>
                <a:cxnLst/>
                <a:rect l="l" t="t" r="r" b="b"/>
                <a:pathLst>
                  <a:path w="1080293" h="157309">
                    <a:moveTo>
                      <a:pt x="0" y="0"/>
                    </a:moveTo>
                    <a:lnTo>
                      <a:pt x="1080293" y="0"/>
                    </a:lnTo>
                    <a:lnTo>
                      <a:pt x="1080293" y="157309"/>
                    </a:lnTo>
                    <a:lnTo>
                      <a:pt x="0" y="157309"/>
                    </a:lnTo>
                    <a:close/>
                  </a:path>
                </a:pathLst>
              </a:custGeom>
              <a:solidFill>
                <a:srgbClr val="595959"/>
              </a:solidFill>
            </p:spPr>
          </p:sp>
        </p:grpSp>
        <p:grpSp>
          <p:nvGrpSpPr>
            <p:cNvPr id="36" name="Group 36"/>
            <p:cNvGrpSpPr/>
            <p:nvPr/>
          </p:nvGrpSpPr>
          <p:grpSpPr>
            <a:xfrm>
              <a:off x="3430433" y="2983442"/>
              <a:ext cx="6443837" cy="884405"/>
              <a:chOff x="0" y="8018"/>
              <a:chExt cx="1080293" cy="148268"/>
            </a:xfrm>
          </p:grpSpPr>
          <p:sp>
            <p:nvSpPr>
              <p:cNvPr id="37" name="Freeform 37"/>
              <p:cNvSpPr/>
              <p:nvPr/>
            </p:nvSpPr>
            <p:spPr>
              <a:xfrm>
                <a:off x="0" y="8018"/>
                <a:ext cx="1080293" cy="148268"/>
              </a:xfrm>
              <a:custGeom>
                <a:avLst/>
                <a:gdLst/>
                <a:ahLst/>
                <a:cxnLst/>
                <a:rect l="l" t="t" r="r" b="b"/>
                <a:pathLst>
                  <a:path w="1080293" h="156286">
                    <a:moveTo>
                      <a:pt x="0" y="0"/>
                    </a:moveTo>
                    <a:lnTo>
                      <a:pt x="1080293" y="0"/>
                    </a:lnTo>
                    <a:lnTo>
                      <a:pt x="1080293" y="156286"/>
                    </a:lnTo>
                    <a:lnTo>
                      <a:pt x="0" y="156286"/>
                    </a:lnTo>
                    <a:close/>
                  </a:path>
                </a:pathLst>
              </a:custGeom>
              <a:solidFill>
                <a:srgbClr val="595959"/>
              </a:solidFill>
            </p:spPr>
          </p:sp>
        </p:grpSp>
        <p:sp>
          <p:nvSpPr>
            <p:cNvPr id="38" name="TextBox 38"/>
            <p:cNvSpPr txBox="1"/>
            <p:nvPr/>
          </p:nvSpPr>
          <p:spPr>
            <a:xfrm>
              <a:off x="3703491" y="3148379"/>
              <a:ext cx="5516721" cy="581356"/>
            </a:xfrm>
            <a:prstGeom prst="rect">
              <a:avLst/>
            </a:prstGeom>
          </p:spPr>
          <p:txBody>
            <a:bodyPr lIns="0" tIns="0" rIns="0" bIns="0" rtlCol="0" anchor="t">
              <a:spAutoFit/>
            </a:bodyPr>
            <a:lstStyle/>
            <a:p>
              <a:pPr algn="just">
                <a:lnSpc>
                  <a:spcPts val="3359"/>
                </a:lnSpc>
              </a:pPr>
              <a:r>
                <a:rPr lang="en-US" sz="2400" dirty="0">
                  <a:solidFill>
                    <a:srgbClr val="FFFFFF"/>
                  </a:solidFill>
                  <a:latin typeface="Calibri" panose="020F0502020204030204" pitchFamily="34" charset="0"/>
                  <a:cs typeface="Calibri" panose="020F0502020204030204" pitchFamily="34" charset="0"/>
                </a:rPr>
                <a:t>Critical Thinking/Innovation</a:t>
              </a:r>
            </a:p>
          </p:txBody>
        </p:sp>
        <p:grpSp>
          <p:nvGrpSpPr>
            <p:cNvPr id="39" name="Group 39"/>
            <p:cNvGrpSpPr/>
            <p:nvPr/>
          </p:nvGrpSpPr>
          <p:grpSpPr>
            <a:xfrm>
              <a:off x="10005404" y="2982808"/>
              <a:ext cx="9281893" cy="2037557"/>
              <a:chOff x="14531" y="6914"/>
              <a:chExt cx="1556086" cy="341591"/>
            </a:xfrm>
          </p:grpSpPr>
          <p:sp>
            <p:nvSpPr>
              <p:cNvPr id="40" name="Freeform 40"/>
              <p:cNvSpPr/>
              <p:nvPr/>
            </p:nvSpPr>
            <p:spPr>
              <a:xfrm>
                <a:off x="14531" y="6914"/>
                <a:ext cx="1556086" cy="341591"/>
              </a:xfrm>
              <a:custGeom>
                <a:avLst/>
                <a:gdLst/>
                <a:ahLst/>
                <a:cxnLst/>
                <a:rect l="l" t="t" r="r" b="b"/>
                <a:pathLst>
                  <a:path w="1570617" h="348505">
                    <a:moveTo>
                      <a:pt x="0" y="0"/>
                    </a:moveTo>
                    <a:lnTo>
                      <a:pt x="1570617" y="0"/>
                    </a:lnTo>
                    <a:lnTo>
                      <a:pt x="1570617" y="348505"/>
                    </a:lnTo>
                    <a:lnTo>
                      <a:pt x="0" y="348505"/>
                    </a:lnTo>
                    <a:close/>
                  </a:path>
                </a:pathLst>
              </a:custGeom>
              <a:solidFill>
                <a:srgbClr val="595959"/>
              </a:solidFill>
            </p:spPr>
          </p:sp>
        </p:grpSp>
        <p:grpSp>
          <p:nvGrpSpPr>
            <p:cNvPr id="41" name="Group 41"/>
            <p:cNvGrpSpPr/>
            <p:nvPr/>
          </p:nvGrpSpPr>
          <p:grpSpPr>
            <a:xfrm>
              <a:off x="3430433" y="5095011"/>
              <a:ext cx="6443837" cy="1074133"/>
              <a:chOff x="0" y="2239"/>
              <a:chExt cx="1080293" cy="180076"/>
            </a:xfrm>
          </p:grpSpPr>
          <p:sp>
            <p:nvSpPr>
              <p:cNvPr id="42" name="Freeform 42"/>
              <p:cNvSpPr/>
              <p:nvPr/>
            </p:nvSpPr>
            <p:spPr>
              <a:xfrm>
                <a:off x="0" y="2239"/>
                <a:ext cx="1080293" cy="180076"/>
              </a:xfrm>
              <a:custGeom>
                <a:avLst/>
                <a:gdLst/>
                <a:ahLst/>
                <a:cxnLst/>
                <a:rect l="l" t="t" r="r" b="b"/>
                <a:pathLst>
                  <a:path w="1080293" h="182315">
                    <a:moveTo>
                      <a:pt x="0" y="0"/>
                    </a:moveTo>
                    <a:lnTo>
                      <a:pt x="1080293" y="0"/>
                    </a:lnTo>
                    <a:lnTo>
                      <a:pt x="1080293" y="182315"/>
                    </a:lnTo>
                    <a:lnTo>
                      <a:pt x="0" y="182315"/>
                    </a:lnTo>
                    <a:close/>
                  </a:path>
                </a:pathLst>
              </a:custGeom>
              <a:solidFill>
                <a:srgbClr val="595959"/>
              </a:solidFill>
            </p:spPr>
          </p:sp>
        </p:grpSp>
        <p:grpSp>
          <p:nvGrpSpPr>
            <p:cNvPr id="43" name="Group 43"/>
            <p:cNvGrpSpPr/>
            <p:nvPr/>
          </p:nvGrpSpPr>
          <p:grpSpPr>
            <a:xfrm>
              <a:off x="3430433" y="6243794"/>
              <a:ext cx="6443837" cy="1046748"/>
              <a:chOff x="0" y="8709"/>
              <a:chExt cx="1080293" cy="175485"/>
            </a:xfrm>
          </p:grpSpPr>
          <p:sp>
            <p:nvSpPr>
              <p:cNvPr id="44" name="Freeform 44"/>
              <p:cNvSpPr/>
              <p:nvPr/>
            </p:nvSpPr>
            <p:spPr>
              <a:xfrm>
                <a:off x="0" y="8709"/>
                <a:ext cx="1080293" cy="175485"/>
              </a:xfrm>
              <a:custGeom>
                <a:avLst/>
                <a:gdLst/>
                <a:ahLst/>
                <a:cxnLst/>
                <a:rect l="l" t="t" r="r" b="b"/>
                <a:pathLst>
                  <a:path w="1080293" h="184194">
                    <a:moveTo>
                      <a:pt x="0" y="0"/>
                    </a:moveTo>
                    <a:lnTo>
                      <a:pt x="1080293" y="0"/>
                    </a:lnTo>
                    <a:lnTo>
                      <a:pt x="1080293" y="184194"/>
                    </a:lnTo>
                    <a:lnTo>
                      <a:pt x="0" y="184194"/>
                    </a:lnTo>
                    <a:close/>
                  </a:path>
                </a:pathLst>
              </a:custGeom>
              <a:solidFill>
                <a:srgbClr val="595959"/>
              </a:solidFill>
            </p:spPr>
          </p:sp>
        </p:grpSp>
        <p:sp>
          <p:nvSpPr>
            <p:cNvPr id="45" name="TextBox 45"/>
            <p:cNvSpPr txBox="1"/>
            <p:nvPr/>
          </p:nvSpPr>
          <p:spPr>
            <a:xfrm>
              <a:off x="66881" y="1399435"/>
              <a:ext cx="851355" cy="581356"/>
            </a:xfrm>
            <a:prstGeom prst="rect">
              <a:avLst/>
            </a:prstGeom>
          </p:spPr>
          <p:txBody>
            <a:bodyPr lIns="0" tIns="0" rIns="0" bIns="0" rtlCol="0" anchor="t">
              <a:spAutoFit/>
            </a:bodyPr>
            <a:lstStyle/>
            <a:p>
              <a:pPr algn="ctr">
                <a:lnSpc>
                  <a:spcPts val="3359"/>
                </a:lnSpc>
              </a:pPr>
              <a:r>
                <a:rPr lang="en-US" sz="2400">
                  <a:solidFill>
                    <a:srgbClr val="FFFFFF"/>
                  </a:solidFill>
                  <a:latin typeface="Calibri" panose="020F0502020204030204" pitchFamily="34" charset="0"/>
                  <a:cs typeface="Calibri" panose="020F0502020204030204" pitchFamily="34" charset="0"/>
                </a:rPr>
                <a:t>1</a:t>
              </a:r>
            </a:p>
          </p:txBody>
        </p:sp>
        <p:sp>
          <p:nvSpPr>
            <p:cNvPr id="46" name="TextBox 46"/>
            <p:cNvSpPr txBox="1"/>
            <p:nvPr/>
          </p:nvSpPr>
          <p:spPr>
            <a:xfrm>
              <a:off x="117723" y="3563417"/>
              <a:ext cx="749671" cy="581356"/>
            </a:xfrm>
            <a:prstGeom prst="rect">
              <a:avLst/>
            </a:prstGeom>
          </p:spPr>
          <p:txBody>
            <a:bodyPr lIns="0" tIns="0" rIns="0" bIns="0" rtlCol="0" anchor="t">
              <a:spAutoFit/>
            </a:bodyPr>
            <a:lstStyle/>
            <a:p>
              <a:pPr algn="ctr">
                <a:lnSpc>
                  <a:spcPts val="3359"/>
                </a:lnSpc>
              </a:pPr>
              <a:r>
                <a:rPr lang="en-US" sz="2400">
                  <a:solidFill>
                    <a:srgbClr val="FFFFFF"/>
                  </a:solidFill>
                  <a:latin typeface="Calibri" panose="020F0502020204030204" pitchFamily="34" charset="0"/>
                  <a:cs typeface="Calibri" panose="020F0502020204030204" pitchFamily="34" charset="0"/>
                </a:rPr>
                <a:t>2</a:t>
              </a:r>
            </a:p>
          </p:txBody>
        </p:sp>
        <p:sp>
          <p:nvSpPr>
            <p:cNvPr id="47" name="TextBox 47"/>
            <p:cNvSpPr txBox="1"/>
            <p:nvPr/>
          </p:nvSpPr>
          <p:spPr>
            <a:xfrm>
              <a:off x="985856" y="1580753"/>
              <a:ext cx="1705132" cy="581356"/>
            </a:xfrm>
            <a:prstGeom prst="rect">
              <a:avLst/>
            </a:prstGeom>
          </p:spPr>
          <p:txBody>
            <a:bodyPr lIns="0" tIns="0" rIns="0" bIns="0" rtlCol="0" anchor="t">
              <a:spAutoFit/>
            </a:bodyPr>
            <a:lstStyle/>
            <a:p>
              <a:pPr>
                <a:lnSpc>
                  <a:spcPts val="3359"/>
                </a:lnSpc>
              </a:pPr>
              <a:r>
                <a:rPr lang="en-US" sz="2400">
                  <a:solidFill>
                    <a:srgbClr val="FFFFFF"/>
                  </a:solidFill>
                  <a:latin typeface="Calibri" panose="020F0502020204030204" pitchFamily="34" charset="0"/>
                  <a:cs typeface="Calibri" panose="020F0502020204030204" pitchFamily="34" charset="0"/>
                </a:rPr>
                <a:t>COMMU</a:t>
              </a:r>
            </a:p>
          </p:txBody>
        </p:sp>
        <p:sp>
          <p:nvSpPr>
            <p:cNvPr id="48" name="TextBox 48"/>
            <p:cNvSpPr txBox="1"/>
            <p:nvPr/>
          </p:nvSpPr>
          <p:spPr>
            <a:xfrm>
              <a:off x="10485392" y="1127817"/>
              <a:ext cx="8706498" cy="1477328"/>
            </a:xfrm>
            <a:prstGeom prst="rect">
              <a:avLst/>
            </a:prstGeom>
          </p:spPr>
          <p:txBody>
            <a:bodyPr lIns="0" tIns="0" rIns="0" bIns="0" rtlCol="0" anchor="t">
              <a:spAutoFit/>
            </a:bodyPr>
            <a:lstStyle/>
            <a:p>
              <a:r>
                <a:rPr lang="en-US" sz="2400" dirty="0">
                  <a:solidFill>
                    <a:srgbClr val="FFFFFF"/>
                  </a:solidFill>
                  <a:latin typeface="Calibri" panose="020F0502020204030204" pitchFamily="34" charset="0"/>
                  <a:cs typeface="Calibri" panose="020F0502020204030204" pitchFamily="34" charset="0"/>
                </a:rPr>
                <a:t>Ability to appreciate business research and to present research findings/results effectively in speaking and in writing</a:t>
              </a:r>
            </a:p>
          </p:txBody>
        </p:sp>
        <p:sp>
          <p:nvSpPr>
            <p:cNvPr id="49" name="TextBox 49"/>
            <p:cNvSpPr txBox="1"/>
            <p:nvPr/>
          </p:nvSpPr>
          <p:spPr>
            <a:xfrm>
              <a:off x="117723" y="5729618"/>
              <a:ext cx="749671" cy="581356"/>
            </a:xfrm>
            <a:prstGeom prst="rect">
              <a:avLst/>
            </a:prstGeom>
          </p:spPr>
          <p:txBody>
            <a:bodyPr lIns="0" tIns="0" rIns="0" bIns="0" rtlCol="0" anchor="t">
              <a:spAutoFit/>
            </a:bodyPr>
            <a:lstStyle/>
            <a:p>
              <a:pPr algn="ctr">
                <a:lnSpc>
                  <a:spcPts val="3359"/>
                </a:lnSpc>
              </a:pPr>
              <a:r>
                <a:rPr lang="en-US" sz="2400">
                  <a:solidFill>
                    <a:srgbClr val="FFFFFF"/>
                  </a:solidFill>
                  <a:latin typeface="Calibri" panose="020F0502020204030204" pitchFamily="34" charset="0"/>
                  <a:cs typeface="Calibri" panose="020F0502020204030204" pitchFamily="34" charset="0"/>
                </a:rPr>
                <a:t>3</a:t>
              </a:r>
            </a:p>
          </p:txBody>
        </p:sp>
        <p:sp>
          <p:nvSpPr>
            <p:cNvPr id="50" name="TextBox 50"/>
            <p:cNvSpPr txBox="1"/>
            <p:nvPr/>
          </p:nvSpPr>
          <p:spPr>
            <a:xfrm>
              <a:off x="976619" y="5820276"/>
              <a:ext cx="2378363" cy="581356"/>
            </a:xfrm>
            <a:prstGeom prst="rect">
              <a:avLst/>
            </a:prstGeom>
          </p:spPr>
          <p:txBody>
            <a:bodyPr wrap="square" lIns="0" tIns="0" rIns="0" bIns="0" rtlCol="0" anchor="t">
              <a:spAutoFit/>
            </a:bodyPr>
            <a:lstStyle/>
            <a:p>
              <a:pPr>
                <a:lnSpc>
                  <a:spcPts val="3359"/>
                </a:lnSpc>
              </a:pPr>
              <a:r>
                <a:rPr lang="en-US" sz="2200" dirty="0">
                  <a:solidFill>
                    <a:srgbClr val="FFFFFF"/>
                  </a:solidFill>
                  <a:latin typeface="Calibri" panose="020F0502020204030204" pitchFamily="34" charset="0"/>
                  <a:cs typeface="Calibri" panose="020F0502020204030204" pitchFamily="34" charset="0"/>
                </a:rPr>
                <a:t>LEAD/ETHIC</a:t>
              </a:r>
            </a:p>
          </p:txBody>
        </p:sp>
        <p:sp>
          <p:nvSpPr>
            <p:cNvPr id="51" name="TextBox 51"/>
            <p:cNvSpPr txBox="1"/>
            <p:nvPr/>
          </p:nvSpPr>
          <p:spPr>
            <a:xfrm>
              <a:off x="3703491" y="1233293"/>
              <a:ext cx="1784103" cy="581356"/>
            </a:xfrm>
            <a:prstGeom prst="rect">
              <a:avLst/>
            </a:prstGeom>
          </p:spPr>
          <p:txBody>
            <a:bodyPr lIns="0" tIns="0" rIns="0" bIns="0" rtlCol="0" anchor="t">
              <a:spAutoFit/>
            </a:bodyPr>
            <a:lstStyle/>
            <a:p>
              <a:pPr algn="just">
                <a:lnSpc>
                  <a:spcPts val="3359"/>
                </a:lnSpc>
              </a:pPr>
              <a:r>
                <a:rPr lang="en-US" sz="2400">
                  <a:solidFill>
                    <a:srgbClr val="FFFFFF"/>
                  </a:solidFill>
                  <a:latin typeface="Calibri" panose="020F0502020204030204" pitchFamily="34" charset="0"/>
                  <a:cs typeface="Calibri" panose="020F0502020204030204" pitchFamily="34" charset="0"/>
                </a:rPr>
                <a:t>Speaking</a:t>
              </a:r>
            </a:p>
          </p:txBody>
        </p:sp>
        <p:pic>
          <p:nvPicPr>
            <p:cNvPr id="52" name="Picture 52"/>
            <p:cNvPicPr>
              <a:picLocks noChangeAspect="1"/>
            </p:cNvPicPr>
            <p:nvPr/>
          </p:nvPicPr>
          <p:blipFill>
            <a:blip r:embed="rId3"/>
            <a:srcRect/>
            <a:stretch>
              <a:fillRect/>
            </a:stretch>
          </p:blipFill>
          <p:spPr>
            <a:xfrm>
              <a:off x="10021743" y="1230942"/>
              <a:ext cx="397436" cy="397436"/>
            </a:xfrm>
            <a:prstGeom prst="rect">
              <a:avLst/>
            </a:prstGeom>
          </p:spPr>
        </p:pic>
        <p:sp>
          <p:nvSpPr>
            <p:cNvPr id="53" name="TextBox 53"/>
            <p:cNvSpPr txBox="1"/>
            <p:nvPr/>
          </p:nvSpPr>
          <p:spPr>
            <a:xfrm>
              <a:off x="3703491" y="2186269"/>
              <a:ext cx="1629323" cy="581356"/>
            </a:xfrm>
            <a:prstGeom prst="rect">
              <a:avLst/>
            </a:prstGeom>
          </p:spPr>
          <p:txBody>
            <a:bodyPr lIns="0" tIns="0" rIns="0" bIns="0" rtlCol="0" anchor="t">
              <a:spAutoFit/>
            </a:bodyPr>
            <a:lstStyle/>
            <a:p>
              <a:pPr algn="just">
                <a:lnSpc>
                  <a:spcPts val="3359"/>
                </a:lnSpc>
              </a:pPr>
              <a:r>
                <a:rPr lang="en-US" sz="2400">
                  <a:solidFill>
                    <a:srgbClr val="FFFFFF"/>
                  </a:solidFill>
                  <a:latin typeface="Calibri" panose="020F0502020204030204" pitchFamily="34" charset="0"/>
                  <a:cs typeface="Calibri" panose="020F0502020204030204" pitchFamily="34" charset="0"/>
                </a:rPr>
                <a:t>Writing</a:t>
              </a:r>
            </a:p>
          </p:txBody>
        </p:sp>
        <p:sp>
          <p:nvSpPr>
            <p:cNvPr id="54" name="TextBox 54"/>
            <p:cNvSpPr txBox="1"/>
            <p:nvPr/>
          </p:nvSpPr>
          <p:spPr>
            <a:xfrm>
              <a:off x="10533096" y="2996080"/>
              <a:ext cx="8706499" cy="984885"/>
            </a:xfrm>
            <a:prstGeom prst="rect">
              <a:avLst/>
            </a:prstGeom>
          </p:spPr>
          <p:txBody>
            <a:bodyPr lIns="0" tIns="0" rIns="0" bIns="0" rtlCol="0" anchor="t">
              <a:spAutoFit/>
            </a:bodyPr>
            <a:lstStyle/>
            <a:p>
              <a:r>
                <a:rPr lang="en-US" sz="2400" dirty="0">
                  <a:solidFill>
                    <a:srgbClr val="FFFFFF"/>
                  </a:solidFill>
                  <a:latin typeface="Calibri" panose="020F0502020204030204" pitchFamily="34" charset="0"/>
                  <a:cs typeface="Calibri" panose="020F0502020204030204" pitchFamily="34" charset="0"/>
                </a:rPr>
                <a:t>Ability to integrate different functional areas in solving business problems</a:t>
              </a:r>
            </a:p>
          </p:txBody>
        </p:sp>
        <p:sp>
          <p:nvSpPr>
            <p:cNvPr id="55" name="TextBox 55"/>
            <p:cNvSpPr txBox="1"/>
            <p:nvPr/>
          </p:nvSpPr>
          <p:spPr>
            <a:xfrm>
              <a:off x="3703491" y="5320365"/>
              <a:ext cx="2939623" cy="581356"/>
            </a:xfrm>
            <a:prstGeom prst="rect">
              <a:avLst/>
            </a:prstGeom>
          </p:spPr>
          <p:txBody>
            <a:bodyPr lIns="0" tIns="0" rIns="0" bIns="0" rtlCol="0" anchor="t">
              <a:spAutoFit/>
            </a:bodyPr>
            <a:lstStyle/>
            <a:p>
              <a:pPr algn="just">
                <a:lnSpc>
                  <a:spcPts val="3359"/>
                </a:lnSpc>
              </a:pPr>
              <a:r>
                <a:rPr lang="en-US" sz="2400">
                  <a:solidFill>
                    <a:srgbClr val="FFFFFF"/>
                  </a:solidFill>
                  <a:latin typeface="Calibri" panose="020F0502020204030204" pitchFamily="34" charset="0"/>
                  <a:cs typeface="Calibri" panose="020F0502020204030204" pitchFamily="34" charset="0"/>
                </a:rPr>
                <a:t>Leadership</a:t>
              </a:r>
            </a:p>
          </p:txBody>
        </p:sp>
        <p:sp>
          <p:nvSpPr>
            <p:cNvPr id="56" name="TextBox 56"/>
            <p:cNvSpPr txBox="1"/>
            <p:nvPr/>
          </p:nvSpPr>
          <p:spPr>
            <a:xfrm>
              <a:off x="3703491" y="6493856"/>
              <a:ext cx="4091861" cy="581356"/>
            </a:xfrm>
            <a:prstGeom prst="rect">
              <a:avLst/>
            </a:prstGeom>
          </p:spPr>
          <p:txBody>
            <a:bodyPr lIns="0" tIns="0" rIns="0" bIns="0" rtlCol="0" anchor="t">
              <a:spAutoFit/>
            </a:bodyPr>
            <a:lstStyle/>
            <a:p>
              <a:pPr algn="just">
                <a:lnSpc>
                  <a:spcPts val="3359"/>
                </a:lnSpc>
              </a:pPr>
              <a:r>
                <a:rPr lang="en-US" sz="2400" dirty="0">
                  <a:solidFill>
                    <a:srgbClr val="FFFFFF"/>
                  </a:solidFill>
                  <a:latin typeface="Calibri" panose="020F0502020204030204" pitchFamily="34" charset="0"/>
                  <a:cs typeface="Calibri" panose="020F0502020204030204" pitchFamily="34" charset="0"/>
                </a:rPr>
                <a:t>Ethical Reasoning</a:t>
              </a:r>
            </a:p>
          </p:txBody>
        </p:sp>
        <p:pic>
          <p:nvPicPr>
            <p:cNvPr id="57" name="Picture 57"/>
            <p:cNvPicPr>
              <a:picLocks noChangeAspect="1"/>
            </p:cNvPicPr>
            <p:nvPr/>
          </p:nvPicPr>
          <p:blipFill>
            <a:blip r:embed="rId3"/>
            <a:srcRect/>
            <a:stretch>
              <a:fillRect/>
            </a:stretch>
          </p:blipFill>
          <p:spPr>
            <a:xfrm>
              <a:off x="10012505" y="3070191"/>
              <a:ext cx="397436" cy="397436"/>
            </a:xfrm>
            <a:prstGeom prst="rect">
              <a:avLst/>
            </a:prstGeom>
          </p:spPr>
        </p:pic>
        <p:grpSp>
          <p:nvGrpSpPr>
            <p:cNvPr id="58" name="Group 58"/>
            <p:cNvGrpSpPr/>
            <p:nvPr/>
          </p:nvGrpSpPr>
          <p:grpSpPr>
            <a:xfrm>
              <a:off x="10005407" y="5095011"/>
              <a:ext cx="9272653" cy="2196153"/>
              <a:chOff x="16080" y="2239"/>
              <a:chExt cx="1554537" cy="368179"/>
            </a:xfrm>
          </p:grpSpPr>
          <p:sp>
            <p:nvSpPr>
              <p:cNvPr id="59" name="Freeform 59"/>
              <p:cNvSpPr/>
              <p:nvPr/>
            </p:nvSpPr>
            <p:spPr>
              <a:xfrm>
                <a:off x="16080" y="2239"/>
                <a:ext cx="1554537" cy="368179"/>
              </a:xfrm>
              <a:custGeom>
                <a:avLst/>
                <a:gdLst/>
                <a:ahLst/>
                <a:cxnLst/>
                <a:rect l="l" t="t" r="r" b="b"/>
                <a:pathLst>
                  <a:path w="1570617" h="370418">
                    <a:moveTo>
                      <a:pt x="0" y="0"/>
                    </a:moveTo>
                    <a:lnTo>
                      <a:pt x="1570617" y="0"/>
                    </a:lnTo>
                    <a:lnTo>
                      <a:pt x="1570617" y="370418"/>
                    </a:lnTo>
                    <a:lnTo>
                      <a:pt x="0" y="370418"/>
                    </a:lnTo>
                    <a:close/>
                  </a:path>
                </a:pathLst>
              </a:custGeom>
              <a:solidFill>
                <a:srgbClr val="595959"/>
              </a:solidFill>
            </p:spPr>
          </p:sp>
        </p:grpSp>
        <p:sp>
          <p:nvSpPr>
            <p:cNvPr id="60" name="TextBox 60"/>
            <p:cNvSpPr txBox="1"/>
            <p:nvPr/>
          </p:nvSpPr>
          <p:spPr>
            <a:xfrm>
              <a:off x="10476152" y="5089397"/>
              <a:ext cx="8801906" cy="984885"/>
            </a:xfrm>
            <a:prstGeom prst="rect">
              <a:avLst/>
            </a:prstGeom>
          </p:spPr>
          <p:txBody>
            <a:bodyPr lIns="0" tIns="0" rIns="0" bIns="0" rtlCol="0" anchor="t">
              <a:spAutoFit/>
            </a:bodyPr>
            <a:lstStyle/>
            <a:p>
              <a:r>
                <a:rPr lang="en-US" sz="2400" dirty="0">
                  <a:solidFill>
                    <a:srgbClr val="FFFFFF"/>
                  </a:solidFill>
                  <a:latin typeface="Calibri" panose="020F0502020204030204" pitchFamily="34" charset="0"/>
                  <a:cs typeface="Calibri" panose="020F0502020204030204" pitchFamily="34" charset="0"/>
                </a:rPr>
                <a:t>Ability to demonstrate leadership skills of a business manager </a:t>
              </a:r>
            </a:p>
          </p:txBody>
        </p:sp>
        <p:sp>
          <p:nvSpPr>
            <p:cNvPr id="61" name="TextBox 61"/>
            <p:cNvSpPr txBox="1"/>
            <p:nvPr/>
          </p:nvSpPr>
          <p:spPr>
            <a:xfrm>
              <a:off x="10476152" y="6211418"/>
              <a:ext cx="8801906" cy="984885"/>
            </a:xfrm>
            <a:prstGeom prst="rect">
              <a:avLst/>
            </a:prstGeom>
          </p:spPr>
          <p:txBody>
            <a:bodyPr lIns="0" tIns="0" rIns="0" bIns="0" rtlCol="0" anchor="t">
              <a:spAutoFit/>
            </a:bodyPr>
            <a:lstStyle/>
            <a:p>
              <a:r>
                <a:rPr lang="en-US" sz="2400" dirty="0">
                  <a:solidFill>
                    <a:srgbClr val="FFFFFF"/>
                  </a:solidFill>
                  <a:latin typeface="Calibri" panose="020F0502020204030204" pitchFamily="34" charset="0"/>
                  <a:cs typeface="Calibri" panose="020F0502020204030204" pitchFamily="34" charset="0"/>
                </a:rPr>
                <a:t>Ability to identify ethical dilemmas and to determine necessary courses of action</a:t>
              </a:r>
            </a:p>
          </p:txBody>
        </p:sp>
        <p:pic>
          <p:nvPicPr>
            <p:cNvPr id="62" name="Picture 62"/>
            <p:cNvPicPr>
              <a:picLocks noChangeAspect="1"/>
            </p:cNvPicPr>
            <p:nvPr/>
          </p:nvPicPr>
          <p:blipFill>
            <a:blip r:embed="rId3"/>
            <a:srcRect/>
            <a:stretch>
              <a:fillRect/>
            </a:stretch>
          </p:blipFill>
          <p:spPr>
            <a:xfrm>
              <a:off x="10012505" y="5169273"/>
              <a:ext cx="397436" cy="397436"/>
            </a:xfrm>
            <a:prstGeom prst="rect">
              <a:avLst/>
            </a:prstGeom>
          </p:spPr>
        </p:pic>
        <p:pic>
          <p:nvPicPr>
            <p:cNvPr id="63" name="Picture 63"/>
            <p:cNvPicPr>
              <a:picLocks noChangeAspect="1"/>
            </p:cNvPicPr>
            <p:nvPr/>
          </p:nvPicPr>
          <p:blipFill>
            <a:blip r:embed="rId3"/>
            <a:srcRect/>
            <a:stretch>
              <a:fillRect/>
            </a:stretch>
          </p:blipFill>
          <p:spPr>
            <a:xfrm>
              <a:off x="10012505" y="6354805"/>
              <a:ext cx="397436" cy="397436"/>
            </a:xfrm>
            <a:prstGeom prst="rect">
              <a:avLst/>
            </a:prstGeom>
          </p:spPr>
        </p:pic>
        <p:grpSp>
          <p:nvGrpSpPr>
            <p:cNvPr id="64" name="Group 64"/>
            <p:cNvGrpSpPr/>
            <p:nvPr/>
          </p:nvGrpSpPr>
          <p:grpSpPr>
            <a:xfrm>
              <a:off x="967380" y="7365187"/>
              <a:ext cx="2424475" cy="1550192"/>
              <a:chOff x="0" y="7847"/>
              <a:chExt cx="406457" cy="259886"/>
            </a:xfrm>
          </p:grpSpPr>
          <p:sp>
            <p:nvSpPr>
              <p:cNvPr id="65" name="Freeform 65"/>
              <p:cNvSpPr/>
              <p:nvPr/>
            </p:nvSpPr>
            <p:spPr>
              <a:xfrm>
                <a:off x="0" y="7847"/>
                <a:ext cx="406457" cy="259886"/>
              </a:xfrm>
              <a:custGeom>
                <a:avLst/>
                <a:gdLst/>
                <a:ahLst/>
                <a:cxnLst/>
                <a:rect l="l" t="t" r="r" b="b"/>
                <a:pathLst>
                  <a:path w="406457" h="267733">
                    <a:moveTo>
                      <a:pt x="0" y="0"/>
                    </a:moveTo>
                    <a:lnTo>
                      <a:pt x="406457" y="0"/>
                    </a:lnTo>
                    <a:lnTo>
                      <a:pt x="406457" y="267733"/>
                    </a:lnTo>
                    <a:lnTo>
                      <a:pt x="0" y="267733"/>
                    </a:lnTo>
                    <a:close/>
                  </a:path>
                </a:pathLst>
              </a:custGeom>
              <a:solidFill>
                <a:srgbClr val="986F43"/>
              </a:solidFill>
            </p:spPr>
          </p:sp>
        </p:grpSp>
        <p:sp>
          <p:nvSpPr>
            <p:cNvPr id="66" name="TextBox 66"/>
            <p:cNvSpPr txBox="1"/>
            <p:nvPr/>
          </p:nvSpPr>
          <p:spPr>
            <a:xfrm>
              <a:off x="1000436" y="7808966"/>
              <a:ext cx="2374617" cy="581356"/>
            </a:xfrm>
            <a:prstGeom prst="rect">
              <a:avLst/>
            </a:prstGeom>
          </p:spPr>
          <p:txBody>
            <a:bodyPr lIns="0" tIns="0" rIns="0" bIns="0" rtlCol="0" anchor="t">
              <a:spAutoFit/>
            </a:bodyPr>
            <a:lstStyle/>
            <a:p>
              <a:pPr>
                <a:lnSpc>
                  <a:spcPts val="3359"/>
                </a:lnSpc>
              </a:pPr>
              <a:r>
                <a:rPr lang="en-US" sz="2400">
                  <a:solidFill>
                    <a:srgbClr val="FFFFFF"/>
                  </a:solidFill>
                  <a:latin typeface="Calibri" panose="020F0502020204030204" pitchFamily="34" charset="0"/>
                  <a:cs typeface="Calibri" panose="020F0502020204030204" pitchFamily="34" charset="0"/>
                </a:rPr>
                <a:t>GLOB</a:t>
              </a:r>
            </a:p>
          </p:txBody>
        </p:sp>
        <p:grpSp>
          <p:nvGrpSpPr>
            <p:cNvPr id="67" name="Group 67"/>
            <p:cNvGrpSpPr/>
            <p:nvPr/>
          </p:nvGrpSpPr>
          <p:grpSpPr>
            <a:xfrm>
              <a:off x="3421195" y="7365193"/>
              <a:ext cx="6453077" cy="1550187"/>
              <a:chOff x="0" y="7848"/>
              <a:chExt cx="1081842" cy="259885"/>
            </a:xfrm>
          </p:grpSpPr>
          <p:sp>
            <p:nvSpPr>
              <p:cNvPr id="68" name="Freeform 68"/>
              <p:cNvSpPr/>
              <p:nvPr/>
            </p:nvSpPr>
            <p:spPr>
              <a:xfrm>
                <a:off x="0" y="7848"/>
                <a:ext cx="1081842" cy="259885"/>
              </a:xfrm>
              <a:custGeom>
                <a:avLst/>
                <a:gdLst/>
                <a:ahLst/>
                <a:cxnLst/>
                <a:rect l="l" t="t" r="r" b="b"/>
                <a:pathLst>
                  <a:path w="1080293" h="267733">
                    <a:moveTo>
                      <a:pt x="0" y="0"/>
                    </a:moveTo>
                    <a:lnTo>
                      <a:pt x="1080293" y="0"/>
                    </a:lnTo>
                    <a:lnTo>
                      <a:pt x="1080293" y="267733"/>
                    </a:lnTo>
                    <a:lnTo>
                      <a:pt x="0" y="267733"/>
                    </a:lnTo>
                    <a:close/>
                  </a:path>
                </a:pathLst>
              </a:custGeom>
              <a:solidFill>
                <a:srgbClr val="595959"/>
              </a:solidFill>
            </p:spPr>
          </p:sp>
        </p:grpSp>
        <p:sp>
          <p:nvSpPr>
            <p:cNvPr id="69" name="TextBox 69"/>
            <p:cNvSpPr txBox="1"/>
            <p:nvPr/>
          </p:nvSpPr>
          <p:spPr>
            <a:xfrm>
              <a:off x="3703491" y="7718307"/>
              <a:ext cx="2939623" cy="581356"/>
            </a:xfrm>
            <a:prstGeom prst="rect">
              <a:avLst/>
            </a:prstGeom>
          </p:spPr>
          <p:txBody>
            <a:bodyPr lIns="0" tIns="0" rIns="0" bIns="0" rtlCol="0" anchor="t">
              <a:spAutoFit/>
            </a:bodyPr>
            <a:lstStyle/>
            <a:p>
              <a:pPr algn="just">
                <a:lnSpc>
                  <a:spcPts val="3359"/>
                </a:lnSpc>
              </a:pPr>
              <a:r>
                <a:rPr lang="en-US" sz="2400">
                  <a:solidFill>
                    <a:srgbClr val="FFFFFF"/>
                  </a:solidFill>
                  <a:latin typeface="Calibri" panose="020F0502020204030204" pitchFamily="34" charset="0"/>
                  <a:cs typeface="Calibri" panose="020F0502020204030204" pitchFamily="34" charset="0"/>
                </a:rPr>
                <a:t>Global Vision</a:t>
              </a:r>
            </a:p>
          </p:txBody>
        </p:sp>
        <p:grpSp>
          <p:nvGrpSpPr>
            <p:cNvPr id="70" name="Group 70"/>
            <p:cNvGrpSpPr/>
            <p:nvPr/>
          </p:nvGrpSpPr>
          <p:grpSpPr>
            <a:xfrm>
              <a:off x="10005404" y="7365187"/>
              <a:ext cx="9281893" cy="1550192"/>
              <a:chOff x="14531" y="7847"/>
              <a:chExt cx="1556086" cy="259886"/>
            </a:xfrm>
          </p:grpSpPr>
          <p:sp>
            <p:nvSpPr>
              <p:cNvPr id="71" name="Freeform 71"/>
              <p:cNvSpPr/>
              <p:nvPr/>
            </p:nvSpPr>
            <p:spPr>
              <a:xfrm>
                <a:off x="14531" y="7847"/>
                <a:ext cx="1556086" cy="259886"/>
              </a:xfrm>
              <a:custGeom>
                <a:avLst/>
                <a:gdLst/>
                <a:ahLst/>
                <a:cxnLst/>
                <a:rect l="l" t="t" r="r" b="b"/>
                <a:pathLst>
                  <a:path w="1570617" h="267733">
                    <a:moveTo>
                      <a:pt x="0" y="0"/>
                    </a:moveTo>
                    <a:lnTo>
                      <a:pt x="1570617" y="0"/>
                    </a:lnTo>
                    <a:lnTo>
                      <a:pt x="1570617" y="267733"/>
                    </a:lnTo>
                    <a:lnTo>
                      <a:pt x="0" y="267733"/>
                    </a:lnTo>
                    <a:close/>
                  </a:path>
                </a:pathLst>
              </a:custGeom>
              <a:solidFill>
                <a:srgbClr val="595959"/>
              </a:solidFill>
            </p:spPr>
          </p:sp>
        </p:grpSp>
        <p:sp>
          <p:nvSpPr>
            <p:cNvPr id="72" name="TextBox 72"/>
            <p:cNvSpPr txBox="1"/>
            <p:nvPr/>
          </p:nvSpPr>
          <p:spPr>
            <a:xfrm>
              <a:off x="10485392" y="7607200"/>
              <a:ext cx="8868119" cy="984885"/>
            </a:xfrm>
            <a:prstGeom prst="rect">
              <a:avLst/>
            </a:prstGeom>
          </p:spPr>
          <p:txBody>
            <a:bodyPr lIns="0" tIns="0" rIns="0" bIns="0" rtlCol="0" anchor="t">
              <a:spAutoFit/>
            </a:bodyPr>
            <a:lstStyle/>
            <a:p>
              <a:r>
                <a:rPr lang="en-US" sz="2400" dirty="0">
                  <a:solidFill>
                    <a:srgbClr val="FFFFFF"/>
                  </a:solidFill>
                  <a:latin typeface="Calibri" panose="020F0502020204030204" pitchFamily="34" charset="0"/>
                  <a:cs typeface="Calibri" panose="020F0502020204030204" pitchFamily="34" charset="0"/>
                </a:rPr>
                <a:t>Ability to possess a global economic perspective and an awareness of the global business</a:t>
              </a:r>
            </a:p>
          </p:txBody>
        </p:sp>
        <p:pic>
          <p:nvPicPr>
            <p:cNvPr id="73" name="Picture 73"/>
            <p:cNvPicPr>
              <a:picLocks noChangeAspect="1"/>
            </p:cNvPicPr>
            <p:nvPr/>
          </p:nvPicPr>
          <p:blipFill>
            <a:blip r:embed="rId3"/>
            <a:srcRect/>
            <a:stretch>
              <a:fillRect/>
            </a:stretch>
          </p:blipFill>
          <p:spPr>
            <a:xfrm>
              <a:off x="10021743" y="7586306"/>
              <a:ext cx="397436" cy="397436"/>
            </a:xfrm>
            <a:prstGeom prst="rect">
              <a:avLst/>
            </a:prstGeom>
          </p:spPr>
        </p:pic>
        <p:grpSp>
          <p:nvGrpSpPr>
            <p:cNvPr id="74" name="Group 74"/>
            <p:cNvGrpSpPr/>
            <p:nvPr/>
          </p:nvGrpSpPr>
          <p:grpSpPr>
            <a:xfrm>
              <a:off x="967380" y="8990025"/>
              <a:ext cx="2424475" cy="1665834"/>
              <a:chOff x="0" y="4224"/>
              <a:chExt cx="406457" cy="279273"/>
            </a:xfrm>
          </p:grpSpPr>
          <p:sp>
            <p:nvSpPr>
              <p:cNvPr id="75" name="Freeform 75"/>
              <p:cNvSpPr/>
              <p:nvPr/>
            </p:nvSpPr>
            <p:spPr>
              <a:xfrm>
                <a:off x="0" y="4224"/>
                <a:ext cx="406457" cy="279273"/>
              </a:xfrm>
              <a:custGeom>
                <a:avLst/>
                <a:gdLst/>
                <a:ahLst/>
                <a:cxnLst/>
                <a:rect l="l" t="t" r="r" b="b"/>
                <a:pathLst>
                  <a:path w="406457" h="283497">
                    <a:moveTo>
                      <a:pt x="0" y="0"/>
                    </a:moveTo>
                    <a:lnTo>
                      <a:pt x="406457" y="0"/>
                    </a:lnTo>
                    <a:lnTo>
                      <a:pt x="406457" y="283497"/>
                    </a:lnTo>
                    <a:lnTo>
                      <a:pt x="0" y="283497"/>
                    </a:lnTo>
                    <a:close/>
                  </a:path>
                </a:pathLst>
              </a:custGeom>
              <a:solidFill>
                <a:srgbClr val="986F43"/>
              </a:solidFill>
            </p:spPr>
          </p:sp>
        </p:grpSp>
        <p:sp>
          <p:nvSpPr>
            <p:cNvPr id="76" name="TextBox 76"/>
            <p:cNvSpPr txBox="1"/>
            <p:nvPr/>
          </p:nvSpPr>
          <p:spPr>
            <a:xfrm>
              <a:off x="992309" y="9466114"/>
              <a:ext cx="2374617" cy="581356"/>
            </a:xfrm>
            <a:prstGeom prst="rect">
              <a:avLst/>
            </a:prstGeom>
          </p:spPr>
          <p:txBody>
            <a:bodyPr lIns="0" tIns="0" rIns="0" bIns="0" rtlCol="0" anchor="t">
              <a:spAutoFit/>
            </a:bodyPr>
            <a:lstStyle/>
            <a:p>
              <a:pPr>
                <a:lnSpc>
                  <a:spcPts val="3359"/>
                </a:lnSpc>
              </a:pPr>
              <a:r>
                <a:rPr lang="en-US" sz="2400">
                  <a:solidFill>
                    <a:srgbClr val="FFFFFF"/>
                  </a:solidFill>
                  <a:latin typeface="Calibri" panose="020F0502020204030204" pitchFamily="34" charset="0"/>
                  <a:cs typeface="Calibri" panose="020F0502020204030204" pitchFamily="34" charset="0"/>
                </a:rPr>
                <a:t>VSP</a:t>
              </a:r>
            </a:p>
          </p:txBody>
        </p:sp>
        <p:grpSp>
          <p:nvGrpSpPr>
            <p:cNvPr id="77" name="Group 77"/>
            <p:cNvGrpSpPr/>
            <p:nvPr/>
          </p:nvGrpSpPr>
          <p:grpSpPr>
            <a:xfrm>
              <a:off x="3430433" y="8990031"/>
              <a:ext cx="6443837" cy="1665828"/>
              <a:chOff x="0" y="4225"/>
              <a:chExt cx="1080293" cy="279272"/>
            </a:xfrm>
          </p:grpSpPr>
          <p:sp>
            <p:nvSpPr>
              <p:cNvPr id="78" name="Freeform 78"/>
              <p:cNvSpPr/>
              <p:nvPr/>
            </p:nvSpPr>
            <p:spPr>
              <a:xfrm>
                <a:off x="0" y="4225"/>
                <a:ext cx="1080293" cy="279272"/>
              </a:xfrm>
              <a:custGeom>
                <a:avLst/>
                <a:gdLst/>
                <a:ahLst/>
                <a:cxnLst/>
                <a:rect l="l" t="t" r="r" b="b"/>
                <a:pathLst>
                  <a:path w="1080293" h="283497">
                    <a:moveTo>
                      <a:pt x="0" y="0"/>
                    </a:moveTo>
                    <a:lnTo>
                      <a:pt x="1080293" y="0"/>
                    </a:lnTo>
                    <a:lnTo>
                      <a:pt x="1080293" y="283497"/>
                    </a:lnTo>
                    <a:lnTo>
                      <a:pt x="0" y="283497"/>
                    </a:lnTo>
                    <a:close/>
                  </a:path>
                </a:pathLst>
              </a:custGeom>
              <a:solidFill>
                <a:srgbClr val="595959"/>
              </a:solidFill>
            </p:spPr>
          </p:sp>
        </p:grpSp>
        <p:sp>
          <p:nvSpPr>
            <p:cNvPr id="79" name="TextBox 79"/>
            <p:cNvSpPr txBox="1"/>
            <p:nvPr/>
          </p:nvSpPr>
          <p:spPr>
            <a:xfrm>
              <a:off x="3703491" y="9556856"/>
              <a:ext cx="2045931" cy="581356"/>
            </a:xfrm>
            <a:prstGeom prst="rect">
              <a:avLst/>
            </a:prstGeom>
          </p:spPr>
          <p:txBody>
            <a:bodyPr lIns="0" tIns="0" rIns="0" bIns="0" rtlCol="0" anchor="t">
              <a:spAutoFit/>
            </a:bodyPr>
            <a:lstStyle/>
            <a:p>
              <a:pPr algn="just">
                <a:lnSpc>
                  <a:spcPts val="3359"/>
                </a:lnSpc>
              </a:pPr>
              <a:r>
                <a:rPr lang="en-US" sz="2400">
                  <a:solidFill>
                    <a:srgbClr val="FFFFFF"/>
                  </a:solidFill>
                  <a:latin typeface="Calibri" panose="020F0502020204030204" pitchFamily="34" charset="0"/>
                  <a:cs typeface="Calibri" panose="020F0502020204030204" pitchFamily="34" charset="0"/>
                </a:rPr>
                <a:t>Teamwork</a:t>
              </a:r>
            </a:p>
          </p:txBody>
        </p:sp>
        <p:grpSp>
          <p:nvGrpSpPr>
            <p:cNvPr id="80" name="Group 80"/>
            <p:cNvGrpSpPr/>
            <p:nvPr/>
          </p:nvGrpSpPr>
          <p:grpSpPr>
            <a:xfrm>
              <a:off x="9989543" y="8990025"/>
              <a:ext cx="9297754" cy="1665834"/>
              <a:chOff x="11872" y="4224"/>
              <a:chExt cx="1558745" cy="279273"/>
            </a:xfrm>
          </p:grpSpPr>
          <p:sp>
            <p:nvSpPr>
              <p:cNvPr id="81" name="Freeform 81"/>
              <p:cNvSpPr/>
              <p:nvPr/>
            </p:nvSpPr>
            <p:spPr>
              <a:xfrm>
                <a:off x="11872" y="4224"/>
                <a:ext cx="1558745" cy="279273"/>
              </a:xfrm>
              <a:custGeom>
                <a:avLst/>
                <a:gdLst/>
                <a:ahLst/>
                <a:cxnLst/>
                <a:rect l="l" t="t" r="r" b="b"/>
                <a:pathLst>
                  <a:path w="1570617" h="283497">
                    <a:moveTo>
                      <a:pt x="0" y="0"/>
                    </a:moveTo>
                    <a:lnTo>
                      <a:pt x="1570617" y="0"/>
                    </a:lnTo>
                    <a:lnTo>
                      <a:pt x="1570617" y="283497"/>
                    </a:lnTo>
                    <a:lnTo>
                      <a:pt x="0" y="283497"/>
                    </a:lnTo>
                    <a:close/>
                  </a:path>
                </a:pathLst>
              </a:custGeom>
              <a:solidFill>
                <a:srgbClr val="595959"/>
              </a:solidFill>
            </p:spPr>
          </p:sp>
        </p:grpSp>
        <p:pic>
          <p:nvPicPr>
            <p:cNvPr id="82" name="Picture 82"/>
            <p:cNvPicPr>
              <a:picLocks noChangeAspect="1"/>
            </p:cNvPicPr>
            <p:nvPr/>
          </p:nvPicPr>
          <p:blipFill>
            <a:blip r:embed="rId3"/>
            <a:srcRect/>
            <a:stretch>
              <a:fillRect/>
            </a:stretch>
          </p:blipFill>
          <p:spPr>
            <a:xfrm>
              <a:off x="10016663" y="9176735"/>
              <a:ext cx="397436" cy="397436"/>
            </a:xfrm>
            <a:prstGeom prst="rect">
              <a:avLst/>
            </a:prstGeom>
          </p:spPr>
        </p:pic>
        <p:grpSp>
          <p:nvGrpSpPr>
            <p:cNvPr id="83" name="Group 83"/>
            <p:cNvGrpSpPr/>
            <p:nvPr/>
          </p:nvGrpSpPr>
          <p:grpSpPr>
            <a:xfrm>
              <a:off x="3430433" y="3942497"/>
              <a:ext cx="6443837" cy="1077863"/>
              <a:chOff x="0" y="8028"/>
              <a:chExt cx="1080293" cy="180701"/>
            </a:xfrm>
          </p:grpSpPr>
          <p:sp>
            <p:nvSpPr>
              <p:cNvPr id="84" name="Freeform 84"/>
              <p:cNvSpPr/>
              <p:nvPr/>
            </p:nvSpPr>
            <p:spPr>
              <a:xfrm>
                <a:off x="0" y="8028"/>
                <a:ext cx="1080293" cy="180701"/>
              </a:xfrm>
              <a:custGeom>
                <a:avLst/>
                <a:gdLst/>
                <a:ahLst/>
                <a:cxnLst/>
                <a:rect l="l" t="t" r="r" b="b"/>
                <a:pathLst>
                  <a:path w="1080293" h="188730">
                    <a:moveTo>
                      <a:pt x="0" y="0"/>
                    </a:moveTo>
                    <a:lnTo>
                      <a:pt x="1080293" y="0"/>
                    </a:lnTo>
                    <a:lnTo>
                      <a:pt x="1080293" y="188730"/>
                    </a:lnTo>
                    <a:lnTo>
                      <a:pt x="0" y="188730"/>
                    </a:lnTo>
                    <a:close/>
                  </a:path>
                </a:pathLst>
              </a:custGeom>
              <a:solidFill>
                <a:srgbClr val="595959"/>
              </a:solidFill>
            </p:spPr>
          </p:sp>
        </p:grpSp>
        <p:sp>
          <p:nvSpPr>
            <p:cNvPr id="85" name="TextBox 85"/>
            <p:cNvSpPr txBox="1"/>
            <p:nvPr/>
          </p:nvSpPr>
          <p:spPr>
            <a:xfrm>
              <a:off x="3643271" y="4049400"/>
              <a:ext cx="6161541" cy="984885"/>
            </a:xfrm>
            <a:prstGeom prst="rect">
              <a:avLst/>
            </a:prstGeom>
          </p:spPr>
          <p:txBody>
            <a:bodyPr lIns="0" tIns="0" rIns="0" bIns="0" rtlCol="0" anchor="t">
              <a:spAutoFit/>
            </a:bodyPr>
            <a:lstStyle/>
            <a:p>
              <a:pPr algn="just"/>
              <a:r>
                <a:rPr lang="en-US" sz="2400" dirty="0">
                  <a:solidFill>
                    <a:srgbClr val="FFFFFF"/>
                  </a:solidFill>
                  <a:latin typeface="Calibri" panose="020F0502020204030204" pitchFamily="34" charset="0"/>
                  <a:cs typeface="Calibri" panose="020F0502020204030204" pitchFamily="34" charset="0"/>
                </a:rPr>
                <a:t>Interdisciplinary Competence/</a:t>
              </a:r>
            </a:p>
            <a:p>
              <a:pPr algn="just"/>
              <a:r>
                <a:rPr lang="en-US" sz="2400" dirty="0">
                  <a:solidFill>
                    <a:srgbClr val="FFFFFF"/>
                  </a:solidFill>
                  <a:latin typeface="Calibri" panose="020F0502020204030204" pitchFamily="34" charset="0"/>
                  <a:cs typeface="Calibri" panose="020F0502020204030204" pitchFamily="34" charset="0"/>
                </a:rPr>
                <a:t>Problem Solving</a:t>
              </a:r>
            </a:p>
          </p:txBody>
        </p:sp>
        <p:sp>
          <p:nvSpPr>
            <p:cNvPr id="86" name="TextBox 86"/>
            <p:cNvSpPr txBox="1"/>
            <p:nvPr/>
          </p:nvSpPr>
          <p:spPr>
            <a:xfrm>
              <a:off x="10533096" y="3993735"/>
              <a:ext cx="8706499" cy="984885"/>
            </a:xfrm>
            <a:prstGeom prst="rect">
              <a:avLst/>
            </a:prstGeom>
          </p:spPr>
          <p:txBody>
            <a:bodyPr lIns="0" tIns="0" rIns="0" bIns="0" rtlCol="0" anchor="t">
              <a:spAutoFit/>
            </a:bodyPr>
            <a:lstStyle/>
            <a:p>
              <a:r>
                <a:rPr lang="en-US" sz="2400" dirty="0">
                  <a:solidFill>
                    <a:srgbClr val="FFFFFF"/>
                  </a:solidFill>
                  <a:latin typeface="Calibri" panose="020F0502020204030204" pitchFamily="34" charset="0"/>
                  <a:cs typeface="Calibri" panose="020F0502020204030204" pitchFamily="34" charset="0"/>
                </a:rPr>
                <a:t>Ability to analyze business situations and to recommend innovative resolutions</a:t>
              </a:r>
            </a:p>
          </p:txBody>
        </p:sp>
        <p:pic>
          <p:nvPicPr>
            <p:cNvPr id="87" name="Picture 87"/>
            <p:cNvPicPr>
              <a:picLocks noChangeAspect="1"/>
            </p:cNvPicPr>
            <p:nvPr/>
          </p:nvPicPr>
          <p:blipFill>
            <a:blip r:embed="rId3"/>
            <a:srcRect/>
            <a:stretch>
              <a:fillRect/>
            </a:stretch>
          </p:blipFill>
          <p:spPr>
            <a:xfrm>
              <a:off x="10028341" y="4087585"/>
              <a:ext cx="397436" cy="397436"/>
            </a:xfrm>
            <a:prstGeom prst="rect">
              <a:avLst/>
            </a:prstGeom>
          </p:spPr>
        </p:pic>
        <p:sp>
          <p:nvSpPr>
            <p:cNvPr id="88" name="TextBox 88"/>
            <p:cNvSpPr txBox="1"/>
            <p:nvPr/>
          </p:nvSpPr>
          <p:spPr>
            <a:xfrm>
              <a:off x="10529370" y="9192158"/>
              <a:ext cx="8868118" cy="984885"/>
            </a:xfrm>
            <a:prstGeom prst="rect">
              <a:avLst/>
            </a:prstGeom>
          </p:spPr>
          <p:txBody>
            <a:bodyPr lIns="0" tIns="0" rIns="0" bIns="0" rtlCol="0" anchor="t">
              <a:spAutoFit/>
            </a:bodyPr>
            <a:lstStyle/>
            <a:p>
              <a:r>
                <a:rPr lang="en-US" sz="2400" dirty="0">
                  <a:solidFill>
                    <a:srgbClr val="FFFFFF"/>
                  </a:solidFill>
                  <a:latin typeface="Calibri" panose="020F0502020204030204" pitchFamily="34" charset="0"/>
                  <a:cs typeface="Calibri" panose="020F0502020204030204" pitchFamily="34" charset="0"/>
                </a:rPr>
                <a:t>Ability to coordinate actions and solve problems jointly with other members of a professional team</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04015" y="626415"/>
            <a:ext cx="366769" cy="366769"/>
          </a:xfrm>
          <a:prstGeom prst="rect">
            <a:avLst/>
          </a:prstGeom>
        </p:spPr>
      </p:pic>
      <p:sp>
        <p:nvSpPr>
          <p:cNvPr id="3" name="TextBox 3"/>
          <p:cNvSpPr txBox="1"/>
          <p:nvPr/>
        </p:nvSpPr>
        <p:spPr>
          <a:xfrm>
            <a:off x="880393" y="404034"/>
            <a:ext cx="12607007" cy="756617"/>
          </a:xfrm>
          <a:prstGeom prst="rect">
            <a:avLst/>
          </a:prstGeom>
        </p:spPr>
        <p:txBody>
          <a:bodyPr wrap="square" lIns="0" tIns="0" rIns="0" bIns="0" rtlCol="0" anchor="t">
            <a:spAutoFit/>
          </a:bodyPr>
          <a:lstStyle/>
          <a:p>
            <a:pPr>
              <a:lnSpc>
                <a:spcPts val="5880"/>
              </a:lnSpc>
            </a:pPr>
            <a:r>
              <a:rPr lang="en-US" sz="4200" dirty="0" smtClean="0">
                <a:solidFill>
                  <a:srgbClr val="000000"/>
                </a:solidFill>
                <a:latin typeface="Calibri" panose="020F0502020204030204" pitchFamily="34" charset="0"/>
                <a:ea typeface="標楷體" panose="03000509000000000000" pitchFamily="65" charset="-120"/>
                <a:cs typeface="Calibri" panose="020F0502020204030204" pitchFamily="34" charset="0"/>
              </a:rPr>
              <a:t>Learning Objective Assessment Table of Doctor Student</a:t>
            </a:r>
            <a:endParaRPr lang="en-US" sz="4200" dirty="0">
              <a:solidFill>
                <a:srgbClr val="000000"/>
              </a:solidFill>
              <a:latin typeface="Calibri" panose="020F0502020204030204" pitchFamily="34" charset="0"/>
              <a:ea typeface="標楷體" panose="03000509000000000000" pitchFamily="65" charset="-120"/>
              <a:cs typeface="Calibri" panose="020F0502020204030204" pitchFamily="34" charset="0"/>
            </a:endParaRPr>
          </a:p>
        </p:txBody>
      </p:sp>
      <p:grpSp>
        <p:nvGrpSpPr>
          <p:cNvPr id="4" name="Group 4"/>
          <p:cNvGrpSpPr/>
          <p:nvPr/>
        </p:nvGrpSpPr>
        <p:grpSpPr>
          <a:xfrm>
            <a:off x="2194118" y="1542223"/>
            <a:ext cx="13947777" cy="8273350"/>
            <a:chOff x="0" y="0"/>
            <a:chExt cx="18597035" cy="11031133"/>
          </a:xfrm>
        </p:grpSpPr>
        <p:grpSp>
          <p:nvGrpSpPr>
            <p:cNvPr id="5" name="Group 5"/>
            <p:cNvGrpSpPr/>
            <p:nvPr/>
          </p:nvGrpSpPr>
          <p:grpSpPr>
            <a:xfrm>
              <a:off x="18182" y="0"/>
              <a:ext cx="3246375" cy="872689"/>
              <a:chOff x="0" y="0"/>
              <a:chExt cx="566923" cy="152400"/>
            </a:xfrm>
          </p:grpSpPr>
          <p:sp>
            <p:nvSpPr>
              <p:cNvPr id="6" name="Freeform 6"/>
              <p:cNvSpPr/>
              <p:nvPr/>
            </p:nvSpPr>
            <p:spPr>
              <a:xfrm>
                <a:off x="0" y="0"/>
                <a:ext cx="566923" cy="152400"/>
              </a:xfrm>
              <a:custGeom>
                <a:avLst/>
                <a:gdLst/>
                <a:ahLst/>
                <a:cxnLst/>
                <a:rect l="l" t="t" r="r" b="b"/>
                <a:pathLst>
                  <a:path w="566923" h="152400">
                    <a:moveTo>
                      <a:pt x="0" y="0"/>
                    </a:moveTo>
                    <a:lnTo>
                      <a:pt x="566923" y="0"/>
                    </a:lnTo>
                    <a:lnTo>
                      <a:pt x="566923" y="152400"/>
                    </a:lnTo>
                    <a:lnTo>
                      <a:pt x="0" y="152400"/>
                    </a:lnTo>
                    <a:close/>
                  </a:path>
                </a:pathLst>
              </a:custGeom>
              <a:solidFill>
                <a:srgbClr val="C9AF7F"/>
              </a:solidFill>
            </p:spPr>
          </p:sp>
        </p:grpSp>
        <p:grpSp>
          <p:nvGrpSpPr>
            <p:cNvPr id="7" name="Group 7"/>
            <p:cNvGrpSpPr/>
            <p:nvPr/>
          </p:nvGrpSpPr>
          <p:grpSpPr>
            <a:xfrm>
              <a:off x="3301593" y="0"/>
              <a:ext cx="15295441" cy="872689"/>
              <a:chOff x="0" y="0"/>
              <a:chExt cx="2671082" cy="152400"/>
            </a:xfrm>
          </p:grpSpPr>
          <p:sp>
            <p:nvSpPr>
              <p:cNvPr id="8" name="Freeform 8"/>
              <p:cNvSpPr/>
              <p:nvPr/>
            </p:nvSpPr>
            <p:spPr>
              <a:xfrm>
                <a:off x="0" y="0"/>
                <a:ext cx="2671082" cy="152400"/>
              </a:xfrm>
              <a:custGeom>
                <a:avLst/>
                <a:gdLst/>
                <a:ahLst/>
                <a:cxnLst/>
                <a:rect l="l" t="t" r="r" b="b"/>
                <a:pathLst>
                  <a:path w="2658363" h="152400">
                    <a:moveTo>
                      <a:pt x="0" y="0"/>
                    </a:moveTo>
                    <a:lnTo>
                      <a:pt x="2658363" y="0"/>
                    </a:lnTo>
                    <a:lnTo>
                      <a:pt x="2658363" y="152400"/>
                    </a:lnTo>
                    <a:lnTo>
                      <a:pt x="0" y="152400"/>
                    </a:lnTo>
                    <a:close/>
                  </a:path>
                </a:pathLst>
              </a:custGeom>
              <a:solidFill>
                <a:srgbClr val="C9AF7F"/>
              </a:solidFill>
            </p:spPr>
          </p:sp>
        </p:grpSp>
        <p:sp>
          <p:nvSpPr>
            <p:cNvPr id="9" name="TextBox 9"/>
            <p:cNvSpPr txBox="1"/>
            <p:nvPr/>
          </p:nvSpPr>
          <p:spPr>
            <a:xfrm>
              <a:off x="6332897" y="161095"/>
              <a:ext cx="7280693" cy="581356"/>
            </a:xfrm>
            <a:prstGeom prst="rect">
              <a:avLst/>
            </a:prstGeom>
          </p:spPr>
          <p:txBody>
            <a:bodyPr lIns="0" tIns="0" rIns="0" bIns="0" rtlCol="0" anchor="t">
              <a:spAutoFit/>
            </a:bodyPr>
            <a:lstStyle/>
            <a:p>
              <a:pPr algn="ctr">
                <a:lnSpc>
                  <a:spcPts val="3359"/>
                </a:lnSpc>
              </a:pPr>
              <a:r>
                <a:rPr lang="en-US" sz="2400">
                  <a:solidFill>
                    <a:srgbClr val="000000"/>
                  </a:solidFill>
                  <a:latin typeface="Calibri" panose="020F0502020204030204" pitchFamily="34" charset="0"/>
                  <a:cs typeface="Calibri" panose="020F0502020204030204" pitchFamily="34" charset="0"/>
                </a:rPr>
                <a:t>Learning Objectives</a:t>
              </a:r>
            </a:p>
          </p:txBody>
        </p:sp>
        <p:sp>
          <p:nvSpPr>
            <p:cNvPr id="10" name="TextBox 10"/>
            <p:cNvSpPr txBox="1"/>
            <p:nvPr/>
          </p:nvSpPr>
          <p:spPr>
            <a:xfrm>
              <a:off x="8819" y="161095"/>
              <a:ext cx="3265102" cy="581356"/>
            </a:xfrm>
            <a:prstGeom prst="rect">
              <a:avLst/>
            </a:prstGeom>
          </p:spPr>
          <p:txBody>
            <a:bodyPr lIns="0" tIns="0" rIns="0" bIns="0" rtlCol="0" anchor="t">
              <a:spAutoFit/>
            </a:bodyPr>
            <a:lstStyle/>
            <a:p>
              <a:pPr algn="ctr">
                <a:lnSpc>
                  <a:spcPts val="3359"/>
                </a:lnSpc>
              </a:pPr>
              <a:r>
                <a:rPr lang="en-US" sz="2400">
                  <a:solidFill>
                    <a:srgbClr val="000000"/>
                  </a:solidFill>
                  <a:latin typeface="Calibri" panose="020F0502020204030204" pitchFamily="34" charset="0"/>
                  <a:cs typeface="Calibri" panose="020F0502020204030204" pitchFamily="34" charset="0"/>
                </a:rPr>
                <a:t>Learning Goals</a:t>
              </a:r>
            </a:p>
          </p:txBody>
        </p:sp>
        <p:grpSp>
          <p:nvGrpSpPr>
            <p:cNvPr id="11" name="Group 11"/>
            <p:cNvGrpSpPr/>
            <p:nvPr/>
          </p:nvGrpSpPr>
          <p:grpSpPr>
            <a:xfrm>
              <a:off x="991" y="940901"/>
              <a:ext cx="872689" cy="1558482"/>
              <a:chOff x="0" y="-1241"/>
              <a:chExt cx="152400" cy="272162"/>
            </a:xfrm>
          </p:grpSpPr>
          <p:sp>
            <p:nvSpPr>
              <p:cNvPr id="12" name="Freeform 12"/>
              <p:cNvSpPr/>
              <p:nvPr/>
            </p:nvSpPr>
            <p:spPr>
              <a:xfrm>
                <a:off x="0" y="-1241"/>
                <a:ext cx="152400" cy="272162"/>
              </a:xfrm>
              <a:custGeom>
                <a:avLst/>
                <a:gdLst/>
                <a:ahLst/>
                <a:cxnLst/>
                <a:rect l="l" t="t" r="r" b="b"/>
                <a:pathLst>
                  <a:path w="152400" h="314619">
                    <a:moveTo>
                      <a:pt x="0" y="0"/>
                    </a:moveTo>
                    <a:lnTo>
                      <a:pt x="152400" y="0"/>
                    </a:lnTo>
                    <a:lnTo>
                      <a:pt x="152400" y="314619"/>
                    </a:lnTo>
                    <a:lnTo>
                      <a:pt x="0" y="314619"/>
                    </a:lnTo>
                    <a:close/>
                  </a:path>
                </a:pathLst>
              </a:custGeom>
              <a:solidFill>
                <a:srgbClr val="595959"/>
              </a:solidFill>
            </p:spPr>
          </p:sp>
        </p:grpSp>
        <p:grpSp>
          <p:nvGrpSpPr>
            <p:cNvPr id="13" name="Group 13"/>
            <p:cNvGrpSpPr/>
            <p:nvPr/>
          </p:nvGrpSpPr>
          <p:grpSpPr>
            <a:xfrm>
              <a:off x="0" y="2591904"/>
              <a:ext cx="872689" cy="1839410"/>
              <a:chOff x="0" y="-33036"/>
              <a:chExt cx="152400" cy="321221"/>
            </a:xfrm>
          </p:grpSpPr>
          <p:sp>
            <p:nvSpPr>
              <p:cNvPr id="14" name="Freeform 14"/>
              <p:cNvSpPr/>
              <p:nvPr/>
            </p:nvSpPr>
            <p:spPr>
              <a:xfrm>
                <a:off x="0" y="-33036"/>
                <a:ext cx="152400" cy="321221"/>
              </a:xfrm>
              <a:custGeom>
                <a:avLst/>
                <a:gdLst/>
                <a:ahLst/>
                <a:cxnLst/>
                <a:rect l="l" t="t" r="r" b="b"/>
                <a:pathLst>
                  <a:path w="152400" h="342221">
                    <a:moveTo>
                      <a:pt x="0" y="0"/>
                    </a:moveTo>
                    <a:lnTo>
                      <a:pt x="152400" y="0"/>
                    </a:lnTo>
                    <a:lnTo>
                      <a:pt x="152400" y="342221"/>
                    </a:lnTo>
                    <a:lnTo>
                      <a:pt x="0" y="342221"/>
                    </a:lnTo>
                    <a:close/>
                  </a:path>
                </a:pathLst>
              </a:custGeom>
              <a:solidFill>
                <a:srgbClr val="595959"/>
              </a:solidFill>
            </p:spPr>
          </p:sp>
        </p:grpSp>
        <p:grpSp>
          <p:nvGrpSpPr>
            <p:cNvPr id="15" name="Group 15"/>
            <p:cNvGrpSpPr/>
            <p:nvPr/>
          </p:nvGrpSpPr>
          <p:grpSpPr>
            <a:xfrm>
              <a:off x="919867" y="948007"/>
              <a:ext cx="2327499" cy="1558649"/>
              <a:chOff x="0" y="0"/>
              <a:chExt cx="406457" cy="272191"/>
            </a:xfrm>
          </p:grpSpPr>
          <p:sp>
            <p:nvSpPr>
              <p:cNvPr id="16" name="Freeform 16"/>
              <p:cNvSpPr/>
              <p:nvPr/>
            </p:nvSpPr>
            <p:spPr>
              <a:xfrm>
                <a:off x="0" y="0"/>
                <a:ext cx="406457" cy="272191"/>
              </a:xfrm>
              <a:custGeom>
                <a:avLst/>
                <a:gdLst/>
                <a:ahLst/>
                <a:cxnLst/>
                <a:rect l="l" t="t" r="r" b="b"/>
                <a:pathLst>
                  <a:path w="406457" h="314619">
                    <a:moveTo>
                      <a:pt x="0" y="0"/>
                    </a:moveTo>
                    <a:lnTo>
                      <a:pt x="406457" y="0"/>
                    </a:lnTo>
                    <a:lnTo>
                      <a:pt x="406457" y="314619"/>
                    </a:lnTo>
                    <a:lnTo>
                      <a:pt x="0" y="314619"/>
                    </a:lnTo>
                    <a:close/>
                  </a:path>
                </a:pathLst>
              </a:custGeom>
              <a:solidFill>
                <a:srgbClr val="986F43"/>
              </a:solidFill>
            </p:spPr>
          </p:sp>
        </p:grpSp>
        <p:grpSp>
          <p:nvGrpSpPr>
            <p:cNvPr id="17" name="Group 17"/>
            <p:cNvGrpSpPr/>
            <p:nvPr/>
          </p:nvGrpSpPr>
          <p:grpSpPr>
            <a:xfrm>
              <a:off x="3307782" y="941691"/>
              <a:ext cx="6143413" cy="711007"/>
              <a:chOff x="4083" y="-1103"/>
              <a:chExt cx="1072840" cy="124165"/>
            </a:xfrm>
          </p:grpSpPr>
          <p:sp>
            <p:nvSpPr>
              <p:cNvPr id="18" name="Freeform 18"/>
              <p:cNvSpPr/>
              <p:nvPr/>
            </p:nvSpPr>
            <p:spPr>
              <a:xfrm>
                <a:off x="4083" y="-1103"/>
                <a:ext cx="1072840" cy="124165"/>
              </a:xfrm>
              <a:custGeom>
                <a:avLst/>
                <a:gdLst/>
                <a:ahLst/>
                <a:cxnLst/>
                <a:rect l="l" t="t" r="r" b="b"/>
                <a:pathLst>
                  <a:path w="1080293" h="152400">
                    <a:moveTo>
                      <a:pt x="0" y="0"/>
                    </a:moveTo>
                    <a:lnTo>
                      <a:pt x="1080293" y="0"/>
                    </a:lnTo>
                    <a:lnTo>
                      <a:pt x="1080293" y="152400"/>
                    </a:lnTo>
                    <a:lnTo>
                      <a:pt x="0" y="152400"/>
                    </a:lnTo>
                    <a:close/>
                  </a:path>
                </a:pathLst>
              </a:custGeom>
              <a:solidFill>
                <a:srgbClr val="595959"/>
              </a:solidFill>
            </p:spPr>
          </p:sp>
        </p:grpSp>
        <p:grpSp>
          <p:nvGrpSpPr>
            <p:cNvPr id="19" name="Group 19"/>
            <p:cNvGrpSpPr/>
            <p:nvPr/>
          </p:nvGrpSpPr>
          <p:grpSpPr>
            <a:xfrm>
              <a:off x="9513173" y="948007"/>
              <a:ext cx="9083860" cy="1575524"/>
              <a:chOff x="0" y="0"/>
              <a:chExt cx="1586338" cy="275138"/>
            </a:xfrm>
          </p:grpSpPr>
          <p:sp>
            <p:nvSpPr>
              <p:cNvPr id="20" name="Freeform 20"/>
              <p:cNvSpPr/>
              <p:nvPr/>
            </p:nvSpPr>
            <p:spPr>
              <a:xfrm>
                <a:off x="0" y="0"/>
                <a:ext cx="1586338" cy="275138"/>
              </a:xfrm>
              <a:custGeom>
                <a:avLst/>
                <a:gdLst/>
                <a:ahLst/>
                <a:cxnLst/>
                <a:rect l="l" t="t" r="r" b="b"/>
                <a:pathLst>
                  <a:path w="1570617" h="314619">
                    <a:moveTo>
                      <a:pt x="0" y="0"/>
                    </a:moveTo>
                    <a:lnTo>
                      <a:pt x="1570617" y="0"/>
                    </a:lnTo>
                    <a:lnTo>
                      <a:pt x="1570617" y="314619"/>
                    </a:lnTo>
                    <a:lnTo>
                      <a:pt x="0" y="314619"/>
                    </a:lnTo>
                    <a:close/>
                  </a:path>
                </a:pathLst>
              </a:custGeom>
              <a:solidFill>
                <a:srgbClr val="595959"/>
              </a:solidFill>
            </p:spPr>
          </p:sp>
        </p:grpSp>
        <p:grpSp>
          <p:nvGrpSpPr>
            <p:cNvPr id="21" name="Group 21"/>
            <p:cNvGrpSpPr/>
            <p:nvPr/>
          </p:nvGrpSpPr>
          <p:grpSpPr>
            <a:xfrm>
              <a:off x="919867" y="6884895"/>
              <a:ext cx="2321853" cy="2017722"/>
              <a:chOff x="0" y="-12528"/>
              <a:chExt cx="405471" cy="352360"/>
            </a:xfrm>
          </p:grpSpPr>
          <p:sp>
            <p:nvSpPr>
              <p:cNvPr id="22" name="Freeform 22"/>
              <p:cNvSpPr/>
              <p:nvPr/>
            </p:nvSpPr>
            <p:spPr>
              <a:xfrm>
                <a:off x="0" y="-12528"/>
                <a:ext cx="405471" cy="352360"/>
              </a:xfrm>
              <a:custGeom>
                <a:avLst/>
                <a:gdLst/>
                <a:ahLst/>
                <a:cxnLst/>
                <a:rect l="l" t="t" r="r" b="b"/>
                <a:pathLst>
                  <a:path w="406457" h="339831">
                    <a:moveTo>
                      <a:pt x="0" y="0"/>
                    </a:moveTo>
                    <a:lnTo>
                      <a:pt x="406457" y="0"/>
                    </a:lnTo>
                    <a:lnTo>
                      <a:pt x="406457" y="339831"/>
                    </a:lnTo>
                    <a:lnTo>
                      <a:pt x="0" y="339831"/>
                    </a:lnTo>
                    <a:close/>
                  </a:path>
                </a:pathLst>
              </a:custGeom>
              <a:solidFill>
                <a:srgbClr val="986F43"/>
              </a:solidFill>
            </p:spPr>
          </p:sp>
        </p:grpSp>
        <p:grpSp>
          <p:nvGrpSpPr>
            <p:cNvPr id="23" name="Group 23"/>
            <p:cNvGrpSpPr/>
            <p:nvPr/>
          </p:nvGrpSpPr>
          <p:grpSpPr>
            <a:xfrm>
              <a:off x="7802" y="6884752"/>
              <a:ext cx="872689" cy="2017859"/>
              <a:chOff x="0" y="-12553"/>
              <a:chExt cx="152400" cy="352384"/>
            </a:xfrm>
          </p:grpSpPr>
          <p:sp>
            <p:nvSpPr>
              <p:cNvPr id="24" name="Freeform 24"/>
              <p:cNvSpPr/>
              <p:nvPr/>
            </p:nvSpPr>
            <p:spPr>
              <a:xfrm>
                <a:off x="0" y="-12553"/>
                <a:ext cx="152400" cy="352384"/>
              </a:xfrm>
              <a:custGeom>
                <a:avLst/>
                <a:gdLst/>
                <a:ahLst/>
                <a:cxnLst/>
                <a:rect l="l" t="t" r="r" b="b"/>
                <a:pathLst>
                  <a:path w="152400" h="339831">
                    <a:moveTo>
                      <a:pt x="0" y="0"/>
                    </a:moveTo>
                    <a:lnTo>
                      <a:pt x="152400" y="0"/>
                    </a:lnTo>
                    <a:lnTo>
                      <a:pt x="152400" y="339831"/>
                    </a:lnTo>
                    <a:lnTo>
                      <a:pt x="0" y="339831"/>
                    </a:lnTo>
                    <a:close/>
                  </a:path>
                </a:pathLst>
              </a:custGeom>
              <a:solidFill>
                <a:srgbClr val="595959"/>
              </a:solidFill>
            </p:spPr>
          </p:sp>
        </p:grpSp>
        <p:sp>
          <p:nvSpPr>
            <p:cNvPr id="25" name="TextBox 25"/>
            <p:cNvSpPr txBox="1"/>
            <p:nvPr/>
          </p:nvSpPr>
          <p:spPr>
            <a:xfrm>
              <a:off x="111999" y="7567338"/>
              <a:ext cx="719685" cy="581356"/>
            </a:xfrm>
            <a:prstGeom prst="rect">
              <a:avLst/>
            </a:prstGeom>
          </p:spPr>
          <p:txBody>
            <a:bodyPr lIns="0" tIns="0" rIns="0" bIns="0" rtlCol="0" anchor="t">
              <a:spAutoFit/>
            </a:bodyPr>
            <a:lstStyle/>
            <a:p>
              <a:pPr algn="ctr">
                <a:lnSpc>
                  <a:spcPts val="3359"/>
                </a:lnSpc>
              </a:pPr>
              <a:r>
                <a:rPr lang="en-US" sz="2400">
                  <a:solidFill>
                    <a:srgbClr val="FFFFFF"/>
                  </a:solidFill>
                  <a:latin typeface="Calibri" panose="020F0502020204030204" pitchFamily="34" charset="0"/>
                  <a:cs typeface="Calibri" panose="020F0502020204030204" pitchFamily="34" charset="0"/>
                </a:rPr>
                <a:t>4</a:t>
              </a:r>
            </a:p>
          </p:txBody>
        </p:sp>
        <p:grpSp>
          <p:nvGrpSpPr>
            <p:cNvPr id="26" name="Group 26"/>
            <p:cNvGrpSpPr/>
            <p:nvPr/>
          </p:nvGrpSpPr>
          <p:grpSpPr>
            <a:xfrm>
              <a:off x="7802" y="4505537"/>
              <a:ext cx="872689" cy="2304994"/>
              <a:chOff x="0" y="-46688"/>
              <a:chExt cx="152400" cy="402527"/>
            </a:xfrm>
          </p:grpSpPr>
          <p:sp>
            <p:nvSpPr>
              <p:cNvPr id="27" name="Freeform 27"/>
              <p:cNvSpPr/>
              <p:nvPr/>
            </p:nvSpPr>
            <p:spPr>
              <a:xfrm>
                <a:off x="0" y="-46688"/>
                <a:ext cx="152400" cy="402527"/>
              </a:xfrm>
              <a:custGeom>
                <a:avLst/>
                <a:gdLst/>
                <a:ahLst/>
                <a:cxnLst/>
                <a:rect l="l" t="t" r="r" b="b"/>
                <a:pathLst>
                  <a:path w="152400" h="375999">
                    <a:moveTo>
                      <a:pt x="0" y="0"/>
                    </a:moveTo>
                    <a:lnTo>
                      <a:pt x="152400" y="0"/>
                    </a:lnTo>
                    <a:lnTo>
                      <a:pt x="152400" y="375999"/>
                    </a:lnTo>
                    <a:lnTo>
                      <a:pt x="0" y="375999"/>
                    </a:lnTo>
                    <a:close/>
                  </a:path>
                </a:pathLst>
              </a:custGeom>
              <a:solidFill>
                <a:srgbClr val="595959"/>
              </a:solidFill>
            </p:spPr>
          </p:sp>
        </p:grpSp>
        <p:grpSp>
          <p:nvGrpSpPr>
            <p:cNvPr id="28" name="Group 28"/>
            <p:cNvGrpSpPr/>
            <p:nvPr/>
          </p:nvGrpSpPr>
          <p:grpSpPr>
            <a:xfrm>
              <a:off x="991" y="8976831"/>
              <a:ext cx="872689" cy="2054302"/>
              <a:chOff x="0" y="6385"/>
              <a:chExt cx="152400" cy="358748"/>
            </a:xfrm>
          </p:grpSpPr>
          <p:sp>
            <p:nvSpPr>
              <p:cNvPr id="29" name="Freeform 29"/>
              <p:cNvSpPr/>
              <p:nvPr/>
            </p:nvSpPr>
            <p:spPr>
              <a:xfrm>
                <a:off x="0" y="6385"/>
                <a:ext cx="152400" cy="358748"/>
              </a:xfrm>
              <a:custGeom>
                <a:avLst/>
                <a:gdLst/>
                <a:ahLst/>
                <a:cxnLst/>
                <a:rect l="l" t="t" r="r" b="b"/>
                <a:pathLst>
                  <a:path w="152400" h="365133">
                    <a:moveTo>
                      <a:pt x="0" y="0"/>
                    </a:moveTo>
                    <a:lnTo>
                      <a:pt x="152400" y="0"/>
                    </a:lnTo>
                    <a:lnTo>
                      <a:pt x="152400" y="365133"/>
                    </a:lnTo>
                    <a:lnTo>
                      <a:pt x="0" y="365133"/>
                    </a:lnTo>
                    <a:close/>
                  </a:path>
                </a:pathLst>
              </a:custGeom>
              <a:solidFill>
                <a:srgbClr val="595959"/>
              </a:solidFill>
            </p:spPr>
          </p:sp>
        </p:grpSp>
        <p:sp>
          <p:nvSpPr>
            <p:cNvPr id="30" name="TextBox 30"/>
            <p:cNvSpPr txBox="1"/>
            <p:nvPr/>
          </p:nvSpPr>
          <p:spPr>
            <a:xfrm>
              <a:off x="111999" y="9625161"/>
              <a:ext cx="719685" cy="581356"/>
            </a:xfrm>
            <a:prstGeom prst="rect">
              <a:avLst/>
            </a:prstGeom>
          </p:spPr>
          <p:txBody>
            <a:bodyPr lIns="0" tIns="0" rIns="0" bIns="0" rtlCol="0" anchor="t">
              <a:spAutoFit/>
            </a:bodyPr>
            <a:lstStyle/>
            <a:p>
              <a:pPr algn="ctr">
                <a:lnSpc>
                  <a:spcPts val="3359"/>
                </a:lnSpc>
              </a:pPr>
              <a:r>
                <a:rPr lang="en-US" sz="2400">
                  <a:solidFill>
                    <a:srgbClr val="FFFFFF"/>
                  </a:solidFill>
                  <a:latin typeface="Calibri" panose="020F0502020204030204" pitchFamily="34" charset="0"/>
                  <a:cs typeface="Calibri" panose="020F0502020204030204" pitchFamily="34" charset="0"/>
                </a:rPr>
                <a:t>5</a:t>
              </a:r>
            </a:p>
          </p:txBody>
        </p:sp>
        <p:grpSp>
          <p:nvGrpSpPr>
            <p:cNvPr id="31" name="Group 31"/>
            <p:cNvGrpSpPr/>
            <p:nvPr/>
          </p:nvGrpSpPr>
          <p:grpSpPr>
            <a:xfrm>
              <a:off x="919867" y="2591903"/>
              <a:ext cx="2327499" cy="1839411"/>
              <a:chOff x="0" y="-33036"/>
              <a:chExt cx="406457" cy="321221"/>
            </a:xfrm>
          </p:grpSpPr>
          <p:sp>
            <p:nvSpPr>
              <p:cNvPr id="32" name="Freeform 32"/>
              <p:cNvSpPr/>
              <p:nvPr/>
            </p:nvSpPr>
            <p:spPr>
              <a:xfrm>
                <a:off x="0" y="-33036"/>
                <a:ext cx="406457" cy="321221"/>
              </a:xfrm>
              <a:custGeom>
                <a:avLst/>
                <a:gdLst/>
                <a:ahLst/>
                <a:cxnLst/>
                <a:rect l="l" t="t" r="r" b="b"/>
                <a:pathLst>
                  <a:path w="406457" h="342221">
                    <a:moveTo>
                      <a:pt x="0" y="0"/>
                    </a:moveTo>
                    <a:lnTo>
                      <a:pt x="406457" y="0"/>
                    </a:lnTo>
                    <a:lnTo>
                      <a:pt x="406457" y="342221"/>
                    </a:lnTo>
                    <a:lnTo>
                      <a:pt x="0" y="342221"/>
                    </a:lnTo>
                    <a:close/>
                  </a:path>
                </a:pathLst>
              </a:custGeom>
              <a:solidFill>
                <a:srgbClr val="986F43"/>
              </a:solidFill>
            </p:spPr>
          </p:sp>
        </p:grpSp>
        <p:sp>
          <p:nvSpPr>
            <p:cNvPr id="33" name="TextBox 33"/>
            <p:cNvSpPr txBox="1"/>
            <p:nvPr/>
          </p:nvSpPr>
          <p:spPr>
            <a:xfrm>
              <a:off x="952668" y="3438573"/>
              <a:ext cx="1624549" cy="581356"/>
            </a:xfrm>
            <a:prstGeom prst="rect">
              <a:avLst/>
            </a:prstGeom>
          </p:spPr>
          <p:txBody>
            <a:bodyPr lIns="0" tIns="0" rIns="0" bIns="0" rtlCol="0" anchor="t">
              <a:spAutoFit/>
            </a:bodyPr>
            <a:lstStyle/>
            <a:p>
              <a:pPr>
                <a:lnSpc>
                  <a:spcPts val="3359"/>
                </a:lnSpc>
              </a:pPr>
              <a:r>
                <a:rPr lang="en-US" sz="2400">
                  <a:solidFill>
                    <a:srgbClr val="FFFFFF"/>
                  </a:solidFill>
                  <a:latin typeface="Calibri" panose="020F0502020204030204" pitchFamily="34" charset="0"/>
                  <a:cs typeface="Calibri" panose="020F0502020204030204" pitchFamily="34" charset="0"/>
                </a:rPr>
                <a:t>CPSI</a:t>
              </a:r>
            </a:p>
          </p:txBody>
        </p:sp>
        <p:grpSp>
          <p:nvGrpSpPr>
            <p:cNvPr id="34" name="Group 34"/>
            <p:cNvGrpSpPr/>
            <p:nvPr/>
          </p:nvGrpSpPr>
          <p:grpSpPr>
            <a:xfrm>
              <a:off x="919867" y="4509603"/>
              <a:ext cx="2327499" cy="2300927"/>
              <a:chOff x="0" y="-45978"/>
              <a:chExt cx="406457" cy="401817"/>
            </a:xfrm>
          </p:grpSpPr>
          <p:sp>
            <p:nvSpPr>
              <p:cNvPr id="35" name="Freeform 35"/>
              <p:cNvSpPr/>
              <p:nvPr/>
            </p:nvSpPr>
            <p:spPr>
              <a:xfrm>
                <a:off x="0" y="-45978"/>
                <a:ext cx="406457" cy="401817"/>
              </a:xfrm>
              <a:custGeom>
                <a:avLst/>
                <a:gdLst/>
                <a:ahLst/>
                <a:cxnLst/>
                <a:rect l="l" t="t" r="r" b="b"/>
                <a:pathLst>
                  <a:path w="406457" h="375999">
                    <a:moveTo>
                      <a:pt x="0" y="0"/>
                    </a:moveTo>
                    <a:lnTo>
                      <a:pt x="406457" y="0"/>
                    </a:lnTo>
                    <a:lnTo>
                      <a:pt x="406457" y="375999"/>
                    </a:lnTo>
                    <a:lnTo>
                      <a:pt x="0" y="375999"/>
                    </a:lnTo>
                    <a:close/>
                  </a:path>
                </a:pathLst>
              </a:custGeom>
              <a:solidFill>
                <a:srgbClr val="986F43"/>
              </a:solidFill>
            </p:spPr>
          </p:sp>
        </p:grpSp>
        <p:grpSp>
          <p:nvGrpSpPr>
            <p:cNvPr id="36" name="Group 36"/>
            <p:cNvGrpSpPr/>
            <p:nvPr/>
          </p:nvGrpSpPr>
          <p:grpSpPr>
            <a:xfrm>
              <a:off x="3306254" y="1718291"/>
              <a:ext cx="6144936" cy="799604"/>
              <a:chOff x="3816" y="-27702"/>
              <a:chExt cx="1073106" cy="139637"/>
            </a:xfrm>
          </p:grpSpPr>
          <p:sp>
            <p:nvSpPr>
              <p:cNvPr id="37" name="Freeform 37"/>
              <p:cNvSpPr/>
              <p:nvPr/>
            </p:nvSpPr>
            <p:spPr>
              <a:xfrm>
                <a:off x="3816" y="-27702"/>
                <a:ext cx="1073106" cy="139637"/>
              </a:xfrm>
              <a:custGeom>
                <a:avLst/>
                <a:gdLst/>
                <a:ahLst/>
                <a:cxnLst/>
                <a:rect l="l" t="t" r="r" b="b"/>
                <a:pathLst>
                  <a:path w="1080293" h="152400">
                    <a:moveTo>
                      <a:pt x="0" y="0"/>
                    </a:moveTo>
                    <a:lnTo>
                      <a:pt x="1080293" y="0"/>
                    </a:lnTo>
                    <a:lnTo>
                      <a:pt x="1080293" y="152400"/>
                    </a:lnTo>
                    <a:lnTo>
                      <a:pt x="0" y="152400"/>
                    </a:lnTo>
                    <a:close/>
                  </a:path>
                </a:pathLst>
              </a:custGeom>
              <a:solidFill>
                <a:srgbClr val="595959"/>
              </a:solidFill>
            </p:spPr>
          </p:sp>
        </p:grpSp>
        <p:grpSp>
          <p:nvGrpSpPr>
            <p:cNvPr id="38" name="Group 38"/>
            <p:cNvGrpSpPr/>
            <p:nvPr/>
          </p:nvGrpSpPr>
          <p:grpSpPr>
            <a:xfrm>
              <a:off x="3306253" y="2592264"/>
              <a:ext cx="6144937" cy="1839049"/>
              <a:chOff x="3816" y="-32973"/>
              <a:chExt cx="1073106" cy="321158"/>
            </a:xfrm>
          </p:grpSpPr>
          <p:sp>
            <p:nvSpPr>
              <p:cNvPr id="39" name="Freeform 39"/>
              <p:cNvSpPr/>
              <p:nvPr/>
            </p:nvSpPr>
            <p:spPr>
              <a:xfrm>
                <a:off x="3816" y="-32973"/>
                <a:ext cx="1073106" cy="321158"/>
              </a:xfrm>
              <a:custGeom>
                <a:avLst/>
                <a:gdLst/>
                <a:ahLst/>
                <a:cxnLst/>
                <a:rect l="l" t="t" r="r" b="b"/>
                <a:pathLst>
                  <a:path w="1080293" h="343219">
                    <a:moveTo>
                      <a:pt x="0" y="0"/>
                    </a:moveTo>
                    <a:lnTo>
                      <a:pt x="1080293" y="0"/>
                    </a:lnTo>
                    <a:lnTo>
                      <a:pt x="1080293" y="343219"/>
                    </a:lnTo>
                    <a:lnTo>
                      <a:pt x="0" y="343219"/>
                    </a:lnTo>
                    <a:close/>
                  </a:path>
                </a:pathLst>
              </a:custGeom>
              <a:solidFill>
                <a:srgbClr val="595959"/>
              </a:solidFill>
            </p:spPr>
          </p:sp>
        </p:grpSp>
        <p:sp>
          <p:nvSpPr>
            <p:cNvPr id="40" name="TextBox 40"/>
            <p:cNvSpPr txBox="1"/>
            <p:nvPr/>
          </p:nvSpPr>
          <p:spPr>
            <a:xfrm>
              <a:off x="3574814" y="3366974"/>
              <a:ext cx="4212228" cy="581356"/>
            </a:xfrm>
            <a:prstGeom prst="rect">
              <a:avLst/>
            </a:prstGeom>
          </p:spPr>
          <p:txBody>
            <a:bodyPr wrap="square" lIns="0" tIns="0" rIns="0" bIns="0" rtlCol="0" anchor="t">
              <a:spAutoFit/>
            </a:bodyPr>
            <a:lstStyle/>
            <a:p>
              <a:pPr algn="just">
                <a:lnSpc>
                  <a:spcPts val="3359"/>
                </a:lnSpc>
              </a:pPr>
              <a:r>
                <a:rPr lang="en-US" sz="2400" dirty="0">
                  <a:solidFill>
                    <a:srgbClr val="FFFFFF"/>
                  </a:solidFill>
                  <a:latin typeface="Calibri" panose="020F0502020204030204" pitchFamily="34" charset="0"/>
                  <a:cs typeface="Calibri" panose="020F0502020204030204" pitchFamily="34" charset="0"/>
                </a:rPr>
                <a:t>Creativity in Research</a:t>
              </a:r>
            </a:p>
          </p:txBody>
        </p:sp>
        <p:grpSp>
          <p:nvGrpSpPr>
            <p:cNvPr id="41" name="Group 41"/>
            <p:cNvGrpSpPr/>
            <p:nvPr/>
          </p:nvGrpSpPr>
          <p:grpSpPr>
            <a:xfrm>
              <a:off x="9513173" y="2593530"/>
              <a:ext cx="9083860" cy="1842005"/>
              <a:chOff x="0" y="-32752"/>
              <a:chExt cx="1586338" cy="321674"/>
            </a:xfrm>
          </p:grpSpPr>
          <p:sp>
            <p:nvSpPr>
              <p:cNvPr id="42" name="Freeform 42"/>
              <p:cNvSpPr/>
              <p:nvPr/>
            </p:nvSpPr>
            <p:spPr>
              <a:xfrm>
                <a:off x="0" y="-32752"/>
                <a:ext cx="1586338" cy="321674"/>
              </a:xfrm>
              <a:custGeom>
                <a:avLst/>
                <a:gdLst/>
                <a:ahLst/>
                <a:cxnLst/>
                <a:rect l="l" t="t" r="r" b="b"/>
                <a:pathLst>
                  <a:path w="1570617" h="342221">
                    <a:moveTo>
                      <a:pt x="0" y="0"/>
                    </a:moveTo>
                    <a:lnTo>
                      <a:pt x="1570617" y="0"/>
                    </a:lnTo>
                    <a:lnTo>
                      <a:pt x="1570617" y="342221"/>
                    </a:lnTo>
                    <a:lnTo>
                      <a:pt x="0" y="342221"/>
                    </a:lnTo>
                    <a:close/>
                  </a:path>
                </a:pathLst>
              </a:custGeom>
              <a:solidFill>
                <a:srgbClr val="595959"/>
              </a:solidFill>
            </p:spPr>
          </p:sp>
        </p:grpSp>
        <p:grpSp>
          <p:nvGrpSpPr>
            <p:cNvPr id="43" name="Group 43"/>
            <p:cNvGrpSpPr/>
            <p:nvPr/>
          </p:nvGrpSpPr>
          <p:grpSpPr>
            <a:xfrm>
              <a:off x="3299503" y="4505681"/>
              <a:ext cx="6134543" cy="987786"/>
              <a:chOff x="4186" y="-46663"/>
              <a:chExt cx="1071291" cy="172500"/>
            </a:xfrm>
          </p:grpSpPr>
          <p:sp>
            <p:nvSpPr>
              <p:cNvPr id="44" name="Freeform 44"/>
              <p:cNvSpPr/>
              <p:nvPr/>
            </p:nvSpPr>
            <p:spPr>
              <a:xfrm>
                <a:off x="4186" y="-46663"/>
                <a:ext cx="1071291" cy="172500"/>
              </a:xfrm>
              <a:custGeom>
                <a:avLst/>
                <a:gdLst/>
                <a:ahLst/>
                <a:cxnLst/>
                <a:rect l="l" t="t" r="r" b="b"/>
                <a:pathLst>
                  <a:path w="1080293" h="182315">
                    <a:moveTo>
                      <a:pt x="0" y="0"/>
                    </a:moveTo>
                    <a:lnTo>
                      <a:pt x="1080293" y="0"/>
                    </a:lnTo>
                    <a:lnTo>
                      <a:pt x="1080293" y="182315"/>
                    </a:lnTo>
                    <a:lnTo>
                      <a:pt x="0" y="182315"/>
                    </a:lnTo>
                    <a:close/>
                  </a:path>
                </a:pathLst>
              </a:custGeom>
              <a:solidFill>
                <a:srgbClr val="595959"/>
              </a:solidFill>
            </p:spPr>
          </p:sp>
        </p:grpSp>
        <p:grpSp>
          <p:nvGrpSpPr>
            <p:cNvPr id="45" name="Group 45"/>
            <p:cNvGrpSpPr/>
            <p:nvPr/>
          </p:nvGrpSpPr>
          <p:grpSpPr>
            <a:xfrm>
              <a:off x="3298913" y="5567833"/>
              <a:ext cx="6134543" cy="1242698"/>
              <a:chOff x="4083" y="-52982"/>
              <a:chExt cx="1071291" cy="217016"/>
            </a:xfrm>
          </p:grpSpPr>
          <p:sp>
            <p:nvSpPr>
              <p:cNvPr id="46" name="Freeform 46"/>
              <p:cNvSpPr/>
              <p:nvPr/>
            </p:nvSpPr>
            <p:spPr>
              <a:xfrm>
                <a:off x="4083" y="-52982"/>
                <a:ext cx="1071291" cy="217016"/>
              </a:xfrm>
              <a:custGeom>
                <a:avLst/>
                <a:gdLst/>
                <a:ahLst/>
                <a:cxnLst/>
                <a:rect l="l" t="t" r="r" b="b"/>
                <a:pathLst>
                  <a:path w="1080293" h="184194">
                    <a:moveTo>
                      <a:pt x="0" y="0"/>
                    </a:moveTo>
                    <a:lnTo>
                      <a:pt x="1080293" y="0"/>
                    </a:lnTo>
                    <a:lnTo>
                      <a:pt x="1080293" y="184194"/>
                    </a:lnTo>
                    <a:lnTo>
                      <a:pt x="0" y="184194"/>
                    </a:lnTo>
                    <a:close/>
                  </a:path>
                </a:pathLst>
              </a:custGeom>
              <a:solidFill>
                <a:srgbClr val="595959"/>
              </a:solidFill>
            </p:spPr>
          </p:sp>
        </p:grpSp>
        <p:sp>
          <p:nvSpPr>
            <p:cNvPr id="47" name="TextBox 47"/>
            <p:cNvSpPr txBox="1"/>
            <p:nvPr/>
          </p:nvSpPr>
          <p:spPr>
            <a:xfrm>
              <a:off x="55388" y="1298724"/>
              <a:ext cx="817303" cy="581356"/>
            </a:xfrm>
            <a:prstGeom prst="rect">
              <a:avLst/>
            </a:prstGeom>
          </p:spPr>
          <p:txBody>
            <a:bodyPr lIns="0" tIns="0" rIns="0" bIns="0" rtlCol="0" anchor="t">
              <a:spAutoFit/>
            </a:bodyPr>
            <a:lstStyle/>
            <a:p>
              <a:pPr algn="ctr">
                <a:lnSpc>
                  <a:spcPts val="3359"/>
                </a:lnSpc>
              </a:pPr>
              <a:r>
                <a:rPr lang="en-US" sz="2400">
                  <a:solidFill>
                    <a:srgbClr val="FFFFFF"/>
                  </a:solidFill>
                  <a:latin typeface="Calibri" panose="020F0502020204030204" pitchFamily="34" charset="0"/>
                  <a:cs typeface="Calibri" panose="020F0502020204030204" pitchFamily="34" charset="0"/>
                </a:rPr>
                <a:t>1</a:t>
              </a:r>
            </a:p>
          </p:txBody>
        </p:sp>
        <p:sp>
          <p:nvSpPr>
            <p:cNvPr id="48" name="TextBox 48"/>
            <p:cNvSpPr txBox="1"/>
            <p:nvPr/>
          </p:nvSpPr>
          <p:spPr>
            <a:xfrm>
              <a:off x="84304" y="3398627"/>
              <a:ext cx="719685" cy="581356"/>
            </a:xfrm>
            <a:prstGeom prst="rect">
              <a:avLst/>
            </a:prstGeom>
          </p:spPr>
          <p:txBody>
            <a:bodyPr lIns="0" tIns="0" rIns="0" bIns="0" rtlCol="0" anchor="t">
              <a:spAutoFit/>
            </a:bodyPr>
            <a:lstStyle/>
            <a:p>
              <a:pPr algn="ctr">
                <a:lnSpc>
                  <a:spcPts val="3359"/>
                </a:lnSpc>
              </a:pPr>
              <a:r>
                <a:rPr lang="en-US" sz="2400">
                  <a:solidFill>
                    <a:srgbClr val="FFFFFF"/>
                  </a:solidFill>
                  <a:latin typeface="Calibri" panose="020F0502020204030204" pitchFamily="34" charset="0"/>
                  <a:cs typeface="Calibri" panose="020F0502020204030204" pitchFamily="34" charset="0"/>
                </a:rPr>
                <a:t>2</a:t>
              </a:r>
            </a:p>
          </p:txBody>
        </p:sp>
        <p:sp>
          <p:nvSpPr>
            <p:cNvPr id="49" name="TextBox 49"/>
            <p:cNvSpPr txBox="1"/>
            <p:nvPr/>
          </p:nvSpPr>
          <p:spPr>
            <a:xfrm>
              <a:off x="937604" y="1472791"/>
              <a:ext cx="1636929" cy="581356"/>
            </a:xfrm>
            <a:prstGeom prst="rect">
              <a:avLst/>
            </a:prstGeom>
          </p:spPr>
          <p:txBody>
            <a:bodyPr lIns="0" tIns="0" rIns="0" bIns="0" rtlCol="0" anchor="t">
              <a:spAutoFit/>
            </a:bodyPr>
            <a:lstStyle/>
            <a:p>
              <a:pPr>
                <a:lnSpc>
                  <a:spcPts val="3359"/>
                </a:lnSpc>
              </a:pPr>
              <a:r>
                <a:rPr lang="en-US" sz="2400" dirty="0">
                  <a:solidFill>
                    <a:srgbClr val="FFFFFF"/>
                  </a:solidFill>
                  <a:latin typeface="Calibri" panose="020F0502020204030204" pitchFamily="34" charset="0"/>
                  <a:cs typeface="Calibri" panose="020F0502020204030204" pitchFamily="34" charset="0"/>
                </a:rPr>
                <a:t>COMMU</a:t>
              </a:r>
            </a:p>
          </p:txBody>
        </p:sp>
        <p:sp>
          <p:nvSpPr>
            <p:cNvPr id="50" name="TextBox 50"/>
            <p:cNvSpPr txBox="1"/>
            <p:nvPr/>
          </p:nvSpPr>
          <p:spPr>
            <a:xfrm>
              <a:off x="10139890" y="1122183"/>
              <a:ext cx="8358250" cy="1162712"/>
            </a:xfrm>
            <a:prstGeom prst="rect">
              <a:avLst/>
            </a:prstGeom>
          </p:spPr>
          <p:txBody>
            <a:bodyPr lIns="0" tIns="0" rIns="0" bIns="0" rtlCol="0" anchor="t">
              <a:spAutoFit/>
            </a:bodyPr>
            <a:lstStyle/>
            <a:p>
              <a:pPr>
                <a:lnSpc>
                  <a:spcPts val="3359"/>
                </a:lnSpc>
              </a:pPr>
              <a:r>
                <a:rPr lang="en-US" sz="2400" dirty="0">
                  <a:solidFill>
                    <a:srgbClr val="FFFFFF"/>
                  </a:solidFill>
                  <a:latin typeface="Calibri" panose="020F0502020204030204" pitchFamily="34" charset="0"/>
                  <a:cs typeface="Calibri" panose="020F0502020204030204" pitchFamily="34" charset="0"/>
                </a:rPr>
                <a:t>Ability to present and to publish business research findings/results</a:t>
              </a:r>
            </a:p>
          </p:txBody>
        </p:sp>
        <p:sp>
          <p:nvSpPr>
            <p:cNvPr id="51" name="TextBox 51"/>
            <p:cNvSpPr txBox="1"/>
            <p:nvPr/>
          </p:nvSpPr>
          <p:spPr>
            <a:xfrm>
              <a:off x="62632" y="4974289"/>
              <a:ext cx="719685" cy="581356"/>
            </a:xfrm>
            <a:prstGeom prst="rect">
              <a:avLst/>
            </a:prstGeom>
          </p:spPr>
          <p:txBody>
            <a:bodyPr lIns="0" tIns="0" rIns="0" bIns="0" rtlCol="0" anchor="t">
              <a:spAutoFit/>
            </a:bodyPr>
            <a:lstStyle/>
            <a:p>
              <a:pPr algn="ctr">
                <a:lnSpc>
                  <a:spcPts val="3359"/>
                </a:lnSpc>
              </a:pPr>
              <a:r>
                <a:rPr lang="en-US" sz="2400" dirty="0">
                  <a:solidFill>
                    <a:srgbClr val="FFFFFF"/>
                  </a:solidFill>
                  <a:latin typeface="Calibri" panose="020F0502020204030204" pitchFamily="34" charset="0"/>
                  <a:cs typeface="Calibri" panose="020F0502020204030204" pitchFamily="34" charset="0"/>
                </a:rPr>
                <a:t>3</a:t>
              </a:r>
            </a:p>
          </p:txBody>
        </p:sp>
        <p:sp>
          <p:nvSpPr>
            <p:cNvPr id="52" name="TextBox 52"/>
            <p:cNvSpPr txBox="1"/>
            <p:nvPr/>
          </p:nvSpPr>
          <p:spPr>
            <a:xfrm>
              <a:off x="943799" y="5532102"/>
              <a:ext cx="2279635" cy="495863"/>
            </a:xfrm>
            <a:prstGeom prst="rect">
              <a:avLst/>
            </a:prstGeom>
          </p:spPr>
          <p:txBody>
            <a:bodyPr lIns="0" tIns="0" rIns="0" bIns="0" rtlCol="0" anchor="t">
              <a:spAutoFit/>
            </a:bodyPr>
            <a:lstStyle/>
            <a:p>
              <a:pPr>
                <a:lnSpc>
                  <a:spcPts val="2939"/>
                </a:lnSpc>
              </a:pPr>
              <a:r>
                <a:rPr lang="en-US" sz="2099">
                  <a:solidFill>
                    <a:srgbClr val="FFFFFF"/>
                  </a:solidFill>
                  <a:latin typeface="Calibri" panose="020F0502020204030204" pitchFamily="34" charset="0"/>
                  <a:cs typeface="Calibri" panose="020F0502020204030204" pitchFamily="34" charset="0"/>
                </a:rPr>
                <a:t>LEAD/ETHIC</a:t>
              </a:r>
            </a:p>
          </p:txBody>
        </p:sp>
        <p:sp>
          <p:nvSpPr>
            <p:cNvPr id="53" name="TextBox 53"/>
            <p:cNvSpPr txBox="1"/>
            <p:nvPr/>
          </p:nvSpPr>
          <p:spPr>
            <a:xfrm>
              <a:off x="3565886" y="1007657"/>
              <a:ext cx="5431428" cy="581356"/>
            </a:xfrm>
            <a:prstGeom prst="rect">
              <a:avLst/>
            </a:prstGeom>
          </p:spPr>
          <p:txBody>
            <a:bodyPr wrap="square" lIns="0" tIns="0" rIns="0" bIns="0" rtlCol="0" anchor="t">
              <a:spAutoFit/>
            </a:bodyPr>
            <a:lstStyle/>
            <a:p>
              <a:pPr algn="just">
                <a:lnSpc>
                  <a:spcPts val="3359"/>
                </a:lnSpc>
              </a:pPr>
              <a:r>
                <a:rPr lang="en-US" sz="2400" dirty="0">
                  <a:solidFill>
                    <a:srgbClr val="FFFFFF"/>
                  </a:solidFill>
                  <a:latin typeface="Calibri" panose="020F0502020204030204" pitchFamily="34" charset="0"/>
                  <a:cs typeface="Calibri" panose="020F0502020204030204" pitchFamily="34" charset="0"/>
                </a:rPr>
                <a:t>Communication/Presentation</a:t>
              </a:r>
            </a:p>
          </p:txBody>
        </p:sp>
        <p:pic>
          <p:nvPicPr>
            <p:cNvPr id="54" name="Picture 54"/>
            <p:cNvPicPr>
              <a:picLocks noChangeAspect="1"/>
            </p:cNvPicPr>
            <p:nvPr/>
          </p:nvPicPr>
          <p:blipFill>
            <a:blip r:embed="rId3"/>
            <a:srcRect/>
            <a:stretch>
              <a:fillRect/>
            </a:stretch>
          </p:blipFill>
          <p:spPr>
            <a:xfrm>
              <a:off x="9603198" y="1207475"/>
              <a:ext cx="381539" cy="381539"/>
            </a:xfrm>
            <a:prstGeom prst="rect">
              <a:avLst/>
            </a:prstGeom>
          </p:spPr>
        </p:pic>
        <p:sp>
          <p:nvSpPr>
            <p:cNvPr id="55" name="TextBox 55"/>
            <p:cNvSpPr txBox="1"/>
            <p:nvPr/>
          </p:nvSpPr>
          <p:spPr>
            <a:xfrm>
              <a:off x="3565886" y="1850068"/>
              <a:ext cx="2281828" cy="581356"/>
            </a:xfrm>
            <a:prstGeom prst="rect">
              <a:avLst/>
            </a:prstGeom>
          </p:spPr>
          <p:txBody>
            <a:bodyPr wrap="square" lIns="0" tIns="0" rIns="0" bIns="0" rtlCol="0" anchor="t">
              <a:spAutoFit/>
            </a:bodyPr>
            <a:lstStyle/>
            <a:p>
              <a:pPr algn="just">
                <a:lnSpc>
                  <a:spcPts val="3359"/>
                </a:lnSpc>
              </a:pPr>
              <a:r>
                <a:rPr lang="en-US" sz="2400" dirty="0">
                  <a:solidFill>
                    <a:srgbClr val="FFFFFF"/>
                  </a:solidFill>
                  <a:latin typeface="Calibri" panose="020F0502020204030204" pitchFamily="34" charset="0"/>
                  <a:cs typeface="Calibri" panose="020F0502020204030204" pitchFamily="34" charset="0"/>
                </a:rPr>
                <a:t>Publication</a:t>
              </a:r>
            </a:p>
          </p:txBody>
        </p:sp>
        <p:sp>
          <p:nvSpPr>
            <p:cNvPr id="56" name="TextBox 56"/>
            <p:cNvSpPr txBox="1"/>
            <p:nvPr/>
          </p:nvSpPr>
          <p:spPr>
            <a:xfrm>
              <a:off x="10120473" y="2639755"/>
              <a:ext cx="8358250" cy="1744067"/>
            </a:xfrm>
            <a:prstGeom prst="rect">
              <a:avLst/>
            </a:prstGeom>
          </p:spPr>
          <p:txBody>
            <a:bodyPr lIns="0" tIns="0" rIns="0" bIns="0" rtlCol="0" anchor="t">
              <a:spAutoFit/>
            </a:bodyPr>
            <a:lstStyle/>
            <a:p>
              <a:pPr>
                <a:lnSpc>
                  <a:spcPts val="3359"/>
                </a:lnSpc>
              </a:pPr>
              <a:r>
                <a:rPr lang="en-US" sz="2400" dirty="0">
                  <a:solidFill>
                    <a:srgbClr val="FFFFFF"/>
                  </a:solidFill>
                  <a:latin typeface="Calibri" panose="020F0502020204030204" pitchFamily="34" charset="0"/>
                  <a:cs typeface="Calibri" panose="020F0502020204030204" pitchFamily="34" charset="0"/>
                </a:rPr>
                <a:t>Ability to evaluate, interpret, and synthesize existing business knowledge and to propose innovative research </a:t>
              </a:r>
            </a:p>
          </p:txBody>
        </p:sp>
        <p:sp>
          <p:nvSpPr>
            <p:cNvPr id="57" name="TextBox 57"/>
            <p:cNvSpPr txBox="1"/>
            <p:nvPr/>
          </p:nvSpPr>
          <p:spPr>
            <a:xfrm>
              <a:off x="3565886" y="4664800"/>
              <a:ext cx="3120162" cy="581356"/>
            </a:xfrm>
            <a:prstGeom prst="rect">
              <a:avLst/>
            </a:prstGeom>
          </p:spPr>
          <p:txBody>
            <a:bodyPr lIns="0" tIns="0" rIns="0" bIns="0" rtlCol="0" anchor="t">
              <a:spAutoFit/>
            </a:bodyPr>
            <a:lstStyle/>
            <a:p>
              <a:pPr algn="just">
                <a:lnSpc>
                  <a:spcPts val="3359"/>
                </a:lnSpc>
              </a:pPr>
              <a:r>
                <a:rPr lang="en-US" sz="2400" dirty="0">
                  <a:solidFill>
                    <a:srgbClr val="FFFFFF"/>
                  </a:solidFill>
                  <a:latin typeface="Calibri" panose="020F0502020204030204" pitchFamily="34" charset="0"/>
                  <a:cs typeface="Calibri" panose="020F0502020204030204" pitchFamily="34" charset="0"/>
                </a:rPr>
                <a:t>Coordination</a:t>
              </a:r>
            </a:p>
          </p:txBody>
        </p:sp>
        <p:sp>
          <p:nvSpPr>
            <p:cNvPr id="58" name="TextBox 58"/>
            <p:cNvSpPr txBox="1"/>
            <p:nvPr/>
          </p:nvSpPr>
          <p:spPr>
            <a:xfrm>
              <a:off x="3565886" y="6059265"/>
              <a:ext cx="3129506" cy="581356"/>
            </a:xfrm>
            <a:prstGeom prst="rect">
              <a:avLst/>
            </a:prstGeom>
          </p:spPr>
          <p:txBody>
            <a:bodyPr wrap="square" lIns="0" tIns="0" rIns="0" bIns="0" rtlCol="0" anchor="t">
              <a:spAutoFit/>
            </a:bodyPr>
            <a:lstStyle/>
            <a:p>
              <a:pPr algn="just">
                <a:lnSpc>
                  <a:spcPts val="3359"/>
                </a:lnSpc>
              </a:pPr>
              <a:r>
                <a:rPr lang="en-US" sz="2400" dirty="0">
                  <a:solidFill>
                    <a:srgbClr val="FFFFFF"/>
                  </a:solidFill>
                  <a:latin typeface="Calibri" panose="020F0502020204030204" pitchFamily="34" charset="0"/>
                  <a:cs typeface="Calibri" panose="020F0502020204030204" pitchFamily="34" charset="0"/>
                </a:rPr>
                <a:t>Ethical Behavior</a:t>
              </a:r>
            </a:p>
          </p:txBody>
        </p:sp>
        <p:pic>
          <p:nvPicPr>
            <p:cNvPr id="59" name="Picture 59"/>
            <p:cNvPicPr>
              <a:picLocks noChangeAspect="1"/>
            </p:cNvPicPr>
            <p:nvPr/>
          </p:nvPicPr>
          <p:blipFill>
            <a:blip r:embed="rId3"/>
            <a:srcRect/>
            <a:stretch>
              <a:fillRect/>
            </a:stretch>
          </p:blipFill>
          <p:spPr>
            <a:xfrm>
              <a:off x="9620626" y="2734507"/>
              <a:ext cx="381539" cy="381539"/>
            </a:xfrm>
            <a:prstGeom prst="rect">
              <a:avLst/>
            </a:prstGeom>
          </p:spPr>
        </p:pic>
        <p:grpSp>
          <p:nvGrpSpPr>
            <p:cNvPr id="60" name="Group 60"/>
            <p:cNvGrpSpPr/>
            <p:nvPr/>
          </p:nvGrpSpPr>
          <p:grpSpPr>
            <a:xfrm>
              <a:off x="9513173" y="4505537"/>
              <a:ext cx="9083860" cy="2318215"/>
              <a:chOff x="0" y="-46688"/>
              <a:chExt cx="1586338" cy="404836"/>
            </a:xfrm>
          </p:grpSpPr>
          <p:sp>
            <p:nvSpPr>
              <p:cNvPr id="61" name="Freeform 61"/>
              <p:cNvSpPr/>
              <p:nvPr/>
            </p:nvSpPr>
            <p:spPr>
              <a:xfrm>
                <a:off x="0" y="-46688"/>
                <a:ext cx="1586338" cy="404836"/>
              </a:xfrm>
              <a:custGeom>
                <a:avLst/>
                <a:gdLst/>
                <a:ahLst/>
                <a:cxnLst/>
                <a:rect l="l" t="t" r="r" b="b"/>
                <a:pathLst>
                  <a:path w="1570617" h="375999">
                    <a:moveTo>
                      <a:pt x="0" y="0"/>
                    </a:moveTo>
                    <a:lnTo>
                      <a:pt x="1570617" y="0"/>
                    </a:lnTo>
                    <a:lnTo>
                      <a:pt x="1570617" y="375999"/>
                    </a:lnTo>
                    <a:lnTo>
                      <a:pt x="0" y="375999"/>
                    </a:lnTo>
                    <a:close/>
                  </a:path>
                </a:pathLst>
              </a:custGeom>
              <a:solidFill>
                <a:srgbClr val="595959"/>
              </a:solidFill>
            </p:spPr>
          </p:sp>
        </p:grpSp>
        <p:sp>
          <p:nvSpPr>
            <p:cNvPr id="62" name="TextBox 62"/>
            <p:cNvSpPr txBox="1"/>
            <p:nvPr/>
          </p:nvSpPr>
          <p:spPr>
            <a:xfrm>
              <a:off x="10147194" y="4566704"/>
              <a:ext cx="8449841" cy="984885"/>
            </a:xfrm>
            <a:prstGeom prst="rect">
              <a:avLst/>
            </a:prstGeom>
          </p:spPr>
          <p:txBody>
            <a:bodyPr lIns="0" tIns="0" rIns="0" bIns="0" rtlCol="0" anchor="t">
              <a:spAutoFit/>
            </a:bodyPr>
            <a:lstStyle/>
            <a:p>
              <a:r>
                <a:rPr lang="en-US" sz="2400" dirty="0">
                  <a:solidFill>
                    <a:srgbClr val="FFFFFF"/>
                  </a:solidFill>
                  <a:latin typeface="Calibri" panose="020F0502020204030204" pitchFamily="34" charset="0"/>
                  <a:cs typeface="Calibri" panose="020F0502020204030204" pitchFamily="34" charset="0"/>
                </a:rPr>
                <a:t>Ability to coordinate different research groups and partners</a:t>
              </a:r>
            </a:p>
          </p:txBody>
        </p:sp>
        <p:pic>
          <p:nvPicPr>
            <p:cNvPr id="63" name="Picture 63"/>
            <p:cNvPicPr>
              <a:picLocks noChangeAspect="1"/>
            </p:cNvPicPr>
            <p:nvPr/>
          </p:nvPicPr>
          <p:blipFill>
            <a:blip r:embed="rId3"/>
            <a:srcRect/>
            <a:stretch>
              <a:fillRect/>
            </a:stretch>
          </p:blipFill>
          <p:spPr>
            <a:xfrm>
              <a:off x="9620626" y="4664620"/>
              <a:ext cx="381539" cy="381539"/>
            </a:xfrm>
            <a:prstGeom prst="rect">
              <a:avLst/>
            </a:prstGeom>
          </p:spPr>
        </p:pic>
        <p:sp>
          <p:nvSpPr>
            <p:cNvPr id="64" name="TextBox 64"/>
            <p:cNvSpPr txBox="1"/>
            <p:nvPr/>
          </p:nvSpPr>
          <p:spPr>
            <a:xfrm>
              <a:off x="10147194" y="5661046"/>
              <a:ext cx="8449841" cy="984885"/>
            </a:xfrm>
            <a:prstGeom prst="rect">
              <a:avLst/>
            </a:prstGeom>
          </p:spPr>
          <p:txBody>
            <a:bodyPr lIns="0" tIns="0" rIns="0" bIns="0" rtlCol="0" anchor="t">
              <a:spAutoFit/>
            </a:bodyPr>
            <a:lstStyle/>
            <a:p>
              <a:r>
                <a:rPr lang="en-US" sz="2400" dirty="0">
                  <a:solidFill>
                    <a:srgbClr val="FFFFFF"/>
                  </a:solidFill>
                  <a:latin typeface="Calibri" panose="020F0502020204030204" pitchFamily="34" charset="0"/>
                  <a:cs typeface="Calibri" panose="020F0502020204030204" pitchFamily="34" charset="0"/>
                </a:rPr>
                <a:t>Ability to undertake various academic activities in an ethical way</a:t>
              </a:r>
            </a:p>
          </p:txBody>
        </p:sp>
        <p:pic>
          <p:nvPicPr>
            <p:cNvPr id="65" name="Picture 65"/>
            <p:cNvPicPr>
              <a:picLocks noChangeAspect="1"/>
            </p:cNvPicPr>
            <p:nvPr/>
          </p:nvPicPr>
          <p:blipFill>
            <a:blip r:embed="rId3"/>
            <a:srcRect/>
            <a:stretch>
              <a:fillRect/>
            </a:stretch>
          </p:blipFill>
          <p:spPr>
            <a:xfrm>
              <a:off x="9620626" y="5760416"/>
              <a:ext cx="381539" cy="381539"/>
            </a:xfrm>
            <a:prstGeom prst="rect">
              <a:avLst/>
            </a:prstGeom>
          </p:spPr>
        </p:pic>
        <p:sp>
          <p:nvSpPr>
            <p:cNvPr id="66" name="TextBox 66"/>
            <p:cNvSpPr txBox="1"/>
            <p:nvPr/>
          </p:nvSpPr>
          <p:spPr>
            <a:xfrm>
              <a:off x="943799" y="7640982"/>
              <a:ext cx="1230216" cy="581356"/>
            </a:xfrm>
            <a:prstGeom prst="rect">
              <a:avLst/>
            </a:prstGeom>
          </p:spPr>
          <p:txBody>
            <a:bodyPr lIns="0" tIns="0" rIns="0" bIns="0" rtlCol="0" anchor="t">
              <a:spAutoFit/>
            </a:bodyPr>
            <a:lstStyle/>
            <a:p>
              <a:pPr>
                <a:lnSpc>
                  <a:spcPts val="3359"/>
                </a:lnSpc>
              </a:pPr>
              <a:r>
                <a:rPr lang="en-US" sz="2400">
                  <a:solidFill>
                    <a:srgbClr val="FFFFFF"/>
                  </a:solidFill>
                  <a:latin typeface="Calibri" panose="020F0502020204030204" pitchFamily="34" charset="0"/>
                  <a:cs typeface="Calibri" panose="020F0502020204030204" pitchFamily="34" charset="0"/>
                </a:rPr>
                <a:t>GLOB</a:t>
              </a:r>
            </a:p>
          </p:txBody>
        </p:sp>
        <p:grpSp>
          <p:nvGrpSpPr>
            <p:cNvPr id="67" name="Group 67"/>
            <p:cNvGrpSpPr/>
            <p:nvPr/>
          </p:nvGrpSpPr>
          <p:grpSpPr>
            <a:xfrm>
              <a:off x="3303361" y="6884895"/>
              <a:ext cx="6147833" cy="2017716"/>
              <a:chOff x="6681" y="-12528"/>
              <a:chExt cx="1073612" cy="352359"/>
            </a:xfrm>
          </p:grpSpPr>
          <p:sp>
            <p:nvSpPr>
              <p:cNvPr id="68" name="Freeform 68"/>
              <p:cNvSpPr/>
              <p:nvPr/>
            </p:nvSpPr>
            <p:spPr>
              <a:xfrm>
                <a:off x="6681" y="-12528"/>
                <a:ext cx="1073612" cy="352359"/>
              </a:xfrm>
              <a:custGeom>
                <a:avLst/>
                <a:gdLst/>
                <a:ahLst/>
                <a:cxnLst/>
                <a:rect l="l" t="t" r="r" b="b"/>
                <a:pathLst>
                  <a:path w="1080293" h="339831">
                    <a:moveTo>
                      <a:pt x="0" y="0"/>
                    </a:moveTo>
                    <a:lnTo>
                      <a:pt x="1080293" y="0"/>
                    </a:lnTo>
                    <a:lnTo>
                      <a:pt x="1080293" y="339831"/>
                    </a:lnTo>
                    <a:lnTo>
                      <a:pt x="0" y="339831"/>
                    </a:lnTo>
                    <a:close/>
                  </a:path>
                </a:pathLst>
              </a:custGeom>
              <a:solidFill>
                <a:srgbClr val="595959"/>
              </a:solidFill>
            </p:spPr>
          </p:sp>
        </p:grpSp>
        <p:sp>
          <p:nvSpPr>
            <p:cNvPr id="69" name="TextBox 69"/>
            <p:cNvSpPr txBox="1"/>
            <p:nvPr/>
          </p:nvSpPr>
          <p:spPr>
            <a:xfrm>
              <a:off x="3538393" y="7530616"/>
              <a:ext cx="2926307" cy="581356"/>
            </a:xfrm>
            <a:prstGeom prst="rect">
              <a:avLst/>
            </a:prstGeom>
          </p:spPr>
          <p:txBody>
            <a:bodyPr wrap="square" lIns="0" tIns="0" rIns="0" bIns="0" rtlCol="0" anchor="t">
              <a:spAutoFit/>
            </a:bodyPr>
            <a:lstStyle/>
            <a:p>
              <a:pPr algn="just">
                <a:lnSpc>
                  <a:spcPts val="3359"/>
                </a:lnSpc>
              </a:pPr>
              <a:r>
                <a:rPr lang="en-US" sz="2400" dirty="0">
                  <a:solidFill>
                    <a:srgbClr val="FFFFFF"/>
                  </a:solidFill>
                  <a:latin typeface="Calibri" panose="020F0502020204030204" pitchFamily="34" charset="0"/>
                  <a:cs typeface="Calibri" panose="020F0502020204030204" pitchFamily="34" charset="0"/>
                </a:rPr>
                <a:t>Global Mindset </a:t>
              </a:r>
            </a:p>
          </p:txBody>
        </p:sp>
        <p:grpSp>
          <p:nvGrpSpPr>
            <p:cNvPr id="70" name="Group 70"/>
            <p:cNvGrpSpPr/>
            <p:nvPr/>
          </p:nvGrpSpPr>
          <p:grpSpPr>
            <a:xfrm>
              <a:off x="914223" y="8976975"/>
              <a:ext cx="2319316" cy="2054158"/>
              <a:chOff x="0" y="6410"/>
              <a:chExt cx="405028" cy="358723"/>
            </a:xfrm>
          </p:grpSpPr>
          <p:sp>
            <p:nvSpPr>
              <p:cNvPr id="71" name="Freeform 71"/>
              <p:cNvSpPr/>
              <p:nvPr/>
            </p:nvSpPr>
            <p:spPr>
              <a:xfrm>
                <a:off x="0" y="6410"/>
                <a:ext cx="405028" cy="358723"/>
              </a:xfrm>
              <a:custGeom>
                <a:avLst/>
                <a:gdLst/>
                <a:ahLst/>
                <a:cxnLst/>
                <a:rect l="l" t="t" r="r" b="b"/>
                <a:pathLst>
                  <a:path w="406457" h="365133">
                    <a:moveTo>
                      <a:pt x="0" y="0"/>
                    </a:moveTo>
                    <a:lnTo>
                      <a:pt x="406457" y="0"/>
                    </a:lnTo>
                    <a:lnTo>
                      <a:pt x="406457" y="365133"/>
                    </a:lnTo>
                    <a:lnTo>
                      <a:pt x="0" y="365133"/>
                    </a:lnTo>
                    <a:close/>
                  </a:path>
                </a:pathLst>
              </a:custGeom>
              <a:solidFill>
                <a:srgbClr val="986F43"/>
              </a:solidFill>
            </p:spPr>
          </p:sp>
        </p:grpSp>
        <p:sp>
          <p:nvSpPr>
            <p:cNvPr id="72" name="TextBox 72"/>
            <p:cNvSpPr txBox="1"/>
            <p:nvPr/>
          </p:nvSpPr>
          <p:spPr>
            <a:xfrm>
              <a:off x="1155943" y="9695022"/>
              <a:ext cx="1245279" cy="581356"/>
            </a:xfrm>
            <a:prstGeom prst="rect">
              <a:avLst/>
            </a:prstGeom>
          </p:spPr>
          <p:txBody>
            <a:bodyPr wrap="square" lIns="0" tIns="0" rIns="0" bIns="0" rtlCol="0" anchor="t">
              <a:spAutoFit/>
            </a:bodyPr>
            <a:lstStyle/>
            <a:p>
              <a:pPr>
                <a:lnSpc>
                  <a:spcPts val="3359"/>
                </a:lnSpc>
              </a:pPr>
              <a:r>
                <a:rPr lang="en-US" sz="2400" dirty="0">
                  <a:solidFill>
                    <a:srgbClr val="FFFFFF"/>
                  </a:solidFill>
                  <a:latin typeface="Calibri" panose="020F0502020204030204" pitchFamily="34" charset="0"/>
                  <a:cs typeface="Calibri" panose="020F0502020204030204" pitchFamily="34" charset="0"/>
                </a:rPr>
                <a:t>VSP</a:t>
              </a:r>
            </a:p>
          </p:txBody>
        </p:sp>
        <p:grpSp>
          <p:nvGrpSpPr>
            <p:cNvPr id="73" name="Group 73"/>
            <p:cNvGrpSpPr/>
            <p:nvPr/>
          </p:nvGrpSpPr>
          <p:grpSpPr>
            <a:xfrm>
              <a:off x="3298914" y="8976975"/>
              <a:ext cx="6152277" cy="2054158"/>
              <a:chOff x="4083" y="6410"/>
              <a:chExt cx="1074388" cy="358723"/>
            </a:xfrm>
          </p:grpSpPr>
          <p:sp>
            <p:nvSpPr>
              <p:cNvPr id="74" name="Freeform 74"/>
              <p:cNvSpPr/>
              <p:nvPr/>
            </p:nvSpPr>
            <p:spPr>
              <a:xfrm>
                <a:off x="4083" y="6410"/>
                <a:ext cx="1074388" cy="358723"/>
              </a:xfrm>
              <a:custGeom>
                <a:avLst/>
                <a:gdLst/>
                <a:ahLst/>
                <a:cxnLst/>
                <a:rect l="l" t="t" r="r" b="b"/>
                <a:pathLst>
                  <a:path w="1080293" h="365133">
                    <a:moveTo>
                      <a:pt x="0" y="0"/>
                    </a:moveTo>
                    <a:lnTo>
                      <a:pt x="1080293" y="0"/>
                    </a:lnTo>
                    <a:lnTo>
                      <a:pt x="1080293" y="365133"/>
                    </a:lnTo>
                    <a:lnTo>
                      <a:pt x="0" y="365133"/>
                    </a:lnTo>
                    <a:close/>
                  </a:path>
                </a:pathLst>
              </a:custGeom>
              <a:solidFill>
                <a:srgbClr val="595959"/>
              </a:solidFill>
            </p:spPr>
          </p:sp>
        </p:grpSp>
        <p:sp>
          <p:nvSpPr>
            <p:cNvPr id="75" name="TextBox 75"/>
            <p:cNvSpPr txBox="1"/>
            <p:nvPr/>
          </p:nvSpPr>
          <p:spPr>
            <a:xfrm>
              <a:off x="3557442" y="9759695"/>
              <a:ext cx="5126628" cy="581356"/>
            </a:xfrm>
            <a:prstGeom prst="rect">
              <a:avLst/>
            </a:prstGeom>
          </p:spPr>
          <p:txBody>
            <a:bodyPr wrap="square" lIns="0" tIns="0" rIns="0" bIns="0" rtlCol="0" anchor="t">
              <a:spAutoFit/>
            </a:bodyPr>
            <a:lstStyle/>
            <a:p>
              <a:pPr algn="just">
                <a:lnSpc>
                  <a:spcPts val="3359"/>
                </a:lnSpc>
              </a:pPr>
              <a:r>
                <a:rPr lang="en-US" sz="2400" dirty="0">
                  <a:solidFill>
                    <a:srgbClr val="FFFFFF"/>
                  </a:solidFill>
                  <a:latin typeface="Calibri" panose="020F0502020204030204" pitchFamily="34" charset="0"/>
                  <a:cs typeface="Calibri" panose="020F0502020204030204" pitchFamily="34" charset="0"/>
                </a:rPr>
                <a:t>Professional Qualification</a:t>
              </a:r>
            </a:p>
          </p:txBody>
        </p:sp>
        <p:grpSp>
          <p:nvGrpSpPr>
            <p:cNvPr id="76" name="Group 76"/>
            <p:cNvGrpSpPr/>
            <p:nvPr/>
          </p:nvGrpSpPr>
          <p:grpSpPr>
            <a:xfrm>
              <a:off x="9513173" y="8976975"/>
              <a:ext cx="9083860" cy="2054158"/>
              <a:chOff x="0" y="6410"/>
              <a:chExt cx="1586338" cy="358723"/>
            </a:xfrm>
          </p:grpSpPr>
          <p:sp>
            <p:nvSpPr>
              <p:cNvPr id="77" name="Freeform 77"/>
              <p:cNvSpPr/>
              <p:nvPr/>
            </p:nvSpPr>
            <p:spPr>
              <a:xfrm>
                <a:off x="0" y="6410"/>
                <a:ext cx="1586338" cy="358723"/>
              </a:xfrm>
              <a:custGeom>
                <a:avLst/>
                <a:gdLst/>
                <a:ahLst/>
                <a:cxnLst/>
                <a:rect l="l" t="t" r="r" b="b"/>
                <a:pathLst>
                  <a:path w="1570617" h="365133">
                    <a:moveTo>
                      <a:pt x="0" y="0"/>
                    </a:moveTo>
                    <a:lnTo>
                      <a:pt x="1570617" y="0"/>
                    </a:lnTo>
                    <a:lnTo>
                      <a:pt x="1570617" y="365133"/>
                    </a:lnTo>
                    <a:lnTo>
                      <a:pt x="0" y="365133"/>
                    </a:lnTo>
                    <a:close/>
                  </a:path>
                </a:pathLst>
              </a:custGeom>
              <a:solidFill>
                <a:srgbClr val="595959"/>
              </a:solidFill>
            </p:spPr>
          </p:sp>
        </p:grpSp>
        <p:sp>
          <p:nvSpPr>
            <p:cNvPr id="78" name="TextBox 78"/>
            <p:cNvSpPr txBox="1"/>
            <p:nvPr/>
          </p:nvSpPr>
          <p:spPr>
            <a:xfrm>
              <a:off x="10015257" y="9006985"/>
              <a:ext cx="8513404" cy="984885"/>
            </a:xfrm>
            <a:prstGeom prst="rect">
              <a:avLst/>
            </a:prstGeom>
          </p:spPr>
          <p:txBody>
            <a:bodyPr lIns="0" tIns="0" rIns="0" bIns="0" rtlCol="0" anchor="t">
              <a:spAutoFit/>
            </a:bodyPr>
            <a:lstStyle/>
            <a:p>
              <a:r>
                <a:rPr lang="en-US" sz="2400" dirty="0">
                  <a:solidFill>
                    <a:srgbClr val="FFFFFF"/>
                  </a:solidFill>
                  <a:latin typeface="Calibri" panose="020F0502020204030204" pitchFamily="34" charset="0"/>
                  <a:cs typeface="Calibri" panose="020F0502020204030204" pitchFamily="34" charset="0"/>
                </a:rPr>
                <a:t>Ability to qualify for a business research/faculty position</a:t>
              </a:r>
            </a:p>
          </p:txBody>
        </p:sp>
        <p:pic>
          <p:nvPicPr>
            <p:cNvPr id="79" name="Picture 79"/>
            <p:cNvPicPr>
              <a:picLocks noChangeAspect="1"/>
            </p:cNvPicPr>
            <p:nvPr/>
          </p:nvPicPr>
          <p:blipFill>
            <a:blip r:embed="rId3"/>
            <a:srcRect/>
            <a:stretch>
              <a:fillRect/>
            </a:stretch>
          </p:blipFill>
          <p:spPr>
            <a:xfrm>
              <a:off x="9603198" y="9051277"/>
              <a:ext cx="381539" cy="381539"/>
            </a:xfrm>
            <a:prstGeom prst="rect">
              <a:avLst/>
            </a:prstGeom>
          </p:spPr>
        </p:pic>
        <p:grpSp>
          <p:nvGrpSpPr>
            <p:cNvPr id="80" name="Group 80"/>
            <p:cNvGrpSpPr/>
            <p:nvPr/>
          </p:nvGrpSpPr>
          <p:grpSpPr>
            <a:xfrm>
              <a:off x="9513173" y="6875572"/>
              <a:ext cx="9083860" cy="2027039"/>
              <a:chOff x="0" y="-14156"/>
              <a:chExt cx="1586338" cy="353987"/>
            </a:xfrm>
          </p:grpSpPr>
          <p:sp>
            <p:nvSpPr>
              <p:cNvPr id="81" name="Freeform 81"/>
              <p:cNvSpPr/>
              <p:nvPr/>
            </p:nvSpPr>
            <p:spPr>
              <a:xfrm>
                <a:off x="0" y="-14156"/>
                <a:ext cx="1586338" cy="353987"/>
              </a:xfrm>
              <a:custGeom>
                <a:avLst/>
                <a:gdLst/>
                <a:ahLst/>
                <a:cxnLst/>
                <a:rect l="l" t="t" r="r" b="b"/>
                <a:pathLst>
                  <a:path w="1570617" h="339831">
                    <a:moveTo>
                      <a:pt x="0" y="0"/>
                    </a:moveTo>
                    <a:lnTo>
                      <a:pt x="1570617" y="0"/>
                    </a:lnTo>
                    <a:lnTo>
                      <a:pt x="1570617" y="339831"/>
                    </a:lnTo>
                    <a:lnTo>
                      <a:pt x="0" y="339831"/>
                    </a:lnTo>
                    <a:close/>
                  </a:path>
                </a:pathLst>
              </a:custGeom>
              <a:solidFill>
                <a:srgbClr val="595959"/>
              </a:solidFill>
            </p:spPr>
          </p:sp>
        </p:grpSp>
        <p:sp>
          <p:nvSpPr>
            <p:cNvPr id="82" name="TextBox 82"/>
            <p:cNvSpPr txBox="1"/>
            <p:nvPr/>
          </p:nvSpPr>
          <p:spPr>
            <a:xfrm>
              <a:off x="10015257" y="6888845"/>
              <a:ext cx="8513404" cy="492443"/>
            </a:xfrm>
            <a:prstGeom prst="rect">
              <a:avLst/>
            </a:prstGeom>
          </p:spPr>
          <p:txBody>
            <a:bodyPr lIns="0" tIns="0" rIns="0" bIns="0" rtlCol="0" anchor="t">
              <a:spAutoFit/>
            </a:bodyPr>
            <a:lstStyle/>
            <a:p>
              <a:r>
                <a:rPr lang="en-US" sz="2400" dirty="0">
                  <a:solidFill>
                    <a:srgbClr val="FFFFFF"/>
                  </a:solidFill>
                  <a:latin typeface="Calibri" panose="020F0502020204030204" pitchFamily="34" charset="0"/>
                  <a:cs typeface="Calibri" panose="020F0502020204030204" pitchFamily="34" charset="0"/>
                </a:rPr>
                <a:t>Ability to engage business research in a global level</a:t>
              </a:r>
            </a:p>
          </p:txBody>
        </p:sp>
        <p:pic>
          <p:nvPicPr>
            <p:cNvPr id="83" name="Picture 83"/>
            <p:cNvPicPr>
              <a:picLocks noChangeAspect="1"/>
            </p:cNvPicPr>
            <p:nvPr/>
          </p:nvPicPr>
          <p:blipFill>
            <a:blip r:embed="rId3"/>
            <a:srcRect/>
            <a:stretch>
              <a:fillRect/>
            </a:stretch>
          </p:blipFill>
          <p:spPr>
            <a:xfrm>
              <a:off x="9566130" y="6931101"/>
              <a:ext cx="381539" cy="381539"/>
            </a:xfrm>
            <a:prstGeom prst="rect">
              <a:avLst/>
            </a:prstGeom>
          </p:spPr>
        </p:pic>
        <p:pic>
          <p:nvPicPr>
            <p:cNvPr id="84" name="Picture 84"/>
            <p:cNvPicPr>
              <a:picLocks noChangeAspect="1"/>
            </p:cNvPicPr>
            <p:nvPr/>
          </p:nvPicPr>
          <p:blipFill>
            <a:blip r:embed="rId3"/>
            <a:srcRect/>
            <a:stretch>
              <a:fillRect/>
            </a:stretch>
          </p:blipFill>
          <p:spPr>
            <a:xfrm>
              <a:off x="9574514" y="7896580"/>
              <a:ext cx="381539" cy="381539"/>
            </a:xfrm>
            <a:prstGeom prst="rect">
              <a:avLst/>
            </a:prstGeom>
          </p:spPr>
        </p:pic>
        <p:sp>
          <p:nvSpPr>
            <p:cNvPr id="85" name="TextBox 85"/>
            <p:cNvSpPr txBox="1"/>
            <p:nvPr/>
          </p:nvSpPr>
          <p:spPr>
            <a:xfrm>
              <a:off x="10017693" y="7832364"/>
              <a:ext cx="8513404" cy="984885"/>
            </a:xfrm>
            <a:prstGeom prst="rect">
              <a:avLst/>
            </a:prstGeom>
          </p:spPr>
          <p:txBody>
            <a:bodyPr lIns="0" tIns="0" rIns="0" bIns="0" rtlCol="0" anchor="t">
              <a:spAutoFit/>
            </a:bodyPr>
            <a:lstStyle/>
            <a:p>
              <a:r>
                <a:rPr lang="en-US" sz="2400" dirty="0">
                  <a:solidFill>
                    <a:srgbClr val="FFFFFF"/>
                  </a:solidFill>
                  <a:latin typeface="Calibri" panose="020F0502020204030204" pitchFamily="34" charset="0"/>
                  <a:cs typeface="Calibri" panose="020F0502020204030204" pitchFamily="34" charset="0"/>
                </a:rPr>
                <a:t>Ability to undertake local business research with a global mindset</a:t>
              </a:r>
            </a:p>
          </p:txBody>
        </p:sp>
        <p:pic>
          <p:nvPicPr>
            <p:cNvPr id="86" name="Picture 86"/>
            <p:cNvPicPr>
              <a:picLocks noChangeAspect="1"/>
            </p:cNvPicPr>
            <p:nvPr/>
          </p:nvPicPr>
          <p:blipFill>
            <a:blip r:embed="rId3"/>
            <a:srcRect/>
            <a:stretch>
              <a:fillRect/>
            </a:stretch>
          </p:blipFill>
          <p:spPr>
            <a:xfrm>
              <a:off x="9591705" y="10025330"/>
              <a:ext cx="381539" cy="381539"/>
            </a:xfrm>
            <a:prstGeom prst="rect">
              <a:avLst/>
            </a:prstGeom>
          </p:spPr>
        </p:pic>
        <p:sp>
          <p:nvSpPr>
            <p:cNvPr id="87" name="TextBox 87"/>
            <p:cNvSpPr txBox="1"/>
            <p:nvPr/>
          </p:nvSpPr>
          <p:spPr>
            <a:xfrm>
              <a:off x="10023497" y="10025330"/>
              <a:ext cx="8513404" cy="984885"/>
            </a:xfrm>
            <a:prstGeom prst="rect">
              <a:avLst/>
            </a:prstGeom>
          </p:spPr>
          <p:txBody>
            <a:bodyPr lIns="0" tIns="0" rIns="0" bIns="0" rtlCol="0" anchor="t">
              <a:spAutoFit/>
            </a:bodyPr>
            <a:lstStyle/>
            <a:p>
              <a:r>
                <a:rPr lang="en-US" sz="2400" dirty="0">
                  <a:solidFill>
                    <a:srgbClr val="FFFFFF"/>
                  </a:solidFill>
                  <a:latin typeface="Calibri" panose="020F0502020204030204" pitchFamily="34" charset="0"/>
                  <a:cs typeface="Calibri" panose="020F0502020204030204" pitchFamily="34" charset="0"/>
                </a:rPr>
                <a:t>Ability to competently teach business courses at the collegiate or above levels</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D4A46"/>
        </a:solidFill>
        <a:effectLst/>
      </p:bgPr>
    </p:bg>
    <p:spTree>
      <p:nvGrpSpPr>
        <p:cNvPr id="1" name=""/>
        <p:cNvGrpSpPr/>
        <p:nvPr/>
      </p:nvGrpSpPr>
      <p:grpSpPr>
        <a:xfrm>
          <a:off x="0" y="0"/>
          <a:ext cx="0" cy="0"/>
          <a:chOff x="0" y="0"/>
          <a:chExt cx="0" cy="0"/>
        </a:xfrm>
      </p:grpSpPr>
      <p:sp>
        <p:nvSpPr>
          <p:cNvPr id="2" name="TextBox 2"/>
          <p:cNvSpPr txBox="1"/>
          <p:nvPr/>
        </p:nvSpPr>
        <p:spPr>
          <a:xfrm>
            <a:off x="1506038" y="424479"/>
            <a:ext cx="9786645" cy="807913"/>
          </a:xfrm>
          <a:prstGeom prst="rect">
            <a:avLst/>
          </a:prstGeom>
        </p:spPr>
        <p:txBody>
          <a:bodyPr wrap="square" lIns="0" tIns="0" rIns="0" bIns="0" rtlCol="0" anchor="t">
            <a:spAutoFit/>
          </a:bodyPr>
          <a:lstStyle/>
          <a:p>
            <a:pPr>
              <a:lnSpc>
                <a:spcPts val="6327"/>
              </a:lnSpc>
            </a:pPr>
            <a:r>
              <a:rPr lang="en-US" sz="5272" spc="158" dirty="0" smtClean="0">
                <a:solidFill>
                  <a:srgbClr val="FFFDFD"/>
                </a:solidFill>
                <a:latin typeface="Calibri" panose="020F0502020204030204" pitchFamily="34" charset="0"/>
                <a:ea typeface="標楷體" panose="03000509000000000000" pitchFamily="65" charset="-120"/>
                <a:cs typeface="Calibri" panose="020F0502020204030204" pitchFamily="34" charset="0"/>
              </a:rPr>
              <a:t>AACSB Online Teaching Platform</a:t>
            </a:r>
            <a:endParaRPr lang="en-US" sz="5272" spc="158" dirty="0">
              <a:solidFill>
                <a:srgbClr val="FFFDFD"/>
              </a:solidFill>
              <a:latin typeface="Calibri" panose="020F0502020204030204" pitchFamily="34" charset="0"/>
              <a:ea typeface="標楷體" panose="03000509000000000000" pitchFamily="65" charset="-120"/>
              <a:cs typeface="Calibri" panose="020F0502020204030204" pitchFamily="34" charset="0"/>
            </a:endParaRPr>
          </a:p>
        </p:txBody>
      </p:sp>
      <p:sp>
        <p:nvSpPr>
          <p:cNvPr id="3" name="TextBox 3"/>
          <p:cNvSpPr txBox="1"/>
          <p:nvPr/>
        </p:nvSpPr>
        <p:spPr>
          <a:xfrm>
            <a:off x="556285" y="1722767"/>
            <a:ext cx="17579315" cy="666849"/>
          </a:xfrm>
          <a:prstGeom prst="rect">
            <a:avLst/>
          </a:prstGeom>
        </p:spPr>
        <p:txBody>
          <a:bodyPr wrap="square" lIns="0" tIns="0" rIns="0" bIns="0" rtlCol="0" anchor="t">
            <a:spAutoFit/>
          </a:bodyPr>
          <a:lstStyle/>
          <a:p>
            <a:pPr>
              <a:lnSpc>
                <a:spcPts val="5184"/>
              </a:lnSpc>
            </a:pPr>
            <a:r>
              <a:rPr lang="en-US" sz="3200" spc="288" dirty="0" smtClean="0">
                <a:solidFill>
                  <a:srgbClr val="FFFDFD"/>
                </a:solidFill>
                <a:latin typeface="Calibri" panose="020F0502020204030204" pitchFamily="34" charset="0"/>
                <a:ea typeface="標楷體" panose="03000509000000000000" pitchFamily="65" charset="-120"/>
                <a:cs typeface="Calibri" panose="020F0502020204030204" pitchFamily="34" charset="0"/>
              </a:rPr>
              <a:t>System to transferred students’ semester result into five core abilities automatically </a:t>
            </a:r>
            <a:endParaRPr lang="en-US" sz="3200" spc="288" dirty="0">
              <a:solidFill>
                <a:srgbClr val="FFFDFD"/>
              </a:solidFill>
              <a:latin typeface="標楷體" panose="03000509000000000000" pitchFamily="65" charset="-120"/>
              <a:ea typeface="標楷體" panose="03000509000000000000" pitchFamily="65" charset="-120"/>
              <a:cs typeface="Arial" panose="020B0604020202020204" pitchFamily="34" charset="0"/>
            </a:endParaRPr>
          </a:p>
        </p:txBody>
      </p:sp>
      <p:sp>
        <p:nvSpPr>
          <p:cNvPr id="4" name="TextBox 4"/>
          <p:cNvSpPr txBox="1"/>
          <p:nvPr/>
        </p:nvSpPr>
        <p:spPr>
          <a:xfrm>
            <a:off x="556285" y="2390589"/>
            <a:ext cx="2964633" cy="666849"/>
          </a:xfrm>
          <a:prstGeom prst="rect">
            <a:avLst/>
          </a:prstGeom>
        </p:spPr>
        <p:txBody>
          <a:bodyPr wrap="square" lIns="0" tIns="0" rIns="0" bIns="0" rtlCol="0" anchor="t">
            <a:spAutoFit/>
          </a:bodyPr>
          <a:lstStyle/>
          <a:p>
            <a:pPr>
              <a:lnSpc>
                <a:spcPts val="5184"/>
              </a:lnSpc>
            </a:pPr>
            <a:r>
              <a:rPr lang="en-US" sz="3200" spc="288" dirty="0" smtClean="0">
                <a:solidFill>
                  <a:srgbClr val="FFFDFD"/>
                </a:solidFill>
                <a:latin typeface="Calibri" panose="020F0502020204030204" pitchFamily="34" charset="0"/>
                <a:ea typeface="標楷體" panose="03000509000000000000" pitchFamily="65" charset="-120"/>
                <a:cs typeface="Calibri" panose="020F0502020204030204" pitchFamily="34" charset="0"/>
              </a:rPr>
              <a:t>Example:</a:t>
            </a:r>
            <a:endParaRPr lang="en-US" sz="3200" spc="288" dirty="0">
              <a:solidFill>
                <a:srgbClr val="FFFDFD"/>
              </a:solidFill>
              <a:latin typeface="Calibri" panose="020F0502020204030204" pitchFamily="34" charset="0"/>
              <a:ea typeface="標楷體" panose="03000509000000000000" pitchFamily="65" charset="-120"/>
              <a:cs typeface="Calibri" panose="020F0502020204030204" pitchFamily="34" charset="0"/>
            </a:endParaRPr>
          </a:p>
        </p:txBody>
      </p:sp>
      <p:sp>
        <p:nvSpPr>
          <p:cNvPr id="5" name="AutoShape 5"/>
          <p:cNvSpPr/>
          <p:nvPr/>
        </p:nvSpPr>
        <p:spPr>
          <a:xfrm>
            <a:off x="-423560" y="1441851"/>
            <a:ext cx="13358429" cy="94203"/>
          </a:xfrm>
          <a:prstGeom prst="rect">
            <a:avLst/>
          </a:prstGeom>
          <a:solidFill>
            <a:srgbClr val="FFFDFD"/>
          </a:solidFill>
        </p:spPr>
      </p:sp>
      <p:grpSp>
        <p:nvGrpSpPr>
          <p:cNvPr id="6" name="Group 6"/>
          <p:cNvGrpSpPr/>
          <p:nvPr/>
        </p:nvGrpSpPr>
        <p:grpSpPr>
          <a:xfrm>
            <a:off x="1487332" y="3071970"/>
            <a:ext cx="15313335" cy="6228021"/>
            <a:chOff x="0" y="0"/>
            <a:chExt cx="8431511" cy="3429144"/>
          </a:xfrm>
        </p:grpSpPr>
        <p:sp>
          <p:nvSpPr>
            <p:cNvPr id="7" name="Freeform 7"/>
            <p:cNvSpPr/>
            <p:nvPr/>
          </p:nvSpPr>
          <p:spPr>
            <a:xfrm>
              <a:off x="0" y="0"/>
              <a:ext cx="8431511" cy="3429144"/>
            </a:xfrm>
            <a:custGeom>
              <a:avLst/>
              <a:gdLst/>
              <a:ahLst/>
              <a:cxnLst/>
              <a:rect l="l" t="t" r="r" b="b"/>
              <a:pathLst>
                <a:path w="8431511" h="3429144">
                  <a:moveTo>
                    <a:pt x="8215611" y="0"/>
                  </a:moveTo>
                  <a:lnTo>
                    <a:pt x="215900" y="0"/>
                  </a:lnTo>
                  <a:cubicBezTo>
                    <a:pt x="96520" y="0"/>
                    <a:pt x="0" y="96520"/>
                    <a:pt x="0" y="215900"/>
                  </a:cubicBezTo>
                  <a:lnTo>
                    <a:pt x="0" y="3213244"/>
                  </a:lnTo>
                  <a:cubicBezTo>
                    <a:pt x="0" y="3332624"/>
                    <a:pt x="96520" y="3429144"/>
                    <a:pt x="215900" y="3429144"/>
                  </a:cubicBezTo>
                  <a:lnTo>
                    <a:pt x="8215611" y="3429144"/>
                  </a:lnTo>
                  <a:cubicBezTo>
                    <a:pt x="8334991" y="3429144"/>
                    <a:pt x="8431511" y="3332624"/>
                    <a:pt x="8431511" y="3213244"/>
                  </a:cubicBezTo>
                  <a:lnTo>
                    <a:pt x="8431511" y="215900"/>
                  </a:lnTo>
                  <a:cubicBezTo>
                    <a:pt x="8431511" y="96520"/>
                    <a:pt x="8334991" y="0"/>
                    <a:pt x="8215611" y="0"/>
                  </a:cubicBezTo>
                  <a:close/>
                  <a:moveTo>
                    <a:pt x="8380711" y="1270000"/>
                  </a:moveTo>
                  <a:lnTo>
                    <a:pt x="8380711" y="3213244"/>
                  </a:lnTo>
                  <a:cubicBezTo>
                    <a:pt x="8380711" y="3304684"/>
                    <a:pt x="8307051" y="3378344"/>
                    <a:pt x="8215611" y="3378344"/>
                  </a:cubicBezTo>
                  <a:lnTo>
                    <a:pt x="215900" y="3378344"/>
                  </a:lnTo>
                  <a:cubicBezTo>
                    <a:pt x="124460" y="3378344"/>
                    <a:pt x="50800" y="3304684"/>
                    <a:pt x="50800" y="3213244"/>
                  </a:cubicBezTo>
                  <a:lnTo>
                    <a:pt x="50800" y="215900"/>
                  </a:lnTo>
                  <a:cubicBezTo>
                    <a:pt x="50800" y="124460"/>
                    <a:pt x="124460" y="50800"/>
                    <a:pt x="215900" y="50800"/>
                  </a:cubicBezTo>
                  <a:lnTo>
                    <a:pt x="8215611" y="50800"/>
                  </a:lnTo>
                  <a:cubicBezTo>
                    <a:pt x="8307051" y="50800"/>
                    <a:pt x="8380711" y="124460"/>
                    <a:pt x="8380711" y="215900"/>
                  </a:cubicBezTo>
                  <a:lnTo>
                    <a:pt x="8380711" y="1270000"/>
                  </a:lnTo>
                  <a:close/>
                </a:path>
              </a:pathLst>
            </a:custGeom>
            <a:solidFill>
              <a:srgbClr val="E4D4C5"/>
            </a:solidFill>
          </p:spPr>
        </p:sp>
      </p:grpSp>
      <p:grpSp>
        <p:nvGrpSpPr>
          <p:cNvPr id="8" name="Group 8"/>
          <p:cNvGrpSpPr/>
          <p:nvPr/>
        </p:nvGrpSpPr>
        <p:grpSpPr>
          <a:xfrm>
            <a:off x="2626169" y="3591604"/>
            <a:ext cx="5867357" cy="5333786"/>
            <a:chOff x="15117" y="-30521"/>
            <a:chExt cx="7823143" cy="7111714"/>
          </a:xfrm>
        </p:grpSpPr>
        <p:grpSp>
          <p:nvGrpSpPr>
            <p:cNvPr id="9" name="Group 9"/>
            <p:cNvGrpSpPr/>
            <p:nvPr/>
          </p:nvGrpSpPr>
          <p:grpSpPr>
            <a:xfrm>
              <a:off x="15117" y="1055142"/>
              <a:ext cx="1618076" cy="961398"/>
              <a:chOff x="0" y="0"/>
              <a:chExt cx="256496" cy="152400"/>
            </a:xfrm>
          </p:grpSpPr>
          <p:sp>
            <p:nvSpPr>
              <p:cNvPr id="10" name="Freeform 10"/>
              <p:cNvSpPr/>
              <p:nvPr/>
            </p:nvSpPr>
            <p:spPr>
              <a:xfrm>
                <a:off x="0" y="0"/>
                <a:ext cx="256496" cy="152400"/>
              </a:xfrm>
              <a:custGeom>
                <a:avLst/>
                <a:gdLst/>
                <a:ahLst/>
                <a:cxnLst/>
                <a:rect l="l" t="t" r="r" b="b"/>
                <a:pathLst>
                  <a:path w="256496" h="152400">
                    <a:moveTo>
                      <a:pt x="0" y="0"/>
                    </a:moveTo>
                    <a:lnTo>
                      <a:pt x="256496" y="0"/>
                    </a:lnTo>
                    <a:lnTo>
                      <a:pt x="256496" y="152400"/>
                    </a:lnTo>
                    <a:lnTo>
                      <a:pt x="0" y="152400"/>
                    </a:lnTo>
                    <a:close/>
                  </a:path>
                </a:pathLst>
              </a:custGeom>
              <a:solidFill>
                <a:srgbClr val="E5D6C4"/>
              </a:solidFill>
            </p:spPr>
          </p:sp>
        </p:grpSp>
        <p:grpSp>
          <p:nvGrpSpPr>
            <p:cNvPr id="11" name="Group 11"/>
            <p:cNvGrpSpPr/>
            <p:nvPr/>
          </p:nvGrpSpPr>
          <p:grpSpPr>
            <a:xfrm>
              <a:off x="1713493" y="0"/>
              <a:ext cx="1977339" cy="985239"/>
              <a:chOff x="0" y="0"/>
              <a:chExt cx="313446" cy="156179"/>
            </a:xfrm>
          </p:grpSpPr>
          <p:sp>
            <p:nvSpPr>
              <p:cNvPr id="12" name="Freeform 12"/>
              <p:cNvSpPr/>
              <p:nvPr/>
            </p:nvSpPr>
            <p:spPr>
              <a:xfrm>
                <a:off x="0" y="0"/>
                <a:ext cx="313446" cy="156179"/>
              </a:xfrm>
              <a:custGeom>
                <a:avLst/>
                <a:gdLst/>
                <a:ahLst/>
                <a:cxnLst/>
                <a:rect l="l" t="t" r="r" b="b"/>
                <a:pathLst>
                  <a:path w="313446" h="156179">
                    <a:moveTo>
                      <a:pt x="0" y="0"/>
                    </a:moveTo>
                    <a:lnTo>
                      <a:pt x="313446" y="0"/>
                    </a:lnTo>
                    <a:lnTo>
                      <a:pt x="313446" y="156179"/>
                    </a:lnTo>
                    <a:lnTo>
                      <a:pt x="0" y="156179"/>
                    </a:lnTo>
                    <a:close/>
                  </a:path>
                </a:pathLst>
              </a:custGeom>
              <a:solidFill>
                <a:srgbClr val="C9AF7F"/>
              </a:solidFill>
            </p:spPr>
          </p:sp>
        </p:grpSp>
        <p:sp>
          <p:nvSpPr>
            <p:cNvPr id="13" name="TextBox 13"/>
            <p:cNvSpPr txBox="1"/>
            <p:nvPr/>
          </p:nvSpPr>
          <p:spPr>
            <a:xfrm>
              <a:off x="1952590" y="-30521"/>
              <a:ext cx="1732433" cy="1025921"/>
            </a:xfrm>
            <a:prstGeom prst="rect">
              <a:avLst/>
            </a:prstGeom>
          </p:spPr>
          <p:txBody>
            <a:bodyPr wrap="square" lIns="0" tIns="0" rIns="0" bIns="0" rtlCol="0" anchor="t">
              <a:spAutoFit/>
            </a:bodyPr>
            <a:lstStyle/>
            <a:p>
              <a:pPr algn="ctr">
                <a:lnSpc>
                  <a:spcPts val="3048"/>
                </a:lnSpc>
              </a:pPr>
              <a:r>
                <a:rPr lang="en-US" sz="2177" dirty="0" smtClean="0">
                  <a:solidFill>
                    <a:srgbClr val="000000"/>
                  </a:solidFill>
                  <a:latin typeface="Calibri" panose="020F0502020204030204" pitchFamily="34" charset="0"/>
                  <a:ea typeface="標楷體" panose="03000509000000000000" pitchFamily="65" charset="-120"/>
                  <a:cs typeface="Calibri" panose="020F0502020204030204" pitchFamily="34" charset="0"/>
                </a:rPr>
                <a:t>Homework</a:t>
              </a:r>
              <a:endParaRPr lang="en-US" sz="2177" dirty="0">
                <a:solidFill>
                  <a:srgbClr val="000000"/>
                </a:solidFill>
                <a:latin typeface="Calibri" panose="020F0502020204030204" pitchFamily="34" charset="0"/>
                <a:ea typeface="標楷體" panose="03000509000000000000" pitchFamily="65" charset="-120"/>
                <a:cs typeface="Calibri" panose="020F0502020204030204" pitchFamily="34" charset="0"/>
              </a:endParaRPr>
            </a:p>
            <a:p>
              <a:pPr algn="ctr">
                <a:lnSpc>
                  <a:spcPts val="3048"/>
                </a:lnSpc>
              </a:pPr>
              <a:r>
                <a:rPr lang="en-US" sz="2177" dirty="0">
                  <a:solidFill>
                    <a:srgbClr val="000000"/>
                  </a:solidFill>
                  <a:latin typeface="Calibri" panose="020F0502020204030204" pitchFamily="34" charset="0"/>
                  <a:ea typeface="標楷體" panose="03000509000000000000" pitchFamily="65" charset="-120"/>
                  <a:cs typeface="Calibri" panose="020F0502020204030204" pitchFamily="34" charset="0"/>
                </a:rPr>
                <a:t>(20%)</a:t>
              </a:r>
            </a:p>
          </p:txBody>
        </p:sp>
        <p:sp>
          <p:nvSpPr>
            <p:cNvPr id="14" name="TextBox 14"/>
            <p:cNvSpPr txBox="1"/>
            <p:nvPr/>
          </p:nvSpPr>
          <p:spPr>
            <a:xfrm>
              <a:off x="195044" y="1238700"/>
              <a:ext cx="1492497" cy="512961"/>
            </a:xfrm>
            <a:prstGeom prst="rect">
              <a:avLst/>
            </a:prstGeom>
          </p:spPr>
          <p:txBody>
            <a:bodyPr wrap="square" lIns="0" tIns="0" rIns="0" bIns="0" rtlCol="0" anchor="t">
              <a:spAutoFit/>
            </a:bodyPr>
            <a:lstStyle/>
            <a:p>
              <a:pPr>
                <a:lnSpc>
                  <a:spcPts val="3048"/>
                </a:lnSpc>
                <a:spcBef>
                  <a:spcPct val="0"/>
                </a:spcBef>
              </a:pPr>
              <a:r>
                <a:rPr lang="en-US" sz="2177" dirty="0">
                  <a:solidFill>
                    <a:srgbClr val="000000"/>
                  </a:solidFill>
                  <a:latin typeface="Calibri" panose="020F0502020204030204" pitchFamily="34" charset="0"/>
                  <a:ea typeface="標楷體" panose="03000509000000000000" pitchFamily="65" charset="-120"/>
                  <a:cs typeface="Calibri" panose="020F0502020204030204" pitchFamily="34" charset="0"/>
                </a:rPr>
                <a:t>COMMU </a:t>
              </a:r>
            </a:p>
          </p:txBody>
        </p:sp>
        <p:grpSp>
          <p:nvGrpSpPr>
            <p:cNvPr id="15" name="Group 15"/>
            <p:cNvGrpSpPr/>
            <p:nvPr/>
          </p:nvGrpSpPr>
          <p:grpSpPr>
            <a:xfrm>
              <a:off x="15117" y="2075220"/>
              <a:ext cx="1618076" cy="961398"/>
              <a:chOff x="0" y="0"/>
              <a:chExt cx="256496" cy="152400"/>
            </a:xfrm>
          </p:grpSpPr>
          <p:sp>
            <p:nvSpPr>
              <p:cNvPr id="16" name="Freeform 16"/>
              <p:cNvSpPr/>
              <p:nvPr/>
            </p:nvSpPr>
            <p:spPr>
              <a:xfrm>
                <a:off x="0" y="0"/>
                <a:ext cx="256496" cy="152400"/>
              </a:xfrm>
              <a:custGeom>
                <a:avLst/>
                <a:gdLst/>
                <a:ahLst/>
                <a:cxnLst/>
                <a:rect l="l" t="t" r="r" b="b"/>
                <a:pathLst>
                  <a:path w="256496" h="152400">
                    <a:moveTo>
                      <a:pt x="0" y="0"/>
                    </a:moveTo>
                    <a:lnTo>
                      <a:pt x="256496" y="0"/>
                    </a:lnTo>
                    <a:lnTo>
                      <a:pt x="256496" y="152400"/>
                    </a:lnTo>
                    <a:lnTo>
                      <a:pt x="0" y="152400"/>
                    </a:lnTo>
                    <a:close/>
                  </a:path>
                </a:pathLst>
              </a:custGeom>
              <a:solidFill>
                <a:srgbClr val="E5D6C4"/>
              </a:solidFill>
            </p:spPr>
          </p:sp>
        </p:grpSp>
        <p:sp>
          <p:nvSpPr>
            <p:cNvPr id="17" name="TextBox 17"/>
            <p:cNvSpPr txBox="1"/>
            <p:nvPr/>
          </p:nvSpPr>
          <p:spPr>
            <a:xfrm>
              <a:off x="458941" y="2241227"/>
              <a:ext cx="1011323" cy="512961"/>
            </a:xfrm>
            <a:prstGeom prst="rect">
              <a:avLst/>
            </a:prstGeom>
          </p:spPr>
          <p:txBody>
            <a:bodyPr wrap="square" lIns="0" tIns="0" rIns="0" bIns="0" rtlCol="0" anchor="t">
              <a:spAutoFit/>
            </a:bodyPr>
            <a:lstStyle/>
            <a:p>
              <a:pPr>
                <a:lnSpc>
                  <a:spcPts val="3048"/>
                </a:lnSpc>
                <a:spcBef>
                  <a:spcPct val="0"/>
                </a:spcBef>
              </a:pPr>
              <a:r>
                <a:rPr lang="en-US" sz="2177" dirty="0">
                  <a:solidFill>
                    <a:srgbClr val="000000"/>
                  </a:solidFill>
                  <a:latin typeface="Calibri" panose="020F0502020204030204" pitchFamily="34" charset="0"/>
                  <a:ea typeface="標楷體" panose="03000509000000000000" pitchFamily="65" charset="-120"/>
                  <a:cs typeface="Calibri" panose="020F0502020204030204" pitchFamily="34" charset="0"/>
                </a:rPr>
                <a:t>CPSI</a:t>
              </a:r>
            </a:p>
          </p:txBody>
        </p:sp>
        <p:grpSp>
          <p:nvGrpSpPr>
            <p:cNvPr id="18" name="Group 18"/>
            <p:cNvGrpSpPr/>
            <p:nvPr/>
          </p:nvGrpSpPr>
          <p:grpSpPr>
            <a:xfrm>
              <a:off x="15117" y="3094374"/>
              <a:ext cx="1618076" cy="961398"/>
              <a:chOff x="0" y="0"/>
              <a:chExt cx="256496" cy="152400"/>
            </a:xfrm>
          </p:grpSpPr>
          <p:sp>
            <p:nvSpPr>
              <p:cNvPr id="19" name="Freeform 19"/>
              <p:cNvSpPr/>
              <p:nvPr/>
            </p:nvSpPr>
            <p:spPr>
              <a:xfrm>
                <a:off x="0" y="0"/>
                <a:ext cx="256496" cy="152400"/>
              </a:xfrm>
              <a:custGeom>
                <a:avLst/>
                <a:gdLst/>
                <a:ahLst/>
                <a:cxnLst/>
                <a:rect l="l" t="t" r="r" b="b"/>
                <a:pathLst>
                  <a:path w="256496" h="152400">
                    <a:moveTo>
                      <a:pt x="0" y="0"/>
                    </a:moveTo>
                    <a:lnTo>
                      <a:pt x="256496" y="0"/>
                    </a:lnTo>
                    <a:lnTo>
                      <a:pt x="256496" y="152400"/>
                    </a:lnTo>
                    <a:lnTo>
                      <a:pt x="0" y="152400"/>
                    </a:lnTo>
                    <a:close/>
                  </a:path>
                </a:pathLst>
              </a:custGeom>
              <a:solidFill>
                <a:srgbClr val="E5D6C4"/>
              </a:solidFill>
            </p:spPr>
          </p:sp>
        </p:grpSp>
        <p:sp>
          <p:nvSpPr>
            <p:cNvPr id="20" name="TextBox 20"/>
            <p:cNvSpPr txBox="1"/>
            <p:nvPr/>
          </p:nvSpPr>
          <p:spPr>
            <a:xfrm>
              <a:off x="475117" y="3286760"/>
              <a:ext cx="995145" cy="512961"/>
            </a:xfrm>
            <a:prstGeom prst="rect">
              <a:avLst/>
            </a:prstGeom>
          </p:spPr>
          <p:txBody>
            <a:bodyPr wrap="square" lIns="0" tIns="0" rIns="0" bIns="0" rtlCol="0" anchor="t">
              <a:spAutoFit/>
            </a:bodyPr>
            <a:lstStyle/>
            <a:p>
              <a:pPr>
                <a:lnSpc>
                  <a:spcPts val="3048"/>
                </a:lnSpc>
                <a:spcBef>
                  <a:spcPct val="0"/>
                </a:spcBef>
              </a:pPr>
              <a:r>
                <a:rPr lang="en-US" sz="2177" dirty="0">
                  <a:solidFill>
                    <a:srgbClr val="000000"/>
                  </a:solidFill>
                  <a:latin typeface="Calibri" panose="020F0502020204030204" pitchFamily="34" charset="0"/>
                  <a:ea typeface="標楷體" panose="03000509000000000000" pitchFamily="65" charset="-120"/>
                  <a:cs typeface="Calibri" panose="020F0502020204030204" pitchFamily="34" charset="0"/>
                </a:rPr>
                <a:t>LEAD</a:t>
              </a:r>
            </a:p>
          </p:txBody>
        </p:sp>
        <p:grpSp>
          <p:nvGrpSpPr>
            <p:cNvPr id="21" name="Group 21"/>
            <p:cNvGrpSpPr/>
            <p:nvPr/>
          </p:nvGrpSpPr>
          <p:grpSpPr>
            <a:xfrm>
              <a:off x="15117" y="4113527"/>
              <a:ext cx="1618076" cy="943287"/>
              <a:chOff x="0" y="2871"/>
              <a:chExt cx="256496" cy="149529"/>
            </a:xfrm>
          </p:grpSpPr>
          <p:sp>
            <p:nvSpPr>
              <p:cNvPr id="22" name="Freeform 22"/>
              <p:cNvSpPr/>
              <p:nvPr/>
            </p:nvSpPr>
            <p:spPr>
              <a:xfrm>
                <a:off x="0" y="2871"/>
                <a:ext cx="256496" cy="149529"/>
              </a:xfrm>
              <a:custGeom>
                <a:avLst/>
                <a:gdLst/>
                <a:ahLst/>
                <a:cxnLst/>
                <a:rect l="l" t="t" r="r" b="b"/>
                <a:pathLst>
                  <a:path w="256496" h="152400">
                    <a:moveTo>
                      <a:pt x="0" y="0"/>
                    </a:moveTo>
                    <a:lnTo>
                      <a:pt x="256496" y="0"/>
                    </a:lnTo>
                    <a:lnTo>
                      <a:pt x="256496" y="152400"/>
                    </a:lnTo>
                    <a:lnTo>
                      <a:pt x="0" y="152400"/>
                    </a:lnTo>
                    <a:close/>
                  </a:path>
                </a:pathLst>
              </a:custGeom>
              <a:solidFill>
                <a:srgbClr val="E5D6C4"/>
              </a:solidFill>
            </p:spPr>
          </p:sp>
        </p:grpSp>
        <p:sp>
          <p:nvSpPr>
            <p:cNvPr id="23" name="TextBox 23"/>
            <p:cNvSpPr txBox="1"/>
            <p:nvPr/>
          </p:nvSpPr>
          <p:spPr>
            <a:xfrm>
              <a:off x="450365" y="4320345"/>
              <a:ext cx="1175287" cy="512961"/>
            </a:xfrm>
            <a:prstGeom prst="rect">
              <a:avLst/>
            </a:prstGeom>
          </p:spPr>
          <p:txBody>
            <a:bodyPr wrap="square" lIns="0" tIns="0" rIns="0" bIns="0" rtlCol="0" anchor="t">
              <a:spAutoFit/>
            </a:bodyPr>
            <a:lstStyle/>
            <a:p>
              <a:pPr>
                <a:lnSpc>
                  <a:spcPts val="3048"/>
                </a:lnSpc>
                <a:spcBef>
                  <a:spcPct val="0"/>
                </a:spcBef>
              </a:pPr>
              <a:r>
                <a:rPr lang="en-US" sz="2177" dirty="0">
                  <a:solidFill>
                    <a:srgbClr val="000000"/>
                  </a:solidFill>
                  <a:latin typeface="Calibri" panose="020F0502020204030204" pitchFamily="34" charset="0"/>
                  <a:ea typeface="標楷體" panose="03000509000000000000" pitchFamily="65" charset="-120"/>
                  <a:cs typeface="Calibri" panose="020F0502020204030204" pitchFamily="34" charset="0"/>
                </a:rPr>
                <a:t>GLOB</a:t>
              </a:r>
            </a:p>
          </p:txBody>
        </p:sp>
        <p:grpSp>
          <p:nvGrpSpPr>
            <p:cNvPr id="24" name="Group 24"/>
            <p:cNvGrpSpPr/>
            <p:nvPr/>
          </p:nvGrpSpPr>
          <p:grpSpPr>
            <a:xfrm>
              <a:off x="15117" y="5096459"/>
              <a:ext cx="1618076" cy="961398"/>
              <a:chOff x="0" y="0"/>
              <a:chExt cx="256496" cy="152400"/>
            </a:xfrm>
          </p:grpSpPr>
          <p:sp>
            <p:nvSpPr>
              <p:cNvPr id="25" name="Freeform 25"/>
              <p:cNvSpPr/>
              <p:nvPr/>
            </p:nvSpPr>
            <p:spPr>
              <a:xfrm>
                <a:off x="0" y="0"/>
                <a:ext cx="256496" cy="152400"/>
              </a:xfrm>
              <a:custGeom>
                <a:avLst/>
                <a:gdLst/>
                <a:ahLst/>
                <a:cxnLst/>
                <a:rect l="l" t="t" r="r" b="b"/>
                <a:pathLst>
                  <a:path w="256496" h="152400">
                    <a:moveTo>
                      <a:pt x="0" y="0"/>
                    </a:moveTo>
                    <a:lnTo>
                      <a:pt x="256496" y="0"/>
                    </a:lnTo>
                    <a:lnTo>
                      <a:pt x="256496" y="152400"/>
                    </a:lnTo>
                    <a:lnTo>
                      <a:pt x="0" y="152400"/>
                    </a:lnTo>
                    <a:close/>
                  </a:path>
                </a:pathLst>
              </a:custGeom>
              <a:solidFill>
                <a:srgbClr val="E5D6C4"/>
              </a:solidFill>
            </p:spPr>
          </p:sp>
        </p:grpSp>
        <p:sp>
          <p:nvSpPr>
            <p:cNvPr id="26" name="TextBox 26"/>
            <p:cNvSpPr txBox="1"/>
            <p:nvPr/>
          </p:nvSpPr>
          <p:spPr>
            <a:xfrm>
              <a:off x="572698" y="5308637"/>
              <a:ext cx="808916" cy="512961"/>
            </a:xfrm>
            <a:prstGeom prst="rect">
              <a:avLst/>
            </a:prstGeom>
          </p:spPr>
          <p:txBody>
            <a:bodyPr wrap="square" lIns="0" tIns="0" rIns="0" bIns="0" rtlCol="0" anchor="t">
              <a:spAutoFit/>
            </a:bodyPr>
            <a:lstStyle/>
            <a:p>
              <a:pPr>
                <a:lnSpc>
                  <a:spcPts val="3048"/>
                </a:lnSpc>
                <a:spcBef>
                  <a:spcPct val="0"/>
                </a:spcBef>
              </a:pPr>
              <a:r>
                <a:rPr lang="en-US" sz="2177" dirty="0">
                  <a:solidFill>
                    <a:srgbClr val="000000"/>
                  </a:solidFill>
                  <a:latin typeface="Calibri" panose="020F0502020204030204" pitchFamily="34" charset="0"/>
                  <a:ea typeface="標楷體" panose="03000509000000000000" pitchFamily="65" charset="-120"/>
                  <a:cs typeface="Calibri" panose="020F0502020204030204" pitchFamily="34" charset="0"/>
                </a:rPr>
                <a:t>VSP</a:t>
              </a:r>
            </a:p>
          </p:txBody>
        </p:sp>
        <p:grpSp>
          <p:nvGrpSpPr>
            <p:cNvPr id="27" name="Group 27"/>
            <p:cNvGrpSpPr/>
            <p:nvPr/>
          </p:nvGrpSpPr>
          <p:grpSpPr>
            <a:xfrm>
              <a:off x="3760432" y="0"/>
              <a:ext cx="1984406" cy="985239"/>
              <a:chOff x="0" y="0"/>
              <a:chExt cx="314566" cy="156179"/>
            </a:xfrm>
          </p:grpSpPr>
          <p:sp>
            <p:nvSpPr>
              <p:cNvPr id="28" name="Freeform 28"/>
              <p:cNvSpPr/>
              <p:nvPr/>
            </p:nvSpPr>
            <p:spPr>
              <a:xfrm>
                <a:off x="0" y="0"/>
                <a:ext cx="314566" cy="156179"/>
              </a:xfrm>
              <a:custGeom>
                <a:avLst/>
                <a:gdLst/>
                <a:ahLst/>
                <a:cxnLst/>
                <a:rect l="l" t="t" r="r" b="b"/>
                <a:pathLst>
                  <a:path w="314566" h="156179">
                    <a:moveTo>
                      <a:pt x="0" y="0"/>
                    </a:moveTo>
                    <a:lnTo>
                      <a:pt x="314566" y="0"/>
                    </a:lnTo>
                    <a:lnTo>
                      <a:pt x="314566" y="156179"/>
                    </a:lnTo>
                    <a:lnTo>
                      <a:pt x="0" y="156179"/>
                    </a:lnTo>
                    <a:close/>
                  </a:path>
                </a:pathLst>
              </a:custGeom>
              <a:solidFill>
                <a:srgbClr val="C9AF7F"/>
              </a:solidFill>
            </p:spPr>
          </p:sp>
        </p:grpSp>
        <p:grpSp>
          <p:nvGrpSpPr>
            <p:cNvPr id="29" name="Group 29"/>
            <p:cNvGrpSpPr/>
            <p:nvPr/>
          </p:nvGrpSpPr>
          <p:grpSpPr>
            <a:xfrm>
              <a:off x="5832677" y="0"/>
              <a:ext cx="2005583" cy="985239"/>
              <a:chOff x="0" y="0"/>
              <a:chExt cx="317923" cy="156179"/>
            </a:xfrm>
          </p:grpSpPr>
          <p:sp>
            <p:nvSpPr>
              <p:cNvPr id="30" name="Freeform 30"/>
              <p:cNvSpPr/>
              <p:nvPr/>
            </p:nvSpPr>
            <p:spPr>
              <a:xfrm>
                <a:off x="0" y="0"/>
                <a:ext cx="317923" cy="156179"/>
              </a:xfrm>
              <a:custGeom>
                <a:avLst/>
                <a:gdLst/>
                <a:ahLst/>
                <a:cxnLst/>
                <a:rect l="l" t="t" r="r" b="b"/>
                <a:pathLst>
                  <a:path w="317923" h="156179">
                    <a:moveTo>
                      <a:pt x="0" y="0"/>
                    </a:moveTo>
                    <a:lnTo>
                      <a:pt x="317923" y="0"/>
                    </a:lnTo>
                    <a:lnTo>
                      <a:pt x="317923" y="156179"/>
                    </a:lnTo>
                    <a:lnTo>
                      <a:pt x="0" y="156179"/>
                    </a:lnTo>
                    <a:close/>
                  </a:path>
                </a:pathLst>
              </a:custGeom>
              <a:solidFill>
                <a:srgbClr val="C9AF7F"/>
              </a:solidFill>
            </p:spPr>
          </p:sp>
        </p:grpSp>
        <p:grpSp>
          <p:nvGrpSpPr>
            <p:cNvPr id="31" name="Group 31"/>
            <p:cNvGrpSpPr/>
            <p:nvPr/>
          </p:nvGrpSpPr>
          <p:grpSpPr>
            <a:xfrm>
              <a:off x="1713493" y="1055142"/>
              <a:ext cx="1977339" cy="961398"/>
              <a:chOff x="0" y="0"/>
              <a:chExt cx="313446" cy="152400"/>
            </a:xfrm>
          </p:grpSpPr>
          <p:sp>
            <p:nvSpPr>
              <p:cNvPr id="32" name="Freeform 32"/>
              <p:cNvSpPr/>
              <p:nvPr/>
            </p:nvSpPr>
            <p:spPr>
              <a:xfrm>
                <a:off x="0" y="0"/>
                <a:ext cx="313446" cy="152400"/>
              </a:xfrm>
              <a:custGeom>
                <a:avLst/>
                <a:gdLst/>
                <a:ahLst/>
                <a:cxnLst/>
                <a:rect l="l" t="t" r="r" b="b"/>
                <a:pathLst>
                  <a:path w="313446" h="152400">
                    <a:moveTo>
                      <a:pt x="0" y="0"/>
                    </a:moveTo>
                    <a:lnTo>
                      <a:pt x="313446" y="0"/>
                    </a:lnTo>
                    <a:lnTo>
                      <a:pt x="313446" y="152400"/>
                    </a:lnTo>
                    <a:lnTo>
                      <a:pt x="0" y="152400"/>
                    </a:lnTo>
                    <a:close/>
                  </a:path>
                </a:pathLst>
              </a:custGeom>
              <a:solidFill>
                <a:srgbClr val="E5D6C4"/>
              </a:solidFill>
            </p:spPr>
          </p:sp>
        </p:grpSp>
        <p:grpSp>
          <p:nvGrpSpPr>
            <p:cNvPr id="33" name="Group 33"/>
            <p:cNvGrpSpPr/>
            <p:nvPr/>
          </p:nvGrpSpPr>
          <p:grpSpPr>
            <a:xfrm>
              <a:off x="1713493" y="2075220"/>
              <a:ext cx="1977339" cy="961398"/>
              <a:chOff x="0" y="0"/>
              <a:chExt cx="313446" cy="152400"/>
            </a:xfrm>
          </p:grpSpPr>
          <p:sp>
            <p:nvSpPr>
              <p:cNvPr id="34" name="Freeform 34"/>
              <p:cNvSpPr/>
              <p:nvPr/>
            </p:nvSpPr>
            <p:spPr>
              <a:xfrm>
                <a:off x="0" y="0"/>
                <a:ext cx="313446" cy="152400"/>
              </a:xfrm>
              <a:custGeom>
                <a:avLst/>
                <a:gdLst/>
                <a:ahLst/>
                <a:cxnLst/>
                <a:rect l="l" t="t" r="r" b="b"/>
                <a:pathLst>
                  <a:path w="313446" h="152400">
                    <a:moveTo>
                      <a:pt x="0" y="0"/>
                    </a:moveTo>
                    <a:lnTo>
                      <a:pt x="313446" y="0"/>
                    </a:lnTo>
                    <a:lnTo>
                      <a:pt x="313446" y="152400"/>
                    </a:lnTo>
                    <a:lnTo>
                      <a:pt x="0" y="152400"/>
                    </a:lnTo>
                    <a:close/>
                  </a:path>
                </a:pathLst>
              </a:custGeom>
              <a:solidFill>
                <a:srgbClr val="E5D6C4"/>
              </a:solidFill>
            </p:spPr>
          </p:sp>
        </p:grpSp>
        <p:grpSp>
          <p:nvGrpSpPr>
            <p:cNvPr id="35" name="Group 35"/>
            <p:cNvGrpSpPr/>
            <p:nvPr/>
          </p:nvGrpSpPr>
          <p:grpSpPr>
            <a:xfrm>
              <a:off x="1713493" y="3094374"/>
              <a:ext cx="1977339" cy="961398"/>
              <a:chOff x="0" y="0"/>
              <a:chExt cx="313446" cy="152400"/>
            </a:xfrm>
          </p:grpSpPr>
          <p:sp>
            <p:nvSpPr>
              <p:cNvPr id="36" name="Freeform 36"/>
              <p:cNvSpPr/>
              <p:nvPr/>
            </p:nvSpPr>
            <p:spPr>
              <a:xfrm>
                <a:off x="0" y="0"/>
                <a:ext cx="313446" cy="152400"/>
              </a:xfrm>
              <a:custGeom>
                <a:avLst/>
                <a:gdLst/>
                <a:ahLst/>
                <a:cxnLst/>
                <a:rect l="l" t="t" r="r" b="b"/>
                <a:pathLst>
                  <a:path w="313446" h="152400">
                    <a:moveTo>
                      <a:pt x="0" y="0"/>
                    </a:moveTo>
                    <a:lnTo>
                      <a:pt x="313446" y="0"/>
                    </a:lnTo>
                    <a:lnTo>
                      <a:pt x="313446" y="152400"/>
                    </a:lnTo>
                    <a:lnTo>
                      <a:pt x="0" y="152400"/>
                    </a:lnTo>
                    <a:close/>
                  </a:path>
                </a:pathLst>
              </a:custGeom>
              <a:solidFill>
                <a:srgbClr val="E5D6C4"/>
              </a:solidFill>
            </p:spPr>
          </p:sp>
        </p:grpSp>
        <p:grpSp>
          <p:nvGrpSpPr>
            <p:cNvPr id="37" name="Group 37"/>
            <p:cNvGrpSpPr/>
            <p:nvPr/>
          </p:nvGrpSpPr>
          <p:grpSpPr>
            <a:xfrm>
              <a:off x="1713493" y="4113527"/>
              <a:ext cx="1977339" cy="943287"/>
              <a:chOff x="0" y="2871"/>
              <a:chExt cx="313446" cy="149529"/>
            </a:xfrm>
          </p:grpSpPr>
          <p:sp>
            <p:nvSpPr>
              <p:cNvPr id="38" name="Freeform 38"/>
              <p:cNvSpPr/>
              <p:nvPr/>
            </p:nvSpPr>
            <p:spPr>
              <a:xfrm>
                <a:off x="0" y="2871"/>
                <a:ext cx="313446" cy="149529"/>
              </a:xfrm>
              <a:custGeom>
                <a:avLst/>
                <a:gdLst/>
                <a:ahLst/>
                <a:cxnLst/>
                <a:rect l="l" t="t" r="r" b="b"/>
                <a:pathLst>
                  <a:path w="313446" h="152400">
                    <a:moveTo>
                      <a:pt x="0" y="0"/>
                    </a:moveTo>
                    <a:lnTo>
                      <a:pt x="313446" y="0"/>
                    </a:lnTo>
                    <a:lnTo>
                      <a:pt x="313446" y="152400"/>
                    </a:lnTo>
                    <a:lnTo>
                      <a:pt x="0" y="152400"/>
                    </a:lnTo>
                    <a:close/>
                  </a:path>
                </a:pathLst>
              </a:custGeom>
              <a:solidFill>
                <a:srgbClr val="E5D6C4"/>
              </a:solidFill>
            </p:spPr>
          </p:sp>
        </p:grpSp>
        <p:grpSp>
          <p:nvGrpSpPr>
            <p:cNvPr id="39" name="Group 39"/>
            <p:cNvGrpSpPr/>
            <p:nvPr/>
          </p:nvGrpSpPr>
          <p:grpSpPr>
            <a:xfrm>
              <a:off x="1713493" y="5096459"/>
              <a:ext cx="1977339" cy="961398"/>
              <a:chOff x="0" y="0"/>
              <a:chExt cx="313446" cy="152400"/>
            </a:xfrm>
          </p:grpSpPr>
          <p:sp>
            <p:nvSpPr>
              <p:cNvPr id="40" name="Freeform 40"/>
              <p:cNvSpPr/>
              <p:nvPr/>
            </p:nvSpPr>
            <p:spPr>
              <a:xfrm>
                <a:off x="0" y="0"/>
                <a:ext cx="313446" cy="152400"/>
              </a:xfrm>
              <a:custGeom>
                <a:avLst/>
                <a:gdLst/>
                <a:ahLst/>
                <a:cxnLst/>
                <a:rect l="l" t="t" r="r" b="b"/>
                <a:pathLst>
                  <a:path w="313446" h="152400">
                    <a:moveTo>
                      <a:pt x="0" y="0"/>
                    </a:moveTo>
                    <a:lnTo>
                      <a:pt x="313446" y="0"/>
                    </a:lnTo>
                    <a:lnTo>
                      <a:pt x="313446" y="152400"/>
                    </a:lnTo>
                    <a:lnTo>
                      <a:pt x="0" y="152400"/>
                    </a:lnTo>
                    <a:close/>
                  </a:path>
                </a:pathLst>
              </a:custGeom>
              <a:solidFill>
                <a:srgbClr val="E5D6C4"/>
              </a:solidFill>
            </p:spPr>
          </p:sp>
        </p:grpSp>
        <p:grpSp>
          <p:nvGrpSpPr>
            <p:cNvPr id="41" name="Group 41"/>
            <p:cNvGrpSpPr/>
            <p:nvPr/>
          </p:nvGrpSpPr>
          <p:grpSpPr>
            <a:xfrm>
              <a:off x="3760432" y="1055142"/>
              <a:ext cx="1984406" cy="961398"/>
              <a:chOff x="0" y="0"/>
              <a:chExt cx="314566" cy="152400"/>
            </a:xfrm>
          </p:grpSpPr>
          <p:sp>
            <p:nvSpPr>
              <p:cNvPr id="42" name="Freeform 42"/>
              <p:cNvSpPr/>
              <p:nvPr/>
            </p:nvSpPr>
            <p:spPr>
              <a:xfrm>
                <a:off x="0" y="0"/>
                <a:ext cx="314566" cy="152400"/>
              </a:xfrm>
              <a:custGeom>
                <a:avLst/>
                <a:gdLst/>
                <a:ahLst/>
                <a:cxnLst/>
                <a:rect l="l" t="t" r="r" b="b"/>
                <a:pathLst>
                  <a:path w="314566" h="152400">
                    <a:moveTo>
                      <a:pt x="0" y="0"/>
                    </a:moveTo>
                    <a:lnTo>
                      <a:pt x="314566" y="0"/>
                    </a:lnTo>
                    <a:lnTo>
                      <a:pt x="314566" y="152400"/>
                    </a:lnTo>
                    <a:lnTo>
                      <a:pt x="0" y="152400"/>
                    </a:lnTo>
                    <a:close/>
                  </a:path>
                </a:pathLst>
              </a:custGeom>
              <a:solidFill>
                <a:srgbClr val="E5D6C4"/>
              </a:solidFill>
            </p:spPr>
          </p:sp>
        </p:grpSp>
        <p:grpSp>
          <p:nvGrpSpPr>
            <p:cNvPr id="43" name="Group 43"/>
            <p:cNvGrpSpPr/>
            <p:nvPr/>
          </p:nvGrpSpPr>
          <p:grpSpPr>
            <a:xfrm>
              <a:off x="3760432" y="2075220"/>
              <a:ext cx="1984406" cy="961398"/>
              <a:chOff x="0" y="0"/>
              <a:chExt cx="314566" cy="152400"/>
            </a:xfrm>
          </p:grpSpPr>
          <p:sp>
            <p:nvSpPr>
              <p:cNvPr id="44" name="Freeform 44"/>
              <p:cNvSpPr/>
              <p:nvPr/>
            </p:nvSpPr>
            <p:spPr>
              <a:xfrm>
                <a:off x="0" y="0"/>
                <a:ext cx="314566" cy="152400"/>
              </a:xfrm>
              <a:custGeom>
                <a:avLst/>
                <a:gdLst/>
                <a:ahLst/>
                <a:cxnLst/>
                <a:rect l="l" t="t" r="r" b="b"/>
                <a:pathLst>
                  <a:path w="314566" h="152400">
                    <a:moveTo>
                      <a:pt x="0" y="0"/>
                    </a:moveTo>
                    <a:lnTo>
                      <a:pt x="314566" y="0"/>
                    </a:lnTo>
                    <a:lnTo>
                      <a:pt x="314566" y="152400"/>
                    </a:lnTo>
                    <a:lnTo>
                      <a:pt x="0" y="152400"/>
                    </a:lnTo>
                    <a:close/>
                  </a:path>
                </a:pathLst>
              </a:custGeom>
              <a:solidFill>
                <a:srgbClr val="E5D6C4"/>
              </a:solidFill>
            </p:spPr>
          </p:sp>
        </p:grpSp>
        <p:grpSp>
          <p:nvGrpSpPr>
            <p:cNvPr id="45" name="Group 45"/>
            <p:cNvGrpSpPr/>
            <p:nvPr/>
          </p:nvGrpSpPr>
          <p:grpSpPr>
            <a:xfrm>
              <a:off x="3760432" y="3094374"/>
              <a:ext cx="1984406" cy="961398"/>
              <a:chOff x="0" y="0"/>
              <a:chExt cx="314566" cy="152400"/>
            </a:xfrm>
          </p:grpSpPr>
          <p:sp>
            <p:nvSpPr>
              <p:cNvPr id="46" name="Freeform 46"/>
              <p:cNvSpPr/>
              <p:nvPr/>
            </p:nvSpPr>
            <p:spPr>
              <a:xfrm>
                <a:off x="0" y="0"/>
                <a:ext cx="314566" cy="152400"/>
              </a:xfrm>
              <a:custGeom>
                <a:avLst/>
                <a:gdLst/>
                <a:ahLst/>
                <a:cxnLst/>
                <a:rect l="l" t="t" r="r" b="b"/>
                <a:pathLst>
                  <a:path w="314566" h="152400">
                    <a:moveTo>
                      <a:pt x="0" y="0"/>
                    </a:moveTo>
                    <a:lnTo>
                      <a:pt x="314566" y="0"/>
                    </a:lnTo>
                    <a:lnTo>
                      <a:pt x="314566" y="152400"/>
                    </a:lnTo>
                    <a:lnTo>
                      <a:pt x="0" y="152400"/>
                    </a:lnTo>
                    <a:close/>
                  </a:path>
                </a:pathLst>
              </a:custGeom>
              <a:solidFill>
                <a:srgbClr val="E5D6C4"/>
              </a:solidFill>
            </p:spPr>
          </p:sp>
        </p:grpSp>
        <p:grpSp>
          <p:nvGrpSpPr>
            <p:cNvPr id="47" name="Group 47"/>
            <p:cNvGrpSpPr/>
            <p:nvPr/>
          </p:nvGrpSpPr>
          <p:grpSpPr>
            <a:xfrm>
              <a:off x="3760432" y="4113527"/>
              <a:ext cx="1984406" cy="943287"/>
              <a:chOff x="0" y="2871"/>
              <a:chExt cx="314566" cy="149529"/>
            </a:xfrm>
          </p:grpSpPr>
          <p:sp>
            <p:nvSpPr>
              <p:cNvPr id="48" name="Freeform 48"/>
              <p:cNvSpPr/>
              <p:nvPr/>
            </p:nvSpPr>
            <p:spPr>
              <a:xfrm>
                <a:off x="0" y="2871"/>
                <a:ext cx="314566" cy="149529"/>
              </a:xfrm>
              <a:custGeom>
                <a:avLst/>
                <a:gdLst/>
                <a:ahLst/>
                <a:cxnLst/>
                <a:rect l="l" t="t" r="r" b="b"/>
                <a:pathLst>
                  <a:path w="314566" h="152400">
                    <a:moveTo>
                      <a:pt x="0" y="0"/>
                    </a:moveTo>
                    <a:lnTo>
                      <a:pt x="314566" y="0"/>
                    </a:lnTo>
                    <a:lnTo>
                      <a:pt x="314566" y="152400"/>
                    </a:lnTo>
                    <a:lnTo>
                      <a:pt x="0" y="152400"/>
                    </a:lnTo>
                    <a:close/>
                  </a:path>
                </a:pathLst>
              </a:custGeom>
              <a:solidFill>
                <a:srgbClr val="E5D6C4"/>
              </a:solidFill>
            </p:spPr>
          </p:sp>
        </p:grpSp>
        <p:grpSp>
          <p:nvGrpSpPr>
            <p:cNvPr id="49" name="Group 49"/>
            <p:cNvGrpSpPr/>
            <p:nvPr/>
          </p:nvGrpSpPr>
          <p:grpSpPr>
            <a:xfrm>
              <a:off x="3760432" y="5096459"/>
              <a:ext cx="1984406" cy="961398"/>
              <a:chOff x="0" y="0"/>
              <a:chExt cx="314566" cy="152400"/>
            </a:xfrm>
          </p:grpSpPr>
          <p:sp>
            <p:nvSpPr>
              <p:cNvPr id="50" name="Freeform 50"/>
              <p:cNvSpPr/>
              <p:nvPr/>
            </p:nvSpPr>
            <p:spPr>
              <a:xfrm>
                <a:off x="0" y="0"/>
                <a:ext cx="314566" cy="152400"/>
              </a:xfrm>
              <a:custGeom>
                <a:avLst/>
                <a:gdLst/>
                <a:ahLst/>
                <a:cxnLst/>
                <a:rect l="l" t="t" r="r" b="b"/>
                <a:pathLst>
                  <a:path w="314566" h="152400">
                    <a:moveTo>
                      <a:pt x="0" y="0"/>
                    </a:moveTo>
                    <a:lnTo>
                      <a:pt x="314566" y="0"/>
                    </a:lnTo>
                    <a:lnTo>
                      <a:pt x="314566" y="152400"/>
                    </a:lnTo>
                    <a:lnTo>
                      <a:pt x="0" y="152400"/>
                    </a:lnTo>
                    <a:close/>
                  </a:path>
                </a:pathLst>
              </a:custGeom>
              <a:solidFill>
                <a:srgbClr val="E5D6C4"/>
              </a:solidFill>
            </p:spPr>
          </p:sp>
        </p:grpSp>
        <p:grpSp>
          <p:nvGrpSpPr>
            <p:cNvPr id="51" name="Group 51"/>
            <p:cNvGrpSpPr/>
            <p:nvPr/>
          </p:nvGrpSpPr>
          <p:grpSpPr>
            <a:xfrm>
              <a:off x="5832677" y="1055142"/>
              <a:ext cx="2005583" cy="961398"/>
              <a:chOff x="0" y="0"/>
              <a:chExt cx="317923" cy="152400"/>
            </a:xfrm>
          </p:grpSpPr>
          <p:sp>
            <p:nvSpPr>
              <p:cNvPr id="52" name="Freeform 52"/>
              <p:cNvSpPr/>
              <p:nvPr/>
            </p:nvSpPr>
            <p:spPr>
              <a:xfrm>
                <a:off x="0" y="0"/>
                <a:ext cx="317923" cy="152400"/>
              </a:xfrm>
              <a:custGeom>
                <a:avLst/>
                <a:gdLst/>
                <a:ahLst/>
                <a:cxnLst/>
                <a:rect l="l" t="t" r="r" b="b"/>
                <a:pathLst>
                  <a:path w="317923" h="152400">
                    <a:moveTo>
                      <a:pt x="0" y="0"/>
                    </a:moveTo>
                    <a:lnTo>
                      <a:pt x="317923" y="0"/>
                    </a:lnTo>
                    <a:lnTo>
                      <a:pt x="317923" y="152400"/>
                    </a:lnTo>
                    <a:lnTo>
                      <a:pt x="0" y="152400"/>
                    </a:lnTo>
                    <a:close/>
                  </a:path>
                </a:pathLst>
              </a:custGeom>
              <a:solidFill>
                <a:srgbClr val="E5D6C4"/>
              </a:solidFill>
            </p:spPr>
          </p:sp>
        </p:grpSp>
        <p:grpSp>
          <p:nvGrpSpPr>
            <p:cNvPr id="53" name="Group 53"/>
            <p:cNvGrpSpPr/>
            <p:nvPr/>
          </p:nvGrpSpPr>
          <p:grpSpPr>
            <a:xfrm>
              <a:off x="5832677" y="2075220"/>
              <a:ext cx="2005583" cy="961398"/>
              <a:chOff x="0" y="0"/>
              <a:chExt cx="317923" cy="152400"/>
            </a:xfrm>
          </p:grpSpPr>
          <p:sp>
            <p:nvSpPr>
              <p:cNvPr id="54" name="Freeform 54"/>
              <p:cNvSpPr/>
              <p:nvPr/>
            </p:nvSpPr>
            <p:spPr>
              <a:xfrm>
                <a:off x="0" y="0"/>
                <a:ext cx="317923" cy="152400"/>
              </a:xfrm>
              <a:custGeom>
                <a:avLst/>
                <a:gdLst/>
                <a:ahLst/>
                <a:cxnLst/>
                <a:rect l="l" t="t" r="r" b="b"/>
                <a:pathLst>
                  <a:path w="317923" h="152400">
                    <a:moveTo>
                      <a:pt x="0" y="0"/>
                    </a:moveTo>
                    <a:lnTo>
                      <a:pt x="317923" y="0"/>
                    </a:lnTo>
                    <a:lnTo>
                      <a:pt x="317923" y="152400"/>
                    </a:lnTo>
                    <a:lnTo>
                      <a:pt x="0" y="152400"/>
                    </a:lnTo>
                    <a:close/>
                  </a:path>
                </a:pathLst>
              </a:custGeom>
              <a:solidFill>
                <a:srgbClr val="E5D6C4"/>
              </a:solidFill>
            </p:spPr>
          </p:sp>
        </p:grpSp>
        <p:grpSp>
          <p:nvGrpSpPr>
            <p:cNvPr id="55" name="Group 55"/>
            <p:cNvGrpSpPr/>
            <p:nvPr/>
          </p:nvGrpSpPr>
          <p:grpSpPr>
            <a:xfrm>
              <a:off x="5832677" y="3094374"/>
              <a:ext cx="2005583" cy="961398"/>
              <a:chOff x="0" y="0"/>
              <a:chExt cx="317923" cy="152400"/>
            </a:xfrm>
          </p:grpSpPr>
          <p:sp>
            <p:nvSpPr>
              <p:cNvPr id="56" name="Freeform 56"/>
              <p:cNvSpPr/>
              <p:nvPr/>
            </p:nvSpPr>
            <p:spPr>
              <a:xfrm>
                <a:off x="0" y="0"/>
                <a:ext cx="317923" cy="152400"/>
              </a:xfrm>
              <a:custGeom>
                <a:avLst/>
                <a:gdLst/>
                <a:ahLst/>
                <a:cxnLst/>
                <a:rect l="l" t="t" r="r" b="b"/>
                <a:pathLst>
                  <a:path w="317923" h="152400">
                    <a:moveTo>
                      <a:pt x="0" y="0"/>
                    </a:moveTo>
                    <a:lnTo>
                      <a:pt x="317923" y="0"/>
                    </a:lnTo>
                    <a:lnTo>
                      <a:pt x="317923" y="152400"/>
                    </a:lnTo>
                    <a:lnTo>
                      <a:pt x="0" y="152400"/>
                    </a:lnTo>
                    <a:close/>
                  </a:path>
                </a:pathLst>
              </a:custGeom>
              <a:solidFill>
                <a:srgbClr val="E5D6C4"/>
              </a:solidFill>
            </p:spPr>
          </p:sp>
        </p:grpSp>
        <p:grpSp>
          <p:nvGrpSpPr>
            <p:cNvPr id="57" name="Group 57"/>
            <p:cNvGrpSpPr/>
            <p:nvPr/>
          </p:nvGrpSpPr>
          <p:grpSpPr>
            <a:xfrm>
              <a:off x="5832677" y="4113527"/>
              <a:ext cx="2005583" cy="943287"/>
              <a:chOff x="0" y="2871"/>
              <a:chExt cx="317923" cy="149529"/>
            </a:xfrm>
          </p:grpSpPr>
          <p:sp>
            <p:nvSpPr>
              <p:cNvPr id="58" name="Freeform 58"/>
              <p:cNvSpPr/>
              <p:nvPr/>
            </p:nvSpPr>
            <p:spPr>
              <a:xfrm>
                <a:off x="0" y="2871"/>
                <a:ext cx="317923" cy="149529"/>
              </a:xfrm>
              <a:custGeom>
                <a:avLst/>
                <a:gdLst/>
                <a:ahLst/>
                <a:cxnLst/>
                <a:rect l="l" t="t" r="r" b="b"/>
                <a:pathLst>
                  <a:path w="317923" h="152400">
                    <a:moveTo>
                      <a:pt x="0" y="0"/>
                    </a:moveTo>
                    <a:lnTo>
                      <a:pt x="317923" y="0"/>
                    </a:lnTo>
                    <a:lnTo>
                      <a:pt x="317923" y="152400"/>
                    </a:lnTo>
                    <a:lnTo>
                      <a:pt x="0" y="152400"/>
                    </a:lnTo>
                    <a:close/>
                  </a:path>
                </a:pathLst>
              </a:custGeom>
              <a:solidFill>
                <a:srgbClr val="E5D6C4"/>
              </a:solidFill>
            </p:spPr>
          </p:sp>
        </p:grpSp>
        <p:grpSp>
          <p:nvGrpSpPr>
            <p:cNvPr id="59" name="Group 59"/>
            <p:cNvGrpSpPr/>
            <p:nvPr/>
          </p:nvGrpSpPr>
          <p:grpSpPr>
            <a:xfrm>
              <a:off x="5832677" y="5096459"/>
              <a:ext cx="2005583" cy="961398"/>
              <a:chOff x="0" y="0"/>
              <a:chExt cx="317923" cy="152400"/>
            </a:xfrm>
          </p:grpSpPr>
          <p:sp>
            <p:nvSpPr>
              <p:cNvPr id="60" name="Freeform 60"/>
              <p:cNvSpPr/>
              <p:nvPr/>
            </p:nvSpPr>
            <p:spPr>
              <a:xfrm>
                <a:off x="0" y="0"/>
                <a:ext cx="317923" cy="152400"/>
              </a:xfrm>
              <a:custGeom>
                <a:avLst/>
                <a:gdLst/>
                <a:ahLst/>
                <a:cxnLst/>
                <a:rect l="l" t="t" r="r" b="b"/>
                <a:pathLst>
                  <a:path w="317923" h="152400">
                    <a:moveTo>
                      <a:pt x="0" y="0"/>
                    </a:moveTo>
                    <a:lnTo>
                      <a:pt x="317923" y="0"/>
                    </a:lnTo>
                    <a:lnTo>
                      <a:pt x="317923" y="152400"/>
                    </a:lnTo>
                    <a:lnTo>
                      <a:pt x="0" y="152400"/>
                    </a:lnTo>
                    <a:close/>
                  </a:path>
                </a:pathLst>
              </a:custGeom>
              <a:solidFill>
                <a:srgbClr val="E5D6C4"/>
              </a:solidFill>
            </p:spPr>
          </p:sp>
        </p:grpSp>
        <p:sp>
          <p:nvSpPr>
            <p:cNvPr id="61" name="TextBox 61"/>
            <p:cNvSpPr txBox="1"/>
            <p:nvPr/>
          </p:nvSpPr>
          <p:spPr>
            <a:xfrm>
              <a:off x="3977400" y="-30521"/>
              <a:ext cx="1500827" cy="1025921"/>
            </a:xfrm>
            <a:prstGeom prst="rect">
              <a:avLst/>
            </a:prstGeom>
          </p:spPr>
          <p:txBody>
            <a:bodyPr wrap="square" lIns="0" tIns="0" rIns="0" bIns="0" rtlCol="0" anchor="t">
              <a:spAutoFit/>
            </a:bodyPr>
            <a:lstStyle/>
            <a:p>
              <a:pPr algn="ctr">
                <a:lnSpc>
                  <a:spcPts val="3048"/>
                </a:lnSpc>
              </a:pPr>
              <a:r>
                <a:rPr lang="en-US" sz="2177" dirty="0" smtClean="0">
                  <a:solidFill>
                    <a:srgbClr val="000000"/>
                  </a:solidFill>
                  <a:latin typeface="Calibri" panose="020F0502020204030204" pitchFamily="34" charset="0"/>
                  <a:ea typeface="標楷體" panose="03000509000000000000" pitchFamily="65" charset="-120"/>
                  <a:cs typeface="Calibri" panose="020F0502020204030204" pitchFamily="34" charset="0"/>
                </a:rPr>
                <a:t>Mid-Term</a:t>
              </a:r>
              <a:endParaRPr lang="en-US" sz="2177" dirty="0">
                <a:solidFill>
                  <a:srgbClr val="000000"/>
                </a:solidFill>
                <a:latin typeface="Calibri" panose="020F0502020204030204" pitchFamily="34" charset="0"/>
                <a:ea typeface="標楷體" panose="03000509000000000000" pitchFamily="65" charset="-120"/>
                <a:cs typeface="Calibri" panose="020F0502020204030204" pitchFamily="34" charset="0"/>
              </a:endParaRPr>
            </a:p>
            <a:p>
              <a:pPr algn="ctr">
                <a:lnSpc>
                  <a:spcPts val="3048"/>
                </a:lnSpc>
              </a:pPr>
              <a:r>
                <a:rPr lang="en-US" sz="2177" dirty="0">
                  <a:solidFill>
                    <a:srgbClr val="000000"/>
                  </a:solidFill>
                  <a:latin typeface="Calibri" panose="020F0502020204030204" pitchFamily="34" charset="0"/>
                  <a:ea typeface="標楷體" panose="03000509000000000000" pitchFamily="65" charset="-120"/>
                  <a:cs typeface="Calibri" panose="020F0502020204030204" pitchFamily="34" charset="0"/>
                </a:rPr>
                <a:t>(40%)</a:t>
              </a:r>
            </a:p>
          </p:txBody>
        </p:sp>
        <p:sp>
          <p:nvSpPr>
            <p:cNvPr id="62" name="TextBox 62"/>
            <p:cNvSpPr txBox="1"/>
            <p:nvPr/>
          </p:nvSpPr>
          <p:spPr>
            <a:xfrm>
              <a:off x="6008932" y="-10425"/>
              <a:ext cx="1653069" cy="1025921"/>
            </a:xfrm>
            <a:prstGeom prst="rect">
              <a:avLst/>
            </a:prstGeom>
          </p:spPr>
          <p:txBody>
            <a:bodyPr wrap="square" lIns="0" tIns="0" rIns="0" bIns="0" rtlCol="0" anchor="t">
              <a:spAutoFit/>
            </a:bodyPr>
            <a:lstStyle/>
            <a:p>
              <a:pPr algn="ctr">
                <a:lnSpc>
                  <a:spcPts val="3048"/>
                </a:lnSpc>
              </a:pPr>
              <a:r>
                <a:rPr lang="en-US" sz="2177" dirty="0" smtClean="0">
                  <a:solidFill>
                    <a:srgbClr val="000000"/>
                  </a:solidFill>
                  <a:latin typeface="Calibri" panose="020F0502020204030204" pitchFamily="34" charset="0"/>
                  <a:ea typeface="標楷體" panose="03000509000000000000" pitchFamily="65" charset="-120"/>
                  <a:cs typeface="Calibri" panose="020F0502020204030204" pitchFamily="34" charset="0"/>
                </a:rPr>
                <a:t>Final Exam</a:t>
              </a:r>
              <a:endParaRPr lang="en-US" sz="2177" dirty="0">
                <a:solidFill>
                  <a:srgbClr val="000000"/>
                </a:solidFill>
                <a:latin typeface="Calibri" panose="020F0502020204030204" pitchFamily="34" charset="0"/>
                <a:ea typeface="標楷體" panose="03000509000000000000" pitchFamily="65" charset="-120"/>
                <a:cs typeface="Calibri" panose="020F0502020204030204" pitchFamily="34" charset="0"/>
              </a:endParaRPr>
            </a:p>
            <a:p>
              <a:pPr algn="ctr">
                <a:lnSpc>
                  <a:spcPts val="3048"/>
                </a:lnSpc>
              </a:pPr>
              <a:r>
                <a:rPr lang="en-US" sz="2177" dirty="0">
                  <a:solidFill>
                    <a:srgbClr val="000000"/>
                  </a:solidFill>
                  <a:latin typeface="Calibri" panose="020F0502020204030204" pitchFamily="34" charset="0"/>
                  <a:ea typeface="標楷體" panose="03000509000000000000" pitchFamily="65" charset="-120"/>
                  <a:cs typeface="Calibri" panose="020F0502020204030204" pitchFamily="34" charset="0"/>
                </a:rPr>
                <a:t>(40%)</a:t>
              </a:r>
            </a:p>
          </p:txBody>
        </p:sp>
        <p:sp>
          <p:nvSpPr>
            <p:cNvPr id="63" name="TextBox 63"/>
            <p:cNvSpPr txBox="1"/>
            <p:nvPr/>
          </p:nvSpPr>
          <p:spPr>
            <a:xfrm>
              <a:off x="2183706" y="2181380"/>
              <a:ext cx="1036911" cy="632652"/>
            </a:xfrm>
            <a:prstGeom prst="rect">
              <a:avLst/>
            </a:prstGeom>
          </p:spPr>
          <p:txBody>
            <a:bodyPr wrap="square" lIns="0" tIns="0" rIns="0" bIns="0" rtlCol="0" anchor="t">
              <a:spAutoFit/>
            </a:bodyPr>
            <a:lstStyle/>
            <a:p>
              <a:pPr algn="ctr">
                <a:lnSpc>
                  <a:spcPts val="3658"/>
                </a:lnSpc>
              </a:pPr>
              <a:r>
                <a:rPr lang="en-US" sz="2613" dirty="0">
                  <a:solidFill>
                    <a:srgbClr val="000000"/>
                  </a:solidFill>
                  <a:latin typeface="Calibri" panose="020F0502020204030204" pitchFamily="34" charset="0"/>
                  <a:ea typeface="標楷體" panose="03000509000000000000" pitchFamily="65" charset="-120"/>
                  <a:cs typeface="Calibri" panose="020F0502020204030204" pitchFamily="34" charset="0"/>
                </a:rPr>
                <a:t>20%</a:t>
              </a:r>
            </a:p>
          </p:txBody>
        </p:sp>
        <p:sp>
          <p:nvSpPr>
            <p:cNvPr id="64" name="TextBox 64"/>
            <p:cNvSpPr txBox="1"/>
            <p:nvPr/>
          </p:nvSpPr>
          <p:spPr>
            <a:xfrm>
              <a:off x="4192843" y="3229781"/>
              <a:ext cx="1119583" cy="632652"/>
            </a:xfrm>
            <a:prstGeom prst="rect">
              <a:avLst/>
            </a:prstGeom>
          </p:spPr>
          <p:txBody>
            <a:bodyPr lIns="0" tIns="0" rIns="0" bIns="0" rtlCol="0" anchor="t">
              <a:spAutoFit/>
            </a:bodyPr>
            <a:lstStyle/>
            <a:p>
              <a:pPr algn="ctr">
                <a:lnSpc>
                  <a:spcPts val="3658"/>
                </a:lnSpc>
              </a:pPr>
              <a:r>
                <a:rPr lang="en-US" sz="2613" dirty="0">
                  <a:solidFill>
                    <a:srgbClr val="000000"/>
                  </a:solidFill>
                  <a:latin typeface="Calibri" panose="020F0502020204030204" pitchFamily="34" charset="0"/>
                  <a:ea typeface="標楷體" panose="03000509000000000000" pitchFamily="65" charset="-120"/>
                  <a:cs typeface="Calibri" panose="020F0502020204030204" pitchFamily="34" charset="0"/>
                </a:rPr>
                <a:t>60%</a:t>
              </a:r>
            </a:p>
          </p:txBody>
        </p:sp>
        <p:sp>
          <p:nvSpPr>
            <p:cNvPr id="65" name="TextBox 65"/>
            <p:cNvSpPr txBox="1"/>
            <p:nvPr/>
          </p:nvSpPr>
          <p:spPr>
            <a:xfrm>
              <a:off x="4255117" y="1164064"/>
              <a:ext cx="996727" cy="632652"/>
            </a:xfrm>
            <a:prstGeom prst="rect">
              <a:avLst/>
            </a:prstGeom>
          </p:spPr>
          <p:txBody>
            <a:bodyPr lIns="0" tIns="0" rIns="0" bIns="0" rtlCol="0" anchor="t">
              <a:spAutoFit/>
            </a:bodyPr>
            <a:lstStyle/>
            <a:p>
              <a:pPr algn="ctr">
                <a:lnSpc>
                  <a:spcPts val="3658"/>
                </a:lnSpc>
              </a:pPr>
              <a:r>
                <a:rPr lang="en-US" sz="2613" dirty="0">
                  <a:solidFill>
                    <a:srgbClr val="000000"/>
                  </a:solidFill>
                  <a:latin typeface="Calibri" panose="020F0502020204030204" pitchFamily="34" charset="0"/>
                  <a:ea typeface="標楷體" panose="03000509000000000000" pitchFamily="65" charset="-120"/>
                  <a:cs typeface="Calibri" panose="020F0502020204030204" pitchFamily="34" charset="0"/>
                </a:rPr>
                <a:t>40%</a:t>
              </a:r>
            </a:p>
          </p:txBody>
        </p:sp>
        <p:sp>
          <p:nvSpPr>
            <p:cNvPr id="66" name="TextBox 66"/>
            <p:cNvSpPr txBox="1"/>
            <p:nvPr/>
          </p:nvSpPr>
          <p:spPr>
            <a:xfrm>
              <a:off x="6337104" y="4270548"/>
              <a:ext cx="996727" cy="632652"/>
            </a:xfrm>
            <a:prstGeom prst="rect">
              <a:avLst/>
            </a:prstGeom>
          </p:spPr>
          <p:txBody>
            <a:bodyPr lIns="0" tIns="0" rIns="0" bIns="0" rtlCol="0" anchor="t">
              <a:spAutoFit/>
            </a:bodyPr>
            <a:lstStyle/>
            <a:p>
              <a:pPr algn="ctr">
                <a:lnSpc>
                  <a:spcPts val="3658"/>
                </a:lnSpc>
              </a:pPr>
              <a:r>
                <a:rPr lang="en-US" sz="2613" dirty="0">
                  <a:solidFill>
                    <a:srgbClr val="000000"/>
                  </a:solidFill>
                  <a:latin typeface="Calibri" panose="020F0502020204030204" pitchFamily="34" charset="0"/>
                  <a:ea typeface="標楷體" panose="03000509000000000000" pitchFamily="65" charset="-120"/>
                  <a:cs typeface="Calibri" panose="020F0502020204030204" pitchFamily="34" charset="0"/>
                </a:rPr>
                <a:t>50%</a:t>
              </a:r>
            </a:p>
          </p:txBody>
        </p:sp>
        <p:grpSp>
          <p:nvGrpSpPr>
            <p:cNvPr id="67" name="Group 67"/>
            <p:cNvGrpSpPr/>
            <p:nvPr/>
          </p:nvGrpSpPr>
          <p:grpSpPr>
            <a:xfrm>
              <a:off x="15117" y="0"/>
              <a:ext cx="1618076" cy="985239"/>
              <a:chOff x="0" y="0"/>
              <a:chExt cx="256496" cy="156179"/>
            </a:xfrm>
          </p:grpSpPr>
          <p:sp>
            <p:nvSpPr>
              <p:cNvPr id="68" name="Freeform 68"/>
              <p:cNvSpPr/>
              <p:nvPr/>
            </p:nvSpPr>
            <p:spPr>
              <a:xfrm>
                <a:off x="0" y="0"/>
                <a:ext cx="256496" cy="156179"/>
              </a:xfrm>
              <a:custGeom>
                <a:avLst/>
                <a:gdLst/>
                <a:ahLst/>
                <a:cxnLst/>
                <a:rect l="l" t="t" r="r" b="b"/>
                <a:pathLst>
                  <a:path w="256496" h="156179">
                    <a:moveTo>
                      <a:pt x="0" y="0"/>
                    </a:moveTo>
                    <a:lnTo>
                      <a:pt x="256496" y="0"/>
                    </a:lnTo>
                    <a:lnTo>
                      <a:pt x="256496" y="156179"/>
                    </a:lnTo>
                    <a:lnTo>
                      <a:pt x="0" y="156179"/>
                    </a:lnTo>
                    <a:close/>
                  </a:path>
                </a:pathLst>
              </a:custGeom>
              <a:solidFill>
                <a:srgbClr val="C9AF7F"/>
              </a:solidFill>
            </p:spPr>
          </p:sp>
        </p:grpSp>
        <p:sp>
          <p:nvSpPr>
            <p:cNvPr id="69" name="TextBox 69"/>
            <p:cNvSpPr txBox="1"/>
            <p:nvPr/>
          </p:nvSpPr>
          <p:spPr>
            <a:xfrm>
              <a:off x="49117" y="-20342"/>
              <a:ext cx="1576589" cy="1025921"/>
            </a:xfrm>
            <a:prstGeom prst="rect">
              <a:avLst/>
            </a:prstGeom>
          </p:spPr>
          <p:txBody>
            <a:bodyPr lIns="0" tIns="0" rIns="0" bIns="0" rtlCol="0" anchor="t">
              <a:spAutoFit/>
            </a:bodyPr>
            <a:lstStyle/>
            <a:p>
              <a:pPr algn="ctr">
                <a:lnSpc>
                  <a:spcPts val="3048"/>
                </a:lnSpc>
                <a:spcBef>
                  <a:spcPct val="0"/>
                </a:spcBef>
              </a:pPr>
              <a:r>
                <a:rPr lang="en-US" sz="2177" dirty="0" smtClean="0">
                  <a:solidFill>
                    <a:srgbClr val="000000"/>
                  </a:solidFill>
                  <a:latin typeface="Calibri" panose="020F0502020204030204" pitchFamily="34" charset="0"/>
                  <a:ea typeface="標楷體" panose="03000509000000000000" pitchFamily="65" charset="-120"/>
                  <a:cs typeface="Calibri" panose="020F0502020204030204" pitchFamily="34" charset="0"/>
                </a:rPr>
                <a:t>Core </a:t>
              </a:r>
            </a:p>
            <a:p>
              <a:pPr algn="ctr">
                <a:lnSpc>
                  <a:spcPts val="3048"/>
                </a:lnSpc>
                <a:spcBef>
                  <a:spcPct val="0"/>
                </a:spcBef>
              </a:pPr>
              <a:r>
                <a:rPr lang="en-US" sz="2177" dirty="0" smtClean="0">
                  <a:solidFill>
                    <a:srgbClr val="000000"/>
                  </a:solidFill>
                  <a:latin typeface="Calibri" panose="020F0502020204030204" pitchFamily="34" charset="0"/>
                  <a:ea typeface="標楷體" panose="03000509000000000000" pitchFamily="65" charset="-120"/>
                  <a:cs typeface="Calibri" panose="020F0502020204030204" pitchFamily="34" charset="0"/>
                </a:rPr>
                <a:t>Ability</a:t>
              </a:r>
              <a:endParaRPr lang="en-US" sz="2177" dirty="0">
                <a:solidFill>
                  <a:srgbClr val="000000"/>
                </a:solidFill>
                <a:latin typeface="Calibri" panose="020F0502020204030204" pitchFamily="34" charset="0"/>
                <a:ea typeface="標楷體" panose="03000509000000000000" pitchFamily="65" charset="-120"/>
                <a:cs typeface="Calibri" panose="020F0502020204030204" pitchFamily="34" charset="0"/>
              </a:endParaRPr>
            </a:p>
          </p:txBody>
        </p:sp>
        <p:grpSp>
          <p:nvGrpSpPr>
            <p:cNvPr id="70" name="Group 70"/>
            <p:cNvGrpSpPr/>
            <p:nvPr/>
          </p:nvGrpSpPr>
          <p:grpSpPr>
            <a:xfrm>
              <a:off x="36879" y="6119795"/>
              <a:ext cx="1633193" cy="961398"/>
              <a:chOff x="5846" y="0"/>
              <a:chExt cx="258892" cy="152400"/>
            </a:xfrm>
          </p:grpSpPr>
          <p:sp>
            <p:nvSpPr>
              <p:cNvPr id="71" name="Freeform 71"/>
              <p:cNvSpPr/>
              <p:nvPr/>
            </p:nvSpPr>
            <p:spPr>
              <a:xfrm>
                <a:off x="5846" y="0"/>
                <a:ext cx="258892" cy="152400"/>
              </a:xfrm>
              <a:custGeom>
                <a:avLst/>
                <a:gdLst/>
                <a:ahLst/>
                <a:cxnLst/>
                <a:rect l="l" t="t" r="r" b="b"/>
                <a:pathLst>
                  <a:path w="258892" h="152400">
                    <a:moveTo>
                      <a:pt x="0" y="0"/>
                    </a:moveTo>
                    <a:lnTo>
                      <a:pt x="258892" y="0"/>
                    </a:lnTo>
                    <a:lnTo>
                      <a:pt x="258892" y="152400"/>
                    </a:lnTo>
                    <a:lnTo>
                      <a:pt x="0" y="152400"/>
                    </a:lnTo>
                    <a:close/>
                  </a:path>
                </a:pathLst>
              </a:custGeom>
              <a:solidFill>
                <a:srgbClr val="E5D6C4"/>
              </a:solidFill>
            </p:spPr>
          </p:sp>
        </p:grpSp>
        <p:grpSp>
          <p:nvGrpSpPr>
            <p:cNvPr id="72" name="Group 72"/>
            <p:cNvGrpSpPr/>
            <p:nvPr/>
          </p:nvGrpSpPr>
          <p:grpSpPr>
            <a:xfrm>
              <a:off x="1713493" y="6119795"/>
              <a:ext cx="1977339" cy="961398"/>
              <a:chOff x="0" y="0"/>
              <a:chExt cx="313446" cy="152400"/>
            </a:xfrm>
          </p:grpSpPr>
          <p:sp>
            <p:nvSpPr>
              <p:cNvPr id="73" name="Freeform 73"/>
              <p:cNvSpPr/>
              <p:nvPr/>
            </p:nvSpPr>
            <p:spPr>
              <a:xfrm>
                <a:off x="0" y="0"/>
                <a:ext cx="313446" cy="152400"/>
              </a:xfrm>
              <a:custGeom>
                <a:avLst/>
                <a:gdLst/>
                <a:ahLst/>
                <a:cxnLst/>
                <a:rect l="l" t="t" r="r" b="b"/>
                <a:pathLst>
                  <a:path w="313446" h="152400">
                    <a:moveTo>
                      <a:pt x="0" y="0"/>
                    </a:moveTo>
                    <a:lnTo>
                      <a:pt x="313446" y="0"/>
                    </a:lnTo>
                    <a:lnTo>
                      <a:pt x="313446" y="152400"/>
                    </a:lnTo>
                    <a:lnTo>
                      <a:pt x="0" y="152400"/>
                    </a:lnTo>
                    <a:close/>
                  </a:path>
                </a:pathLst>
              </a:custGeom>
              <a:solidFill>
                <a:srgbClr val="E5D6C4"/>
              </a:solidFill>
            </p:spPr>
          </p:sp>
        </p:grpSp>
        <p:grpSp>
          <p:nvGrpSpPr>
            <p:cNvPr id="74" name="Group 74"/>
            <p:cNvGrpSpPr/>
            <p:nvPr/>
          </p:nvGrpSpPr>
          <p:grpSpPr>
            <a:xfrm>
              <a:off x="3760432" y="6119795"/>
              <a:ext cx="1984406" cy="961398"/>
              <a:chOff x="0" y="0"/>
              <a:chExt cx="314566" cy="152400"/>
            </a:xfrm>
          </p:grpSpPr>
          <p:sp>
            <p:nvSpPr>
              <p:cNvPr id="75" name="Freeform 75"/>
              <p:cNvSpPr/>
              <p:nvPr/>
            </p:nvSpPr>
            <p:spPr>
              <a:xfrm>
                <a:off x="0" y="0"/>
                <a:ext cx="314566" cy="152400"/>
              </a:xfrm>
              <a:custGeom>
                <a:avLst/>
                <a:gdLst/>
                <a:ahLst/>
                <a:cxnLst/>
                <a:rect l="l" t="t" r="r" b="b"/>
                <a:pathLst>
                  <a:path w="314566" h="152400">
                    <a:moveTo>
                      <a:pt x="0" y="0"/>
                    </a:moveTo>
                    <a:lnTo>
                      <a:pt x="314566" y="0"/>
                    </a:lnTo>
                    <a:lnTo>
                      <a:pt x="314566" y="152400"/>
                    </a:lnTo>
                    <a:lnTo>
                      <a:pt x="0" y="152400"/>
                    </a:lnTo>
                    <a:close/>
                  </a:path>
                </a:pathLst>
              </a:custGeom>
              <a:solidFill>
                <a:srgbClr val="E5D6C4"/>
              </a:solidFill>
            </p:spPr>
          </p:sp>
        </p:grpSp>
        <p:grpSp>
          <p:nvGrpSpPr>
            <p:cNvPr id="76" name="Group 76"/>
            <p:cNvGrpSpPr/>
            <p:nvPr/>
          </p:nvGrpSpPr>
          <p:grpSpPr>
            <a:xfrm>
              <a:off x="5832677" y="6119795"/>
              <a:ext cx="2005583" cy="961398"/>
              <a:chOff x="0" y="0"/>
              <a:chExt cx="317923" cy="152400"/>
            </a:xfrm>
          </p:grpSpPr>
          <p:sp>
            <p:nvSpPr>
              <p:cNvPr id="77" name="Freeform 77"/>
              <p:cNvSpPr/>
              <p:nvPr/>
            </p:nvSpPr>
            <p:spPr>
              <a:xfrm>
                <a:off x="0" y="0"/>
                <a:ext cx="317923" cy="152400"/>
              </a:xfrm>
              <a:custGeom>
                <a:avLst/>
                <a:gdLst/>
                <a:ahLst/>
                <a:cxnLst/>
                <a:rect l="l" t="t" r="r" b="b"/>
                <a:pathLst>
                  <a:path w="317923" h="152400">
                    <a:moveTo>
                      <a:pt x="0" y="0"/>
                    </a:moveTo>
                    <a:lnTo>
                      <a:pt x="317923" y="0"/>
                    </a:lnTo>
                    <a:lnTo>
                      <a:pt x="317923" y="152400"/>
                    </a:lnTo>
                    <a:lnTo>
                      <a:pt x="0" y="152400"/>
                    </a:lnTo>
                    <a:close/>
                  </a:path>
                </a:pathLst>
              </a:custGeom>
              <a:solidFill>
                <a:srgbClr val="E5D6C4"/>
              </a:solidFill>
            </p:spPr>
          </p:sp>
        </p:grpSp>
        <p:sp>
          <p:nvSpPr>
            <p:cNvPr id="78" name="TextBox 78"/>
            <p:cNvSpPr txBox="1"/>
            <p:nvPr/>
          </p:nvSpPr>
          <p:spPr>
            <a:xfrm>
              <a:off x="2186153" y="1178856"/>
              <a:ext cx="1032015" cy="632652"/>
            </a:xfrm>
            <a:prstGeom prst="rect">
              <a:avLst/>
            </a:prstGeom>
          </p:spPr>
          <p:txBody>
            <a:bodyPr wrap="square" lIns="0" tIns="0" rIns="0" bIns="0" rtlCol="0" anchor="t">
              <a:spAutoFit/>
            </a:bodyPr>
            <a:lstStyle/>
            <a:p>
              <a:pPr algn="ctr">
                <a:lnSpc>
                  <a:spcPts val="3658"/>
                </a:lnSpc>
              </a:pPr>
              <a:r>
                <a:rPr lang="en-US" sz="2613" dirty="0">
                  <a:solidFill>
                    <a:srgbClr val="000000"/>
                  </a:solidFill>
                  <a:latin typeface="Calibri" panose="020F0502020204030204" pitchFamily="34" charset="0"/>
                  <a:ea typeface="標楷體" panose="03000509000000000000" pitchFamily="65" charset="-120"/>
                  <a:cs typeface="Calibri" panose="020F0502020204030204" pitchFamily="34" charset="0"/>
                </a:rPr>
                <a:t>50%</a:t>
              </a:r>
            </a:p>
          </p:txBody>
        </p:sp>
        <p:sp>
          <p:nvSpPr>
            <p:cNvPr id="79" name="TextBox 79"/>
            <p:cNvSpPr txBox="1"/>
            <p:nvPr/>
          </p:nvSpPr>
          <p:spPr>
            <a:xfrm>
              <a:off x="6337104" y="5188947"/>
              <a:ext cx="996727" cy="632652"/>
            </a:xfrm>
            <a:prstGeom prst="rect">
              <a:avLst/>
            </a:prstGeom>
          </p:spPr>
          <p:txBody>
            <a:bodyPr lIns="0" tIns="0" rIns="0" bIns="0" rtlCol="0" anchor="t">
              <a:spAutoFit/>
            </a:bodyPr>
            <a:lstStyle/>
            <a:p>
              <a:pPr algn="ctr">
                <a:lnSpc>
                  <a:spcPts val="3658"/>
                </a:lnSpc>
              </a:pPr>
              <a:r>
                <a:rPr lang="en-US" sz="2613" dirty="0">
                  <a:solidFill>
                    <a:srgbClr val="000000"/>
                  </a:solidFill>
                  <a:latin typeface="Calibri" panose="020F0502020204030204" pitchFamily="34" charset="0"/>
                  <a:ea typeface="標楷體" panose="03000509000000000000" pitchFamily="65" charset="-120"/>
                  <a:cs typeface="Calibri" panose="020F0502020204030204" pitchFamily="34" charset="0"/>
                </a:rPr>
                <a:t>50%</a:t>
              </a:r>
            </a:p>
          </p:txBody>
        </p:sp>
        <p:sp>
          <p:nvSpPr>
            <p:cNvPr id="80" name="TextBox 80"/>
            <p:cNvSpPr txBox="1"/>
            <p:nvPr/>
          </p:nvSpPr>
          <p:spPr>
            <a:xfrm>
              <a:off x="394610" y="6276350"/>
              <a:ext cx="1075652" cy="632652"/>
            </a:xfrm>
            <a:prstGeom prst="rect">
              <a:avLst/>
            </a:prstGeom>
          </p:spPr>
          <p:txBody>
            <a:bodyPr wrap="square" lIns="0" tIns="0" rIns="0" bIns="0" rtlCol="0" anchor="t">
              <a:spAutoFit/>
            </a:bodyPr>
            <a:lstStyle/>
            <a:p>
              <a:pPr>
                <a:lnSpc>
                  <a:spcPts val="3658"/>
                </a:lnSpc>
                <a:spcBef>
                  <a:spcPct val="0"/>
                </a:spcBef>
              </a:pPr>
              <a:r>
                <a:rPr lang="en-US" sz="2613" dirty="0" smtClean="0">
                  <a:solidFill>
                    <a:srgbClr val="000000"/>
                  </a:solidFill>
                  <a:latin typeface="Calibri" panose="020F0502020204030204" pitchFamily="34" charset="0"/>
                  <a:ea typeface="標楷體" panose="03000509000000000000" pitchFamily="65" charset="-120"/>
                  <a:cs typeface="Calibri" panose="020F0502020204030204" pitchFamily="34" charset="0"/>
                </a:rPr>
                <a:t>Score</a:t>
              </a:r>
              <a:endParaRPr lang="en-US" sz="2613" dirty="0">
                <a:solidFill>
                  <a:srgbClr val="000000"/>
                </a:solidFill>
                <a:latin typeface="Calibri" panose="020F0502020204030204" pitchFamily="34" charset="0"/>
                <a:ea typeface="標楷體" panose="03000509000000000000" pitchFamily="65" charset="-120"/>
                <a:cs typeface="Calibri" panose="020F0502020204030204" pitchFamily="34" charset="0"/>
              </a:endParaRPr>
            </a:p>
          </p:txBody>
        </p:sp>
        <p:sp>
          <p:nvSpPr>
            <p:cNvPr id="81" name="TextBox 81"/>
            <p:cNvSpPr txBox="1"/>
            <p:nvPr/>
          </p:nvSpPr>
          <p:spPr>
            <a:xfrm>
              <a:off x="2396885" y="6276345"/>
              <a:ext cx="610548" cy="632652"/>
            </a:xfrm>
            <a:prstGeom prst="rect">
              <a:avLst/>
            </a:prstGeom>
          </p:spPr>
          <p:txBody>
            <a:bodyPr wrap="square" lIns="0" tIns="0" rIns="0" bIns="0" rtlCol="0" anchor="t">
              <a:spAutoFit/>
            </a:bodyPr>
            <a:lstStyle/>
            <a:p>
              <a:pPr>
                <a:lnSpc>
                  <a:spcPts val="3658"/>
                </a:lnSpc>
                <a:spcBef>
                  <a:spcPct val="0"/>
                </a:spcBef>
              </a:pPr>
              <a:r>
                <a:rPr lang="en-US" sz="2613" dirty="0" smtClean="0">
                  <a:solidFill>
                    <a:srgbClr val="000000"/>
                  </a:solidFill>
                  <a:latin typeface="Calibri" panose="020F0502020204030204" pitchFamily="34" charset="0"/>
                  <a:ea typeface="標楷體" panose="03000509000000000000" pitchFamily="65" charset="-120"/>
                  <a:cs typeface="Calibri" panose="020F0502020204030204" pitchFamily="34" charset="0"/>
                </a:rPr>
                <a:t>80</a:t>
              </a:r>
              <a:endParaRPr lang="en-US" sz="2613" dirty="0">
                <a:solidFill>
                  <a:srgbClr val="000000"/>
                </a:solidFill>
                <a:latin typeface="Calibri" panose="020F0502020204030204" pitchFamily="34" charset="0"/>
                <a:ea typeface="標楷體" panose="03000509000000000000" pitchFamily="65" charset="-120"/>
                <a:cs typeface="Calibri" panose="020F0502020204030204" pitchFamily="34" charset="0"/>
              </a:endParaRPr>
            </a:p>
          </p:txBody>
        </p:sp>
        <p:sp>
          <p:nvSpPr>
            <p:cNvPr id="82" name="TextBox 82"/>
            <p:cNvSpPr txBox="1"/>
            <p:nvPr/>
          </p:nvSpPr>
          <p:spPr>
            <a:xfrm>
              <a:off x="4441597" y="6276345"/>
              <a:ext cx="622071" cy="632652"/>
            </a:xfrm>
            <a:prstGeom prst="rect">
              <a:avLst/>
            </a:prstGeom>
          </p:spPr>
          <p:txBody>
            <a:bodyPr wrap="square" lIns="0" tIns="0" rIns="0" bIns="0" rtlCol="0" anchor="t">
              <a:spAutoFit/>
            </a:bodyPr>
            <a:lstStyle/>
            <a:p>
              <a:pPr>
                <a:lnSpc>
                  <a:spcPts val="3658"/>
                </a:lnSpc>
                <a:spcBef>
                  <a:spcPct val="0"/>
                </a:spcBef>
              </a:pPr>
              <a:r>
                <a:rPr lang="en-US" sz="2613" dirty="0" smtClean="0">
                  <a:solidFill>
                    <a:srgbClr val="000000"/>
                  </a:solidFill>
                  <a:latin typeface="Calibri" panose="020F0502020204030204" pitchFamily="34" charset="0"/>
                  <a:ea typeface="標楷體" panose="03000509000000000000" pitchFamily="65" charset="-120"/>
                  <a:cs typeface="Calibri" panose="020F0502020204030204" pitchFamily="34" charset="0"/>
                </a:rPr>
                <a:t>90</a:t>
              </a:r>
              <a:endParaRPr lang="en-US" sz="2613" dirty="0">
                <a:solidFill>
                  <a:srgbClr val="000000"/>
                </a:solidFill>
                <a:latin typeface="Calibri" panose="020F0502020204030204" pitchFamily="34" charset="0"/>
                <a:ea typeface="標楷體" panose="03000509000000000000" pitchFamily="65" charset="-120"/>
                <a:cs typeface="Calibri" panose="020F0502020204030204" pitchFamily="34" charset="0"/>
              </a:endParaRPr>
            </a:p>
          </p:txBody>
        </p:sp>
        <p:sp>
          <p:nvSpPr>
            <p:cNvPr id="83" name="TextBox 83"/>
            <p:cNvSpPr txBox="1"/>
            <p:nvPr/>
          </p:nvSpPr>
          <p:spPr>
            <a:xfrm>
              <a:off x="6554093" y="6276346"/>
              <a:ext cx="562745" cy="632652"/>
            </a:xfrm>
            <a:prstGeom prst="rect">
              <a:avLst/>
            </a:prstGeom>
          </p:spPr>
          <p:txBody>
            <a:bodyPr wrap="square" lIns="0" tIns="0" rIns="0" bIns="0" rtlCol="0" anchor="t">
              <a:spAutoFit/>
            </a:bodyPr>
            <a:lstStyle/>
            <a:p>
              <a:pPr>
                <a:lnSpc>
                  <a:spcPts val="3658"/>
                </a:lnSpc>
                <a:spcBef>
                  <a:spcPct val="0"/>
                </a:spcBef>
              </a:pPr>
              <a:r>
                <a:rPr lang="en-US" sz="2613" dirty="0" smtClean="0">
                  <a:solidFill>
                    <a:srgbClr val="000000"/>
                  </a:solidFill>
                  <a:latin typeface="Calibri" panose="020F0502020204030204" pitchFamily="34" charset="0"/>
                  <a:ea typeface="標楷體" panose="03000509000000000000" pitchFamily="65" charset="-120"/>
                  <a:cs typeface="Calibri" panose="020F0502020204030204" pitchFamily="34" charset="0"/>
                </a:rPr>
                <a:t>90</a:t>
              </a:r>
              <a:endParaRPr lang="en-US" sz="2613" dirty="0">
                <a:solidFill>
                  <a:srgbClr val="000000"/>
                </a:solidFill>
                <a:latin typeface="Calibri" panose="020F0502020204030204" pitchFamily="34" charset="0"/>
                <a:ea typeface="標楷體" panose="03000509000000000000" pitchFamily="65" charset="-120"/>
                <a:cs typeface="Calibri" panose="020F0502020204030204" pitchFamily="34" charset="0"/>
              </a:endParaRPr>
            </a:p>
          </p:txBody>
        </p:sp>
      </p:grpSp>
      <p:pic>
        <p:nvPicPr>
          <p:cNvPr id="84" name="Picture 84"/>
          <p:cNvPicPr>
            <a:picLocks noChangeAspect="1"/>
          </p:cNvPicPr>
          <p:nvPr/>
        </p:nvPicPr>
        <p:blipFill>
          <a:blip r:embed="rId3"/>
          <a:srcRect/>
          <a:stretch>
            <a:fillRect/>
          </a:stretch>
        </p:blipFill>
        <p:spPr>
          <a:xfrm rot="5400000">
            <a:off x="9115161" y="3712011"/>
            <a:ext cx="430702" cy="373024"/>
          </a:xfrm>
          <a:prstGeom prst="rect">
            <a:avLst/>
          </a:prstGeom>
        </p:spPr>
      </p:pic>
      <p:pic>
        <p:nvPicPr>
          <p:cNvPr id="85" name="Picture 85"/>
          <p:cNvPicPr>
            <a:picLocks noChangeAspect="1"/>
          </p:cNvPicPr>
          <p:nvPr/>
        </p:nvPicPr>
        <p:blipFill>
          <a:blip r:embed="rId3"/>
          <a:srcRect/>
          <a:stretch>
            <a:fillRect/>
          </a:stretch>
        </p:blipFill>
        <p:spPr>
          <a:xfrm rot="5400000">
            <a:off x="9115161" y="5560953"/>
            <a:ext cx="430702" cy="373024"/>
          </a:xfrm>
          <a:prstGeom prst="rect">
            <a:avLst/>
          </a:prstGeom>
        </p:spPr>
      </p:pic>
      <p:sp>
        <p:nvSpPr>
          <p:cNvPr id="86" name="TextBox 86"/>
          <p:cNvSpPr txBox="1"/>
          <p:nvPr/>
        </p:nvSpPr>
        <p:spPr>
          <a:xfrm>
            <a:off x="9632362" y="6180186"/>
            <a:ext cx="5912437" cy="551433"/>
          </a:xfrm>
          <a:prstGeom prst="rect">
            <a:avLst/>
          </a:prstGeom>
        </p:spPr>
        <p:txBody>
          <a:bodyPr wrap="square" lIns="0" tIns="0" rIns="0" bIns="0" rtlCol="0" anchor="t">
            <a:spAutoFit/>
          </a:bodyPr>
          <a:lstStyle/>
          <a:p>
            <a:pPr>
              <a:lnSpc>
                <a:spcPts val="4268"/>
              </a:lnSpc>
            </a:pPr>
            <a:r>
              <a:rPr lang="en-US" sz="3048" dirty="0">
                <a:solidFill>
                  <a:srgbClr val="FFFFFF"/>
                </a:solidFill>
                <a:latin typeface="Calibri" panose="020F0502020204030204" pitchFamily="34" charset="0"/>
                <a:ea typeface="標楷體" panose="03000509000000000000" pitchFamily="65" charset="-120"/>
                <a:cs typeface="Calibri" panose="020F0502020204030204" pitchFamily="34" charset="0"/>
              </a:rPr>
              <a:t>=　　　</a:t>
            </a:r>
            <a:r>
              <a:rPr lang="en-US" sz="3048" dirty="0" smtClean="0">
                <a:solidFill>
                  <a:srgbClr val="FFFFFF"/>
                </a:solidFill>
                <a:latin typeface="Calibri" panose="020F0502020204030204" pitchFamily="34" charset="0"/>
                <a:ea typeface="標楷體" panose="03000509000000000000" pitchFamily="65" charset="-120"/>
                <a:cs typeface="Calibri" panose="020F0502020204030204" pitchFamily="34" charset="0"/>
              </a:rPr>
              <a:t>　　　80*50</a:t>
            </a:r>
            <a:r>
              <a:rPr lang="en-US" sz="3048" dirty="0">
                <a:solidFill>
                  <a:srgbClr val="FFFFFF"/>
                </a:solidFill>
                <a:latin typeface="Calibri" panose="020F0502020204030204" pitchFamily="34" charset="0"/>
                <a:ea typeface="標楷體" panose="03000509000000000000" pitchFamily="65" charset="-120"/>
                <a:cs typeface="Calibri" panose="020F0502020204030204" pitchFamily="34" charset="0"/>
              </a:rPr>
              <a:t>%+90*40%</a:t>
            </a:r>
          </a:p>
        </p:txBody>
      </p:sp>
      <p:pic>
        <p:nvPicPr>
          <p:cNvPr id="87" name="Picture 87"/>
          <p:cNvPicPr>
            <a:picLocks noChangeAspect="1"/>
          </p:cNvPicPr>
          <p:nvPr/>
        </p:nvPicPr>
        <p:blipFill>
          <a:blip r:embed="rId4"/>
          <a:srcRect l="20681" t="21875" r="2371"/>
          <a:stretch>
            <a:fillRect/>
          </a:stretch>
        </p:blipFill>
        <p:spPr>
          <a:xfrm>
            <a:off x="11272193" y="6748914"/>
            <a:ext cx="4633117" cy="105840"/>
          </a:xfrm>
          <a:prstGeom prst="rect">
            <a:avLst/>
          </a:prstGeom>
        </p:spPr>
      </p:pic>
      <p:sp>
        <p:nvSpPr>
          <p:cNvPr id="89" name="TextBox 89"/>
          <p:cNvSpPr txBox="1"/>
          <p:nvPr/>
        </p:nvSpPr>
        <p:spPr>
          <a:xfrm>
            <a:off x="9632363" y="3622807"/>
            <a:ext cx="3650062" cy="551433"/>
          </a:xfrm>
          <a:prstGeom prst="rect">
            <a:avLst/>
          </a:prstGeom>
        </p:spPr>
        <p:txBody>
          <a:bodyPr wrap="square" lIns="0" tIns="0" rIns="0" bIns="0" rtlCol="0" anchor="t">
            <a:spAutoFit/>
          </a:bodyPr>
          <a:lstStyle/>
          <a:p>
            <a:pPr>
              <a:lnSpc>
                <a:spcPts val="4268"/>
              </a:lnSpc>
            </a:pPr>
            <a:r>
              <a:rPr lang="en-US" sz="3048" dirty="0" smtClean="0">
                <a:solidFill>
                  <a:srgbClr val="FFFFFF"/>
                </a:solidFill>
                <a:latin typeface="Calibri" panose="020F0502020204030204" pitchFamily="34" charset="0"/>
                <a:ea typeface="標楷體" panose="03000509000000000000" pitchFamily="65" charset="-120"/>
                <a:cs typeface="Calibri" panose="020F0502020204030204" pitchFamily="34" charset="0"/>
              </a:rPr>
              <a:t>Semester Result</a:t>
            </a:r>
            <a:r>
              <a:rPr lang="zh-TW" altLang="en-US" sz="3048" dirty="0" smtClean="0">
                <a:solidFill>
                  <a:srgbClr val="FFFFFF"/>
                </a:solidFill>
                <a:latin typeface="Calibri" panose="020F0502020204030204" pitchFamily="34" charset="0"/>
                <a:ea typeface="標楷體" panose="03000509000000000000" pitchFamily="65" charset="-120"/>
                <a:cs typeface="Calibri" panose="020F0502020204030204" pitchFamily="34" charset="0"/>
              </a:rPr>
              <a:t>：</a:t>
            </a:r>
            <a:endParaRPr lang="en-US" sz="3048" dirty="0">
              <a:solidFill>
                <a:srgbClr val="FFFFFF"/>
              </a:solidFill>
              <a:latin typeface="Calibri" panose="020F0502020204030204" pitchFamily="34" charset="0"/>
              <a:ea typeface="標楷體" panose="03000509000000000000" pitchFamily="65" charset="-120"/>
              <a:cs typeface="Calibri" panose="020F0502020204030204" pitchFamily="34" charset="0"/>
            </a:endParaRPr>
          </a:p>
        </p:txBody>
      </p:sp>
      <p:sp>
        <p:nvSpPr>
          <p:cNvPr id="90" name="TextBox 90"/>
          <p:cNvSpPr txBox="1"/>
          <p:nvPr/>
        </p:nvSpPr>
        <p:spPr>
          <a:xfrm>
            <a:off x="9632362" y="4214942"/>
            <a:ext cx="5008244" cy="1102866"/>
          </a:xfrm>
          <a:prstGeom prst="rect">
            <a:avLst/>
          </a:prstGeom>
        </p:spPr>
        <p:txBody>
          <a:bodyPr lIns="0" tIns="0" rIns="0" bIns="0" rtlCol="0" anchor="t">
            <a:spAutoFit/>
          </a:bodyPr>
          <a:lstStyle/>
          <a:p>
            <a:pPr>
              <a:lnSpc>
                <a:spcPts val="4268"/>
              </a:lnSpc>
            </a:pPr>
            <a:r>
              <a:rPr lang="en-US" sz="3048" dirty="0">
                <a:solidFill>
                  <a:srgbClr val="FFFFFF"/>
                </a:solidFill>
                <a:latin typeface="Calibri" panose="020F0502020204030204" pitchFamily="34" charset="0"/>
                <a:ea typeface="標楷體" panose="03000509000000000000" pitchFamily="65" charset="-120"/>
                <a:cs typeface="Calibri" panose="020F0502020204030204" pitchFamily="34" charset="0"/>
              </a:rPr>
              <a:t>=80*20%+90*40%+90*40%</a:t>
            </a:r>
          </a:p>
          <a:p>
            <a:pPr>
              <a:lnSpc>
                <a:spcPts val="4268"/>
              </a:lnSpc>
            </a:pPr>
            <a:r>
              <a:rPr lang="en-US" sz="3048" dirty="0">
                <a:solidFill>
                  <a:srgbClr val="FFFFFF"/>
                </a:solidFill>
                <a:latin typeface="Calibri" panose="020F0502020204030204" pitchFamily="34" charset="0"/>
                <a:ea typeface="標楷體" panose="03000509000000000000" pitchFamily="65" charset="-120"/>
                <a:cs typeface="Calibri" panose="020F0502020204030204" pitchFamily="34" charset="0"/>
              </a:rPr>
              <a:t>=</a:t>
            </a:r>
            <a:r>
              <a:rPr lang="en-US" sz="3048" dirty="0" smtClean="0">
                <a:solidFill>
                  <a:srgbClr val="FFFFFF"/>
                </a:solidFill>
                <a:latin typeface="Calibri" panose="020F0502020204030204" pitchFamily="34" charset="0"/>
                <a:ea typeface="標楷體" panose="03000509000000000000" pitchFamily="65" charset="-120"/>
                <a:cs typeface="Calibri" panose="020F0502020204030204" pitchFamily="34" charset="0"/>
              </a:rPr>
              <a:t>88</a:t>
            </a:r>
            <a:endParaRPr lang="en-US" sz="3048" dirty="0">
              <a:solidFill>
                <a:srgbClr val="FFFFFF"/>
              </a:solidFill>
              <a:latin typeface="Calibri" panose="020F0502020204030204" pitchFamily="34" charset="0"/>
              <a:ea typeface="標楷體" panose="03000509000000000000" pitchFamily="65" charset="-120"/>
              <a:cs typeface="Calibri" panose="020F0502020204030204" pitchFamily="34" charset="0"/>
            </a:endParaRPr>
          </a:p>
        </p:txBody>
      </p:sp>
      <p:sp>
        <p:nvSpPr>
          <p:cNvPr id="91" name="TextBox 91"/>
          <p:cNvSpPr txBox="1"/>
          <p:nvPr/>
        </p:nvSpPr>
        <p:spPr>
          <a:xfrm>
            <a:off x="9654133" y="5500027"/>
            <a:ext cx="4388437" cy="551433"/>
          </a:xfrm>
          <a:prstGeom prst="rect">
            <a:avLst/>
          </a:prstGeom>
        </p:spPr>
        <p:txBody>
          <a:bodyPr wrap="square" lIns="0" tIns="0" rIns="0" bIns="0" rtlCol="0" anchor="t">
            <a:spAutoFit/>
          </a:bodyPr>
          <a:lstStyle/>
          <a:p>
            <a:pPr>
              <a:lnSpc>
                <a:spcPts val="4268"/>
              </a:lnSpc>
            </a:pPr>
            <a:r>
              <a:rPr lang="en-US" sz="3048" dirty="0" smtClean="0">
                <a:solidFill>
                  <a:srgbClr val="FFFFFF"/>
                </a:solidFill>
                <a:latin typeface="Calibri" panose="020F0502020204030204" pitchFamily="34" charset="0"/>
                <a:ea typeface="標楷體" panose="03000509000000000000" pitchFamily="65" charset="-120"/>
                <a:cs typeface="Calibri" panose="020F0502020204030204" pitchFamily="34" charset="0"/>
              </a:rPr>
              <a:t>COMMU Ability Result：</a:t>
            </a:r>
            <a:endParaRPr lang="en-US" sz="3048" dirty="0">
              <a:solidFill>
                <a:srgbClr val="FFFFFF"/>
              </a:solidFill>
              <a:latin typeface="Calibri" panose="020F0502020204030204" pitchFamily="34" charset="0"/>
              <a:ea typeface="標楷體" panose="03000509000000000000" pitchFamily="65" charset="-120"/>
              <a:cs typeface="Calibri" panose="020F0502020204030204" pitchFamily="34" charset="0"/>
            </a:endParaRPr>
          </a:p>
        </p:txBody>
      </p:sp>
      <p:sp>
        <p:nvSpPr>
          <p:cNvPr id="92" name="TextBox 92"/>
          <p:cNvSpPr txBox="1"/>
          <p:nvPr/>
        </p:nvSpPr>
        <p:spPr>
          <a:xfrm>
            <a:off x="12725400" y="6885406"/>
            <a:ext cx="2044167" cy="551433"/>
          </a:xfrm>
          <a:prstGeom prst="rect">
            <a:avLst/>
          </a:prstGeom>
        </p:spPr>
        <p:txBody>
          <a:bodyPr wrap="square" lIns="0" tIns="0" rIns="0" bIns="0" rtlCol="0" anchor="t">
            <a:spAutoFit/>
          </a:bodyPr>
          <a:lstStyle/>
          <a:p>
            <a:pPr>
              <a:lnSpc>
                <a:spcPts val="4268"/>
              </a:lnSpc>
            </a:pPr>
            <a:r>
              <a:rPr lang="en-US" sz="3048" dirty="0">
                <a:solidFill>
                  <a:srgbClr val="FFFFFF"/>
                </a:solidFill>
                <a:latin typeface="Calibri" panose="020F0502020204030204" pitchFamily="34" charset="0"/>
                <a:ea typeface="標楷體" panose="03000509000000000000" pitchFamily="65" charset="-120"/>
                <a:cs typeface="Calibri" panose="020F0502020204030204" pitchFamily="34" charset="0"/>
              </a:rPr>
              <a:t>50%+40%</a:t>
            </a:r>
          </a:p>
        </p:txBody>
      </p:sp>
      <p:sp>
        <p:nvSpPr>
          <p:cNvPr id="93" name="TextBox 93"/>
          <p:cNvSpPr txBox="1"/>
          <p:nvPr/>
        </p:nvSpPr>
        <p:spPr>
          <a:xfrm>
            <a:off x="9632362" y="7520615"/>
            <a:ext cx="5423111" cy="506101"/>
          </a:xfrm>
          <a:prstGeom prst="rect">
            <a:avLst/>
          </a:prstGeom>
        </p:spPr>
        <p:txBody>
          <a:bodyPr lIns="0" tIns="0" rIns="0" bIns="0" rtlCol="0" anchor="t">
            <a:spAutoFit/>
          </a:bodyPr>
          <a:lstStyle/>
          <a:p>
            <a:pPr>
              <a:lnSpc>
                <a:spcPts val="4268"/>
              </a:lnSpc>
            </a:pPr>
            <a:r>
              <a:rPr lang="en-US" sz="3048" dirty="0">
                <a:solidFill>
                  <a:srgbClr val="FFFFFF"/>
                </a:solidFill>
                <a:latin typeface="標楷體" panose="03000509000000000000" pitchFamily="65" charset="-120"/>
                <a:ea typeface="標楷體" panose="03000509000000000000" pitchFamily="65" charset="-120"/>
                <a:cs typeface="Arial" panose="020B0604020202020204" pitchFamily="34" charset="0"/>
              </a:rPr>
              <a:t>=</a:t>
            </a:r>
            <a:r>
              <a:rPr lang="en-US" sz="3048" dirty="0" smtClean="0">
                <a:solidFill>
                  <a:srgbClr val="FFFFFF"/>
                </a:solidFill>
                <a:latin typeface="Arial" panose="020B0604020202020204" pitchFamily="34" charset="0"/>
                <a:ea typeface="標楷體" panose="03000509000000000000" pitchFamily="65" charset="-120"/>
                <a:cs typeface="Arial" panose="020B0604020202020204" pitchFamily="34" charset="0"/>
              </a:rPr>
              <a:t>84</a:t>
            </a:r>
            <a:endParaRPr lang="en-US" sz="3048" dirty="0">
              <a:solidFill>
                <a:srgbClr val="FFFFFF"/>
              </a:solidFill>
              <a:latin typeface="標楷體" panose="03000509000000000000" pitchFamily="65" charset="-120"/>
              <a:ea typeface="標楷體" panose="03000509000000000000" pitchFamily="65" charset="-120"/>
              <a:cs typeface="Arial" panose="020B0604020202020204" pitchFamily="34" charset="0"/>
            </a:endParaRPr>
          </a:p>
        </p:txBody>
      </p:sp>
      <p:sp>
        <p:nvSpPr>
          <p:cNvPr id="95" name="TextBox 95"/>
          <p:cNvSpPr txBox="1"/>
          <p:nvPr/>
        </p:nvSpPr>
        <p:spPr>
          <a:xfrm>
            <a:off x="1504950" y="9266567"/>
            <a:ext cx="15278100" cy="666849"/>
          </a:xfrm>
          <a:prstGeom prst="rect">
            <a:avLst/>
          </a:prstGeom>
        </p:spPr>
        <p:txBody>
          <a:bodyPr wrap="square" lIns="0" tIns="0" rIns="0" bIns="0" rtlCol="0" anchor="t">
            <a:spAutoFit/>
          </a:bodyPr>
          <a:lstStyle/>
          <a:p>
            <a:pPr>
              <a:lnSpc>
                <a:spcPts val="5184"/>
              </a:lnSpc>
            </a:pPr>
            <a:r>
              <a:rPr lang="en-US" sz="3200" spc="288" dirty="0" smtClean="0">
                <a:solidFill>
                  <a:srgbClr val="FFFDFD"/>
                </a:solidFill>
                <a:latin typeface="Calibri" panose="020F0502020204030204" pitchFamily="34" charset="0"/>
                <a:ea typeface="標楷體" panose="03000509000000000000" pitchFamily="65" charset="-120"/>
                <a:cs typeface="Calibri" panose="020F0502020204030204" pitchFamily="34" charset="0"/>
              </a:rPr>
              <a:t>Please Note</a:t>
            </a:r>
            <a:r>
              <a:rPr lang="zh-TW" altLang="en-US" sz="3200" spc="288" dirty="0" smtClean="0">
                <a:solidFill>
                  <a:srgbClr val="FFFDFD"/>
                </a:solidFill>
                <a:latin typeface="Calibri" panose="020F0502020204030204" pitchFamily="34" charset="0"/>
                <a:ea typeface="標楷體" panose="03000509000000000000" pitchFamily="65" charset="-120"/>
                <a:cs typeface="Calibri" panose="020F0502020204030204" pitchFamily="34" charset="0"/>
              </a:rPr>
              <a:t>：</a:t>
            </a:r>
            <a:r>
              <a:rPr lang="en-US" altLang="zh-TW" sz="3200" spc="288" dirty="0" smtClean="0">
                <a:solidFill>
                  <a:srgbClr val="FFFDFD"/>
                </a:solidFill>
                <a:latin typeface="Calibri" panose="020F0502020204030204" pitchFamily="34" charset="0"/>
                <a:ea typeface="標楷體" panose="03000509000000000000" pitchFamily="65" charset="-120"/>
                <a:cs typeface="Calibri" panose="020F0502020204030204" pitchFamily="34" charset="0"/>
              </a:rPr>
              <a:t>AACSB Online Teaching </a:t>
            </a:r>
            <a:r>
              <a:rPr lang="en-US" altLang="zh-TW" sz="3200" spc="288" dirty="0">
                <a:solidFill>
                  <a:srgbClr val="FFFDFD"/>
                </a:solidFill>
                <a:latin typeface="Calibri" panose="020F0502020204030204" pitchFamily="34" charset="0"/>
                <a:ea typeface="標楷體" panose="03000509000000000000" pitchFamily="65" charset="-120"/>
                <a:cs typeface="Calibri" panose="020F0502020204030204" pitchFamily="34" charset="0"/>
              </a:rPr>
              <a:t>Platform </a:t>
            </a:r>
            <a:r>
              <a:rPr lang="en-US" altLang="zh-TW" sz="3200" spc="288" dirty="0" smtClean="0">
                <a:solidFill>
                  <a:srgbClr val="FFFDFD"/>
                </a:solidFill>
                <a:latin typeface="Calibri" panose="020F0502020204030204" pitchFamily="34" charset="0"/>
                <a:ea typeface="標楷體" panose="03000509000000000000" pitchFamily="65" charset="-120"/>
                <a:cs typeface="Calibri" panose="020F0502020204030204" pitchFamily="34" charset="0"/>
              </a:rPr>
              <a:t>≠ Moodle System</a:t>
            </a:r>
            <a:endParaRPr lang="en-US" sz="3200" spc="288" dirty="0">
              <a:solidFill>
                <a:srgbClr val="FFFDFD"/>
              </a:solidFill>
              <a:latin typeface="Calibri" panose="020F0502020204030204" pitchFamily="34" charset="0"/>
              <a:ea typeface="標楷體" panose="03000509000000000000" pitchFamily="65" charset="-120"/>
              <a:cs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D4A46"/>
        </a:solidFill>
        <a:effectLst/>
      </p:bgPr>
    </p:bg>
    <p:spTree>
      <p:nvGrpSpPr>
        <p:cNvPr id="1" name=""/>
        <p:cNvGrpSpPr/>
        <p:nvPr/>
      </p:nvGrpSpPr>
      <p:grpSpPr>
        <a:xfrm>
          <a:off x="0" y="0"/>
          <a:ext cx="0" cy="0"/>
          <a:chOff x="0" y="0"/>
          <a:chExt cx="0" cy="0"/>
        </a:xfrm>
      </p:grpSpPr>
      <p:grpSp>
        <p:nvGrpSpPr>
          <p:cNvPr id="2" name="Group 2"/>
          <p:cNvGrpSpPr/>
          <p:nvPr/>
        </p:nvGrpSpPr>
        <p:grpSpPr>
          <a:xfrm>
            <a:off x="3737400" y="3629503"/>
            <a:ext cx="4044159" cy="1096176"/>
            <a:chOff x="0" y="0"/>
            <a:chExt cx="764934" cy="177284"/>
          </a:xfrm>
        </p:grpSpPr>
        <p:sp>
          <p:nvSpPr>
            <p:cNvPr id="3" name="Freeform 3"/>
            <p:cNvSpPr/>
            <p:nvPr/>
          </p:nvSpPr>
          <p:spPr>
            <a:xfrm>
              <a:off x="0" y="0"/>
              <a:ext cx="764934" cy="177284"/>
            </a:xfrm>
            <a:custGeom>
              <a:avLst/>
              <a:gdLst/>
              <a:ahLst/>
              <a:cxnLst/>
              <a:rect l="l" t="t" r="r" b="b"/>
              <a:pathLst>
                <a:path w="764934" h="177284">
                  <a:moveTo>
                    <a:pt x="0" y="0"/>
                  </a:moveTo>
                  <a:lnTo>
                    <a:pt x="764934" y="0"/>
                  </a:lnTo>
                  <a:lnTo>
                    <a:pt x="764934" y="177284"/>
                  </a:lnTo>
                  <a:lnTo>
                    <a:pt x="0" y="177284"/>
                  </a:lnTo>
                  <a:close/>
                </a:path>
              </a:pathLst>
            </a:custGeom>
            <a:solidFill>
              <a:srgbClr val="986F43"/>
            </a:solidFill>
          </p:spPr>
        </p:sp>
      </p:grpSp>
      <p:sp>
        <p:nvSpPr>
          <p:cNvPr id="4" name="TextBox 4"/>
          <p:cNvSpPr txBox="1"/>
          <p:nvPr/>
        </p:nvSpPr>
        <p:spPr>
          <a:xfrm>
            <a:off x="497457" y="807720"/>
            <a:ext cx="11084943" cy="987450"/>
          </a:xfrm>
          <a:prstGeom prst="rect">
            <a:avLst/>
          </a:prstGeom>
        </p:spPr>
        <p:txBody>
          <a:bodyPr wrap="square" lIns="0" tIns="0" rIns="0" bIns="0" rtlCol="0" anchor="t">
            <a:spAutoFit/>
          </a:bodyPr>
          <a:lstStyle/>
          <a:p>
            <a:pPr>
              <a:lnSpc>
                <a:spcPts val="7680"/>
              </a:lnSpc>
            </a:pPr>
            <a:r>
              <a:rPr lang="en-US" sz="6400" spc="192" dirty="0" smtClean="0">
                <a:solidFill>
                  <a:srgbClr val="FFFFFF"/>
                </a:solidFill>
                <a:latin typeface="Calibri" panose="020F0502020204030204" pitchFamily="34" charset="0"/>
                <a:ea typeface="標楷體" panose="03000509000000000000" pitchFamily="65" charset="-120"/>
                <a:cs typeface="Calibri" panose="020F0502020204030204" pitchFamily="34" charset="0"/>
              </a:rPr>
              <a:t>Learning Performance Metric</a:t>
            </a:r>
            <a:endParaRPr lang="en-US" sz="6400" spc="192" dirty="0">
              <a:solidFill>
                <a:srgbClr val="FFFFFF"/>
              </a:solidFill>
              <a:latin typeface="Calibri" panose="020F0502020204030204" pitchFamily="34" charset="0"/>
              <a:ea typeface="標楷體" panose="03000509000000000000" pitchFamily="65" charset="-120"/>
              <a:cs typeface="Calibri" panose="020F0502020204030204" pitchFamily="34" charset="0"/>
            </a:endParaRPr>
          </a:p>
        </p:txBody>
      </p:sp>
      <p:grpSp>
        <p:nvGrpSpPr>
          <p:cNvPr id="5" name="Group 5"/>
          <p:cNvGrpSpPr/>
          <p:nvPr/>
        </p:nvGrpSpPr>
        <p:grpSpPr>
          <a:xfrm>
            <a:off x="3737400" y="7388580"/>
            <a:ext cx="4044159" cy="1246415"/>
            <a:chOff x="0" y="0"/>
            <a:chExt cx="764934" cy="198237"/>
          </a:xfrm>
        </p:grpSpPr>
        <p:sp>
          <p:nvSpPr>
            <p:cNvPr id="6" name="Freeform 6"/>
            <p:cNvSpPr/>
            <p:nvPr/>
          </p:nvSpPr>
          <p:spPr>
            <a:xfrm>
              <a:off x="0" y="0"/>
              <a:ext cx="764934" cy="198237"/>
            </a:xfrm>
            <a:custGeom>
              <a:avLst/>
              <a:gdLst/>
              <a:ahLst/>
              <a:cxnLst/>
              <a:rect l="l" t="t" r="r" b="b"/>
              <a:pathLst>
                <a:path w="764934" h="198237">
                  <a:moveTo>
                    <a:pt x="0" y="0"/>
                  </a:moveTo>
                  <a:lnTo>
                    <a:pt x="764934" y="0"/>
                  </a:lnTo>
                  <a:lnTo>
                    <a:pt x="764934" y="198237"/>
                  </a:lnTo>
                  <a:lnTo>
                    <a:pt x="0" y="198237"/>
                  </a:lnTo>
                  <a:close/>
                </a:path>
              </a:pathLst>
            </a:custGeom>
            <a:solidFill>
              <a:srgbClr val="986F43"/>
            </a:solidFill>
          </p:spPr>
        </p:sp>
      </p:grpSp>
      <p:grpSp>
        <p:nvGrpSpPr>
          <p:cNvPr id="7" name="Group 7"/>
          <p:cNvGrpSpPr/>
          <p:nvPr/>
        </p:nvGrpSpPr>
        <p:grpSpPr>
          <a:xfrm>
            <a:off x="497457" y="2447317"/>
            <a:ext cx="3163321" cy="1104965"/>
            <a:chOff x="0" y="0"/>
            <a:chExt cx="507533" cy="177284"/>
          </a:xfrm>
        </p:grpSpPr>
        <p:sp>
          <p:nvSpPr>
            <p:cNvPr id="8" name="Freeform 8"/>
            <p:cNvSpPr/>
            <p:nvPr/>
          </p:nvSpPr>
          <p:spPr>
            <a:xfrm>
              <a:off x="0" y="0"/>
              <a:ext cx="507533" cy="177284"/>
            </a:xfrm>
            <a:custGeom>
              <a:avLst/>
              <a:gdLst/>
              <a:ahLst/>
              <a:cxnLst/>
              <a:rect l="l" t="t" r="r" b="b"/>
              <a:pathLst>
                <a:path w="507533" h="177284">
                  <a:moveTo>
                    <a:pt x="0" y="0"/>
                  </a:moveTo>
                  <a:lnTo>
                    <a:pt x="507533" y="0"/>
                  </a:lnTo>
                  <a:lnTo>
                    <a:pt x="507533" y="177284"/>
                  </a:lnTo>
                  <a:lnTo>
                    <a:pt x="0" y="177284"/>
                  </a:lnTo>
                  <a:close/>
                </a:path>
              </a:pathLst>
            </a:custGeom>
            <a:solidFill>
              <a:srgbClr val="CCAD8A"/>
            </a:solidFill>
          </p:spPr>
        </p:sp>
      </p:grpSp>
      <p:sp>
        <p:nvSpPr>
          <p:cNvPr id="9" name="TextBox 9"/>
          <p:cNvSpPr txBox="1"/>
          <p:nvPr/>
        </p:nvSpPr>
        <p:spPr>
          <a:xfrm>
            <a:off x="585864" y="2384656"/>
            <a:ext cx="2986507" cy="1231106"/>
          </a:xfrm>
          <a:prstGeom prst="rect">
            <a:avLst/>
          </a:prstGeom>
        </p:spPr>
        <p:txBody>
          <a:bodyPr lIns="0" tIns="0" rIns="0" bIns="0" rtlCol="0" anchor="t">
            <a:spAutoFit/>
          </a:bodyPr>
          <a:lstStyle/>
          <a:p>
            <a:pPr>
              <a:lnSpc>
                <a:spcPts val="4819"/>
              </a:lnSpc>
            </a:pPr>
            <a:r>
              <a:rPr lang="en-US" sz="3442" dirty="0">
                <a:solidFill>
                  <a:srgbClr val="000000"/>
                </a:solidFill>
                <a:latin typeface="Arial" panose="020B0604020202020204" pitchFamily="34" charset="0"/>
                <a:ea typeface="標楷體" panose="03000509000000000000" pitchFamily="65" charset="-120"/>
                <a:cs typeface="Arial" panose="020B0604020202020204" pitchFamily="34" charset="0"/>
              </a:rPr>
              <a:t>Performance</a:t>
            </a:r>
          </a:p>
          <a:p>
            <a:pPr>
              <a:lnSpc>
                <a:spcPts val="4819"/>
              </a:lnSpc>
            </a:pPr>
            <a:r>
              <a:rPr lang="en-US" sz="3442" dirty="0">
                <a:solidFill>
                  <a:srgbClr val="000000"/>
                </a:solidFill>
                <a:latin typeface="Arial" panose="020B0604020202020204" pitchFamily="34" charset="0"/>
                <a:ea typeface="標楷體" panose="03000509000000000000" pitchFamily="65" charset="-120"/>
                <a:cs typeface="Arial" panose="020B0604020202020204" pitchFamily="34" charset="0"/>
              </a:rPr>
              <a:t>Metric</a:t>
            </a:r>
          </a:p>
        </p:txBody>
      </p:sp>
      <p:grpSp>
        <p:nvGrpSpPr>
          <p:cNvPr id="10" name="Group 10"/>
          <p:cNvGrpSpPr/>
          <p:nvPr/>
        </p:nvGrpSpPr>
        <p:grpSpPr>
          <a:xfrm>
            <a:off x="3737400" y="2447317"/>
            <a:ext cx="4044159" cy="1104965"/>
            <a:chOff x="0" y="0"/>
            <a:chExt cx="764934" cy="177284"/>
          </a:xfrm>
        </p:grpSpPr>
        <p:sp>
          <p:nvSpPr>
            <p:cNvPr id="11" name="Freeform 11"/>
            <p:cNvSpPr/>
            <p:nvPr/>
          </p:nvSpPr>
          <p:spPr>
            <a:xfrm>
              <a:off x="0" y="0"/>
              <a:ext cx="764934" cy="177284"/>
            </a:xfrm>
            <a:custGeom>
              <a:avLst/>
              <a:gdLst/>
              <a:ahLst/>
              <a:cxnLst/>
              <a:rect l="l" t="t" r="r" b="b"/>
              <a:pathLst>
                <a:path w="764934" h="177284">
                  <a:moveTo>
                    <a:pt x="0" y="0"/>
                  </a:moveTo>
                  <a:lnTo>
                    <a:pt x="764934" y="0"/>
                  </a:lnTo>
                  <a:lnTo>
                    <a:pt x="764934" y="177284"/>
                  </a:lnTo>
                  <a:lnTo>
                    <a:pt x="0" y="177284"/>
                  </a:lnTo>
                  <a:close/>
                </a:path>
              </a:pathLst>
            </a:custGeom>
            <a:solidFill>
              <a:srgbClr val="CCAD8A"/>
            </a:solidFill>
          </p:spPr>
        </p:sp>
      </p:grpSp>
      <p:sp>
        <p:nvSpPr>
          <p:cNvPr id="12" name="TextBox 12"/>
          <p:cNvSpPr txBox="1"/>
          <p:nvPr/>
        </p:nvSpPr>
        <p:spPr>
          <a:xfrm>
            <a:off x="3926457" y="2371117"/>
            <a:ext cx="3043713" cy="1231106"/>
          </a:xfrm>
          <a:prstGeom prst="rect">
            <a:avLst/>
          </a:prstGeom>
        </p:spPr>
        <p:txBody>
          <a:bodyPr lIns="0" tIns="0" rIns="0" bIns="0" rtlCol="0" anchor="t">
            <a:spAutoFit/>
          </a:bodyPr>
          <a:lstStyle/>
          <a:p>
            <a:pPr>
              <a:lnSpc>
                <a:spcPts val="4819"/>
              </a:lnSpc>
            </a:pPr>
            <a:r>
              <a:rPr lang="en-US" sz="3442" dirty="0">
                <a:solidFill>
                  <a:srgbClr val="000000"/>
                </a:solidFill>
                <a:latin typeface="Calibri" panose="020F0502020204030204" pitchFamily="34" charset="0"/>
                <a:ea typeface="標楷體" panose="03000509000000000000" pitchFamily="65" charset="-120"/>
                <a:cs typeface="Calibri" panose="020F0502020204030204" pitchFamily="34" charset="0"/>
              </a:rPr>
              <a:t>Measurement</a:t>
            </a:r>
          </a:p>
          <a:p>
            <a:pPr>
              <a:lnSpc>
                <a:spcPts val="4819"/>
              </a:lnSpc>
            </a:pPr>
            <a:r>
              <a:rPr lang="en-US" sz="3442" dirty="0">
                <a:solidFill>
                  <a:srgbClr val="000000"/>
                </a:solidFill>
                <a:latin typeface="Calibri" panose="020F0502020204030204" pitchFamily="34" charset="0"/>
                <a:ea typeface="標楷體" panose="03000509000000000000" pitchFamily="65" charset="-120"/>
                <a:cs typeface="Calibri" panose="020F0502020204030204" pitchFamily="34" charset="0"/>
              </a:rPr>
              <a:t>Categories</a:t>
            </a:r>
          </a:p>
        </p:txBody>
      </p:sp>
      <p:grpSp>
        <p:nvGrpSpPr>
          <p:cNvPr id="13" name="Group 13"/>
          <p:cNvGrpSpPr/>
          <p:nvPr/>
        </p:nvGrpSpPr>
        <p:grpSpPr>
          <a:xfrm>
            <a:off x="7858182" y="2447317"/>
            <a:ext cx="1397596" cy="1098196"/>
            <a:chOff x="0" y="0"/>
            <a:chExt cx="301847" cy="175112"/>
          </a:xfrm>
        </p:grpSpPr>
        <p:sp>
          <p:nvSpPr>
            <p:cNvPr id="14" name="Freeform 14"/>
            <p:cNvSpPr/>
            <p:nvPr/>
          </p:nvSpPr>
          <p:spPr>
            <a:xfrm>
              <a:off x="0" y="0"/>
              <a:ext cx="301847" cy="175112"/>
            </a:xfrm>
            <a:custGeom>
              <a:avLst/>
              <a:gdLst/>
              <a:ahLst/>
              <a:cxnLst/>
              <a:rect l="l" t="t" r="r" b="b"/>
              <a:pathLst>
                <a:path w="301847" h="175112">
                  <a:moveTo>
                    <a:pt x="0" y="0"/>
                  </a:moveTo>
                  <a:lnTo>
                    <a:pt x="301847" y="0"/>
                  </a:lnTo>
                  <a:lnTo>
                    <a:pt x="301847" y="175112"/>
                  </a:lnTo>
                  <a:lnTo>
                    <a:pt x="0" y="175112"/>
                  </a:lnTo>
                  <a:close/>
                </a:path>
              </a:pathLst>
            </a:custGeom>
            <a:solidFill>
              <a:srgbClr val="CCAD8A"/>
            </a:solidFill>
          </p:spPr>
        </p:sp>
      </p:grpSp>
      <p:sp>
        <p:nvSpPr>
          <p:cNvPr id="15" name="TextBox 15"/>
          <p:cNvSpPr txBox="1"/>
          <p:nvPr/>
        </p:nvSpPr>
        <p:spPr>
          <a:xfrm>
            <a:off x="7970616" y="2356160"/>
            <a:ext cx="1390490" cy="1231106"/>
          </a:xfrm>
          <a:prstGeom prst="rect">
            <a:avLst/>
          </a:prstGeom>
        </p:spPr>
        <p:txBody>
          <a:bodyPr lIns="0" tIns="0" rIns="0" bIns="0" rtlCol="0" anchor="t">
            <a:spAutoFit/>
          </a:bodyPr>
          <a:lstStyle/>
          <a:p>
            <a:pPr>
              <a:lnSpc>
                <a:spcPts val="4819"/>
              </a:lnSpc>
            </a:pPr>
            <a:r>
              <a:rPr lang="en-US" sz="3442" dirty="0">
                <a:solidFill>
                  <a:srgbClr val="000000"/>
                </a:solidFill>
                <a:latin typeface="Calibri" panose="020F0502020204030204" pitchFamily="34" charset="0"/>
                <a:ea typeface="標楷體" panose="03000509000000000000" pitchFamily="65" charset="-120"/>
                <a:cs typeface="Calibri" panose="020F0502020204030204" pitchFamily="34" charset="0"/>
              </a:rPr>
              <a:t>Rating </a:t>
            </a:r>
          </a:p>
          <a:p>
            <a:pPr>
              <a:lnSpc>
                <a:spcPts val="4819"/>
              </a:lnSpc>
            </a:pPr>
            <a:r>
              <a:rPr lang="en-US" sz="3442" dirty="0">
                <a:solidFill>
                  <a:srgbClr val="000000"/>
                </a:solidFill>
                <a:latin typeface="Calibri" panose="020F0502020204030204" pitchFamily="34" charset="0"/>
                <a:ea typeface="標楷體" panose="03000509000000000000" pitchFamily="65" charset="-120"/>
                <a:cs typeface="Calibri" panose="020F0502020204030204" pitchFamily="34" charset="0"/>
              </a:rPr>
              <a:t>Scale</a:t>
            </a:r>
          </a:p>
        </p:txBody>
      </p:sp>
      <p:grpSp>
        <p:nvGrpSpPr>
          <p:cNvPr id="16" name="Group 16"/>
          <p:cNvGrpSpPr/>
          <p:nvPr/>
        </p:nvGrpSpPr>
        <p:grpSpPr>
          <a:xfrm>
            <a:off x="9332402" y="2447317"/>
            <a:ext cx="4697851" cy="1108349"/>
            <a:chOff x="0" y="0"/>
            <a:chExt cx="666068" cy="176198"/>
          </a:xfrm>
        </p:grpSpPr>
        <p:sp>
          <p:nvSpPr>
            <p:cNvPr id="17" name="Freeform 17"/>
            <p:cNvSpPr/>
            <p:nvPr/>
          </p:nvSpPr>
          <p:spPr>
            <a:xfrm>
              <a:off x="0" y="0"/>
              <a:ext cx="666068" cy="176198"/>
            </a:xfrm>
            <a:custGeom>
              <a:avLst/>
              <a:gdLst/>
              <a:ahLst/>
              <a:cxnLst/>
              <a:rect l="l" t="t" r="r" b="b"/>
              <a:pathLst>
                <a:path w="666068" h="176198">
                  <a:moveTo>
                    <a:pt x="0" y="0"/>
                  </a:moveTo>
                  <a:lnTo>
                    <a:pt x="666068" y="0"/>
                  </a:lnTo>
                  <a:lnTo>
                    <a:pt x="666068" y="176198"/>
                  </a:lnTo>
                  <a:lnTo>
                    <a:pt x="0" y="176198"/>
                  </a:lnTo>
                  <a:close/>
                </a:path>
              </a:pathLst>
            </a:custGeom>
            <a:solidFill>
              <a:srgbClr val="CCAD8A"/>
            </a:solidFill>
          </p:spPr>
        </p:sp>
      </p:grpSp>
      <p:sp>
        <p:nvSpPr>
          <p:cNvPr id="18" name="TextBox 18"/>
          <p:cNvSpPr txBox="1"/>
          <p:nvPr/>
        </p:nvSpPr>
        <p:spPr>
          <a:xfrm>
            <a:off x="9398245" y="2690346"/>
            <a:ext cx="3934310" cy="615553"/>
          </a:xfrm>
          <a:prstGeom prst="rect">
            <a:avLst/>
          </a:prstGeom>
        </p:spPr>
        <p:txBody>
          <a:bodyPr wrap="square" lIns="0" tIns="0" rIns="0" bIns="0" rtlCol="0" anchor="t">
            <a:spAutoFit/>
          </a:bodyPr>
          <a:lstStyle/>
          <a:p>
            <a:pPr>
              <a:lnSpc>
                <a:spcPts val="4819"/>
              </a:lnSpc>
            </a:pPr>
            <a:r>
              <a:rPr lang="en-US" sz="3442" dirty="0">
                <a:solidFill>
                  <a:srgbClr val="000000"/>
                </a:solidFill>
                <a:latin typeface="Calibri" panose="020F0502020204030204" pitchFamily="34" charset="0"/>
                <a:ea typeface="標楷體" panose="03000509000000000000" pitchFamily="65" charset="-120"/>
                <a:cs typeface="Calibri" panose="020F0502020204030204" pitchFamily="34" charset="0"/>
              </a:rPr>
              <a:t>Undergraduate </a:t>
            </a:r>
            <a:r>
              <a:rPr lang="en-US" sz="3442" dirty="0" smtClean="0">
                <a:solidFill>
                  <a:srgbClr val="000000"/>
                </a:solidFill>
                <a:latin typeface="Calibri" panose="020F0502020204030204" pitchFamily="34" charset="0"/>
                <a:ea typeface="標楷體" panose="03000509000000000000" pitchFamily="65" charset="-120"/>
                <a:cs typeface="Calibri" panose="020F0502020204030204" pitchFamily="34" charset="0"/>
              </a:rPr>
              <a:t>Score</a:t>
            </a:r>
            <a:endParaRPr lang="en-US" sz="3442" dirty="0">
              <a:solidFill>
                <a:srgbClr val="000000"/>
              </a:solidFill>
              <a:latin typeface="Calibri" panose="020F0502020204030204" pitchFamily="34" charset="0"/>
              <a:ea typeface="標楷體" panose="03000509000000000000" pitchFamily="65" charset="-120"/>
              <a:cs typeface="Calibri" panose="020F0502020204030204" pitchFamily="34" charset="0"/>
            </a:endParaRPr>
          </a:p>
        </p:txBody>
      </p:sp>
      <p:grpSp>
        <p:nvGrpSpPr>
          <p:cNvPr id="19" name="Group 19"/>
          <p:cNvGrpSpPr/>
          <p:nvPr/>
        </p:nvGrpSpPr>
        <p:grpSpPr>
          <a:xfrm>
            <a:off x="14106877" y="2447317"/>
            <a:ext cx="3597941" cy="1108350"/>
            <a:chOff x="0" y="0"/>
            <a:chExt cx="478680" cy="175112"/>
          </a:xfrm>
        </p:grpSpPr>
        <p:sp>
          <p:nvSpPr>
            <p:cNvPr id="20" name="Freeform 20"/>
            <p:cNvSpPr/>
            <p:nvPr/>
          </p:nvSpPr>
          <p:spPr>
            <a:xfrm>
              <a:off x="0" y="0"/>
              <a:ext cx="478680" cy="175112"/>
            </a:xfrm>
            <a:custGeom>
              <a:avLst/>
              <a:gdLst/>
              <a:ahLst/>
              <a:cxnLst/>
              <a:rect l="l" t="t" r="r" b="b"/>
              <a:pathLst>
                <a:path w="478680" h="175112">
                  <a:moveTo>
                    <a:pt x="0" y="0"/>
                  </a:moveTo>
                  <a:lnTo>
                    <a:pt x="478680" y="0"/>
                  </a:lnTo>
                  <a:lnTo>
                    <a:pt x="478680" y="175112"/>
                  </a:lnTo>
                  <a:lnTo>
                    <a:pt x="0" y="175112"/>
                  </a:lnTo>
                  <a:close/>
                </a:path>
              </a:pathLst>
            </a:custGeom>
            <a:solidFill>
              <a:srgbClr val="CCAD8A"/>
            </a:solidFill>
          </p:spPr>
        </p:sp>
      </p:grpSp>
      <p:sp>
        <p:nvSpPr>
          <p:cNvPr id="21" name="TextBox 21"/>
          <p:cNvSpPr txBox="1"/>
          <p:nvPr/>
        </p:nvSpPr>
        <p:spPr>
          <a:xfrm>
            <a:off x="14912102" y="2384656"/>
            <a:ext cx="2601942" cy="1231106"/>
          </a:xfrm>
          <a:prstGeom prst="rect">
            <a:avLst/>
          </a:prstGeom>
        </p:spPr>
        <p:txBody>
          <a:bodyPr lIns="0" tIns="0" rIns="0" bIns="0" rtlCol="0" anchor="t">
            <a:spAutoFit/>
          </a:bodyPr>
          <a:lstStyle/>
          <a:p>
            <a:pPr>
              <a:lnSpc>
                <a:spcPts val="4819"/>
              </a:lnSpc>
            </a:pPr>
            <a:r>
              <a:rPr lang="en-US" sz="3442" dirty="0">
                <a:solidFill>
                  <a:srgbClr val="000000"/>
                </a:solidFill>
                <a:latin typeface="Calibri" panose="020F0502020204030204" pitchFamily="34" charset="0"/>
                <a:ea typeface="標楷體" panose="03000509000000000000" pitchFamily="65" charset="-120"/>
                <a:cs typeface="Calibri" panose="020F0502020204030204" pitchFamily="34" charset="0"/>
              </a:rPr>
              <a:t>Expected </a:t>
            </a:r>
          </a:p>
          <a:p>
            <a:pPr>
              <a:lnSpc>
                <a:spcPts val="4819"/>
              </a:lnSpc>
            </a:pPr>
            <a:r>
              <a:rPr lang="en-US" sz="3442" dirty="0">
                <a:solidFill>
                  <a:srgbClr val="000000"/>
                </a:solidFill>
                <a:latin typeface="Calibri" panose="020F0502020204030204" pitchFamily="34" charset="0"/>
                <a:ea typeface="標楷體" panose="03000509000000000000" pitchFamily="65" charset="-120"/>
                <a:cs typeface="Calibri" panose="020F0502020204030204" pitchFamily="34" charset="0"/>
              </a:rPr>
              <a:t>Percentage</a:t>
            </a:r>
          </a:p>
        </p:txBody>
      </p:sp>
      <p:grpSp>
        <p:nvGrpSpPr>
          <p:cNvPr id="22" name="Group 22"/>
          <p:cNvGrpSpPr/>
          <p:nvPr/>
        </p:nvGrpSpPr>
        <p:grpSpPr>
          <a:xfrm>
            <a:off x="497457" y="3629502"/>
            <a:ext cx="3163321" cy="1096177"/>
            <a:chOff x="0" y="0"/>
            <a:chExt cx="507533" cy="177284"/>
          </a:xfrm>
        </p:grpSpPr>
        <p:sp>
          <p:nvSpPr>
            <p:cNvPr id="23" name="Freeform 23"/>
            <p:cNvSpPr/>
            <p:nvPr/>
          </p:nvSpPr>
          <p:spPr>
            <a:xfrm>
              <a:off x="0" y="0"/>
              <a:ext cx="507533" cy="177284"/>
            </a:xfrm>
            <a:custGeom>
              <a:avLst/>
              <a:gdLst/>
              <a:ahLst/>
              <a:cxnLst/>
              <a:rect l="l" t="t" r="r" b="b"/>
              <a:pathLst>
                <a:path w="507533" h="177284">
                  <a:moveTo>
                    <a:pt x="0" y="0"/>
                  </a:moveTo>
                  <a:lnTo>
                    <a:pt x="507533" y="0"/>
                  </a:lnTo>
                  <a:lnTo>
                    <a:pt x="507533" y="177284"/>
                  </a:lnTo>
                  <a:lnTo>
                    <a:pt x="0" y="177284"/>
                  </a:lnTo>
                  <a:close/>
                </a:path>
              </a:pathLst>
            </a:custGeom>
            <a:solidFill>
              <a:srgbClr val="E5D6C4"/>
            </a:solidFill>
          </p:spPr>
        </p:sp>
      </p:grpSp>
      <p:sp>
        <p:nvSpPr>
          <p:cNvPr id="24" name="TextBox 24"/>
          <p:cNvSpPr txBox="1"/>
          <p:nvPr/>
        </p:nvSpPr>
        <p:spPr>
          <a:xfrm>
            <a:off x="585864" y="3553302"/>
            <a:ext cx="2986507" cy="1231106"/>
          </a:xfrm>
          <a:prstGeom prst="rect">
            <a:avLst/>
          </a:prstGeom>
        </p:spPr>
        <p:txBody>
          <a:bodyPr lIns="0" tIns="0" rIns="0" bIns="0" rtlCol="0" anchor="t">
            <a:spAutoFit/>
          </a:bodyPr>
          <a:lstStyle/>
          <a:p>
            <a:pPr>
              <a:lnSpc>
                <a:spcPts val="4819"/>
              </a:lnSpc>
            </a:pPr>
            <a:r>
              <a:rPr lang="en-US" sz="3442">
                <a:solidFill>
                  <a:srgbClr val="000000"/>
                </a:solidFill>
                <a:latin typeface="Arial" panose="020B0604020202020204" pitchFamily="34" charset="0"/>
                <a:ea typeface="標楷體" panose="03000509000000000000" pitchFamily="65" charset="-120"/>
                <a:cs typeface="Arial" panose="020B0604020202020204" pitchFamily="34" charset="0"/>
              </a:rPr>
              <a:t>Exceed </a:t>
            </a:r>
          </a:p>
          <a:p>
            <a:pPr>
              <a:lnSpc>
                <a:spcPts val="4819"/>
              </a:lnSpc>
            </a:pPr>
            <a:r>
              <a:rPr lang="en-US" sz="3442">
                <a:solidFill>
                  <a:srgbClr val="000000"/>
                </a:solidFill>
                <a:latin typeface="Arial" panose="020B0604020202020204" pitchFamily="34" charset="0"/>
                <a:ea typeface="標楷體" panose="03000509000000000000" pitchFamily="65" charset="-120"/>
                <a:cs typeface="Arial" panose="020B0604020202020204" pitchFamily="34" charset="0"/>
              </a:rPr>
              <a:t>expectations</a:t>
            </a:r>
          </a:p>
        </p:txBody>
      </p:sp>
      <p:grpSp>
        <p:nvGrpSpPr>
          <p:cNvPr id="25" name="Group 25"/>
          <p:cNvGrpSpPr/>
          <p:nvPr/>
        </p:nvGrpSpPr>
        <p:grpSpPr>
          <a:xfrm>
            <a:off x="497457" y="4790858"/>
            <a:ext cx="3163321" cy="2534480"/>
            <a:chOff x="0" y="0"/>
            <a:chExt cx="507533" cy="401835"/>
          </a:xfrm>
        </p:grpSpPr>
        <p:sp>
          <p:nvSpPr>
            <p:cNvPr id="26" name="Freeform 26"/>
            <p:cNvSpPr/>
            <p:nvPr/>
          </p:nvSpPr>
          <p:spPr>
            <a:xfrm>
              <a:off x="0" y="0"/>
              <a:ext cx="507533" cy="401835"/>
            </a:xfrm>
            <a:custGeom>
              <a:avLst/>
              <a:gdLst/>
              <a:ahLst/>
              <a:cxnLst/>
              <a:rect l="l" t="t" r="r" b="b"/>
              <a:pathLst>
                <a:path w="507533" h="401835">
                  <a:moveTo>
                    <a:pt x="0" y="0"/>
                  </a:moveTo>
                  <a:lnTo>
                    <a:pt x="507533" y="0"/>
                  </a:lnTo>
                  <a:lnTo>
                    <a:pt x="507533" y="401835"/>
                  </a:lnTo>
                  <a:lnTo>
                    <a:pt x="0" y="401835"/>
                  </a:lnTo>
                  <a:close/>
                </a:path>
              </a:pathLst>
            </a:custGeom>
            <a:solidFill>
              <a:srgbClr val="E5D6C4"/>
            </a:solidFill>
          </p:spPr>
        </p:sp>
      </p:grpSp>
      <p:sp>
        <p:nvSpPr>
          <p:cNvPr id="27" name="TextBox 27"/>
          <p:cNvSpPr txBox="1"/>
          <p:nvPr/>
        </p:nvSpPr>
        <p:spPr>
          <a:xfrm>
            <a:off x="585864" y="5402840"/>
            <a:ext cx="2986507" cy="1231106"/>
          </a:xfrm>
          <a:prstGeom prst="rect">
            <a:avLst/>
          </a:prstGeom>
        </p:spPr>
        <p:txBody>
          <a:bodyPr lIns="0" tIns="0" rIns="0" bIns="0" rtlCol="0" anchor="t">
            <a:spAutoFit/>
          </a:bodyPr>
          <a:lstStyle/>
          <a:p>
            <a:pPr>
              <a:lnSpc>
                <a:spcPts val="4819"/>
              </a:lnSpc>
            </a:pPr>
            <a:r>
              <a:rPr lang="en-US" sz="3442">
                <a:solidFill>
                  <a:srgbClr val="000000"/>
                </a:solidFill>
                <a:latin typeface="Arial" panose="020B0604020202020204" pitchFamily="34" charset="0"/>
                <a:ea typeface="標楷體" panose="03000509000000000000" pitchFamily="65" charset="-120"/>
                <a:cs typeface="Arial" panose="020B0604020202020204" pitchFamily="34" charset="0"/>
              </a:rPr>
              <a:t>Meet </a:t>
            </a:r>
          </a:p>
          <a:p>
            <a:pPr>
              <a:lnSpc>
                <a:spcPts val="4819"/>
              </a:lnSpc>
            </a:pPr>
            <a:r>
              <a:rPr lang="en-US" sz="3442">
                <a:solidFill>
                  <a:srgbClr val="000000"/>
                </a:solidFill>
                <a:latin typeface="Arial" panose="020B0604020202020204" pitchFamily="34" charset="0"/>
                <a:ea typeface="標楷體" panose="03000509000000000000" pitchFamily="65" charset="-120"/>
                <a:cs typeface="Arial" panose="020B0604020202020204" pitchFamily="34" charset="0"/>
              </a:rPr>
              <a:t>expectations</a:t>
            </a:r>
          </a:p>
        </p:txBody>
      </p:sp>
      <p:grpSp>
        <p:nvGrpSpPr>
          <p:cNvPr id="28" name="Group 28"/>
          <p:cNvGrpSpPr/>
          <p:nvPr/>
        </p:nvGrpSpPr>
        <p:grpSpPr>
          <a:xfrm>
            <a:off x="497457" y="7399434"/>
            <a:ext cx="3163321" cy="1211165"/>
            <a:chOff x="0" y="0"/>
            <a:chExt cx="507533" cy="196065"/>
          </a:xfrm>
        </p:grpSpPr>
        <p:sp>
          <p:nvSpPr>
            <p:cNvPr id="29" name="Freeform 29"/>
            <p:cNvSpPr/>
            <p:nvPr/>
          </p:nvSpPr>
          <p:spPr>
            <a:xfrm>
              <a:off x="0" y="0"/>
              <a:ext cx="507533" cy="196065"/>
            </a:xfrm>
            <a:custGeom>
              <a:avLst/>
              <a:gdLst/>
              <a:ahLst/>
              <a:cxnLst/>
              <a:rect l="l" t="t" r="r" b="b"/>
              <a:pathLst>
                <a:path w="507533" h="196065">
                  <a:moveTo>
                    <a:pt x="0" y="0"/>
                  </a:moveTo>
                  <a:lnTo>
                    <a:pt x="507533" y="0"/>
                  </a:lnTo>
                  <a:lnTo>
                    <a:pt x="507533" y="196065"/>
                  </a:lnTo>
                  <a:lnTo>
                    <a:pt x="0" y="196065"/>
                  </a:lnTo>
                  <a:close/>
                </a:path>
              </a:pathLst>
            </a:custGeom>
            <a:solidFill>
              <a:srgbClr val="E5D6C4"/>
            </a:solidFill>
          </p:spPr>
        </p:sp>
      </p:grpSp>
      <p:sp>
        <p:nvSpPr>
          <p:cNvPr id="30" name="TextBox 30"/>
          <p:cNvSpPr txBox="1"/>
          <p:nvPr/>
        </p:nvSpPr>
        <p:spPr>
          <a:xfrm>
            <a:off x="585864" y="7325338"/>
            <a:ext cx="2986507" cy="1231106"/>
          </a:xfrm>
          <a:prstGeom prst="rect">
            <a:avLst/>
          </a:prstGeom>
        </p:spPr>
        <p:txBody>
          <a:bodyPr lIns="0" tIns="0" rIns="0" bIns="0" rtlCol="0" anchor="t">
            <a:spAutoFit/>
          </a:bodyPr>
          <a:lstStyle/>
          <a:p>
            <a:pPr>
              <a:lnSpc>
                <a:spcPts val="4819"/>
              </a:lnSpc>
            </a:pPr>
            <a:r>
              <a:rPr lang="en-US" sz="3442">
                <a:solidFill>
                  <a:srgbClr val="000000"/>
                </a:solidFill>
                <a:latin typeface="Arial" panose="020B0604020202020204" pitchFamily="34" charset="0"/>
                <a:ea typeface="標楷體" panose="03000509000000000000" pitchFamily="65" charset="-120"/>
                <a:cs typeface="Arial" panose="020B0604020202020204" pitchFamily="34" charset="0"/>
              </a:rPr>
              <a:t>Do not meet</a:t>
            </a:r>
          </a:p>
          <a:p>
            <a:pPr>
              <a:lnSpc>
                <a:spcPts val="4819"/>
              </a:lnSpc>
            </a:pPr>
            <a:r>
              <a:rPr lang="en-US" sz="3442">
                <a:solidFill>
                  <a:srgbClr val="000000"/>
                </a:solidFill>
                <a:latin typeface="Arial" panose="020B0604020202020204" pitchFamily="34" charset="0"/>
                <a:ea typeface="標楷體" panose="03000509000000000000" pitchFamily="65" charset="-120"/>
                <a:cs typeface="Arial" panose="020B0604020202020204" pitchFamily="34" charset="0"/>
              </a:rPr>
              <a:t>expectations</a:t>
            </a:r>
          </a:p>
        </p:txBody>
      </p:sp>
      <p:sp>
        <p:nvSpPr>
          <p:cNvPr id="31" name="TextBox 31"/>
          <p:cNvSpPr txBox="1"/>
          <p:nvPr/>
        </p:nvSpPr>
        <p:spPr>
          <a:xfrm>
            <a:off x="3786410" y="3851404"/>
            <a:ext cx="2558675" cy="615553"/>
          </a:xfrm>
          <a:prstGeom prst="rect">
            <a:avLst/>
          </a:prstGeom>
        </p:spPr>
        <p:txBody>
          <a:bodyPr lIns="0" tIns="0" rIns="0" bIns="0" rtlCol="0" anchor="t">
            <a:spAutoFit/>
          </a:bodyPr>
          <a:lstStyle/>
          <a:p>
            <a:pPr>
              <a:lnSpc>
                <a:spcPts val="4819"/>
              </a:lnSpc>
            </a:pPr>
            <a:r>
              <a:rPr lang="en-US" sz="3442">
                <a:solidFill>
                  <a:srgbClr val="FFFFFF"/>
                </a:solidFill>
                <a:latin typeface="Calibri" panose="020F0502020204030204" pitchFamily="34" charset="0"/>
                <a:ea typeface="標楷體" panose="03000509000000000000" pitchFamily="65" charset="-120"/>
                <a:cs typeface="Calibri" panose="020F0502020204030204" pitchFamily="34" charset="0"/>
              </a:rPr>
              <a:t>Excellent (E)</a:t>
            </a:r>
          </a:p>
        </p:txBody>
      </p:sp>
      <p:grpSp>
        <p:nvGrpSpPr>
          <p:cNvPr id="32" name="Group 32"/>
          <p:cNvGrpSpPr/>
          <p:nvPr/>
        </p:nvGrpSpPr>
        <p:grpSpPr>
          <a:xfrm>
            <a:off x="3737400" y="4790858"/>
            <a:ext cx="4044159" cy="1232435"/>
            <a:chOff x="0" y="0"/>
            <a:chExt cx="764934" cy="197736"/>
          </a:xfrm>
        </p:grpSpPr>
        <p:sp>
          <p:nvSpPr>
            <p:cNvPr id="33" name="Freeform 33"/>
            <p:cNvSpPr/>
            <p:nvPr/>
          </p:nvSpPr>
          <p:spPr>
            <a:xfrm>
              <a:off x="0" y="0"/>
              <a:ext cx="764934" cy="197736"/>
            </a:xfrm>
            <a:custGeom>
              <a:avLst/>
              <a:gdLst/>
              <a:ahLst/>
              <a:cxnLst/>
              <a:rect l="l" t="t" r="r" b="b"/>
              <a:pathLst>
                <a:path w="764934" h="197736">
                  <a:moveTo>
                    <a:pt x="0" y="0"/>
                  </a:moveTo>
                  <a:lnTo>
                    <a:pt x="764934" y="0"/>
                  </a:lnTo>
                  <a:lnTo>
                    <a:pt x="764934" y="197736"/>
                  </a:lnTo>
                  <a:lnTo>
                    <a:pt x="0" y="197736"/>
                  </a:lnTo>
                  <a:close/>
                </a:path>
              </a:pathLst>
            </a:custGeom>
            <a:solidFill>
              <a:srgbClr val="986F43"/>
            </a:solidFill>
          </p:spPr>
        </p:sp>
      </p:grpSp>
      <p:sp>
        <p:nvSpPr>
          <p:cNvPr id="34" name="TextBox 34"/>
          <p:cNvSpPr txBox="1"/>
          <p:nvPr/>
        </p:nvSpPr>
        <p:spPr>
          <a:xfrm>
            <a:off x="3786410" y="5034098"/>
            <a:ext cx="2558675" cy="615553"/>
          </a:xfrm>
          <a:prstGeom prst="rect">
            <a:avLst/>
          </a:prstGeom>
        </p:spPr>
        <p:txBody>
          <a:bodyPr lIns="0" tIns="0" rIns="0" bIns="0" rtlCol="0" anchor="t">
            <a:spAutoFit/>
          </a:bodyPr>
          <a:lstStyle/>
          <a:p>
            <a:pPr>
              <a:lnSpc>
                <a:spcPts val="4819"/>
              </a:lnSpc>
            </a:pPr>
            <a:r>
              <a:rPr lang="en-US" sz="3442">
                <a:solidFill>
                  <a:srgbClr val="FFFFFF"/>
                </a:solidFill>
                <a:latin typeface="Calibri" panose="020F0502020204030204" pitchFamily="34" charset="0"/>
                <a:ea typeface="標楷體" panose="03000509000000000000" pitchFamily="65" charset="-120"/>
                <a:cs typeface="Calibri" panose="020F0502020204030204" pitchFamily="34" charset="0"/>
              </a:rPr>
              <a:t>Good (G)</a:t>
            </a:r>
          </a:p>
        </p:txBody>
      </p:sp>
      <p:grpSp>
        <p:nvGrpSpPr>
          <p:cNvPr id="35" name="Group 35"/>
          <p:cNvGrpSpPr/>
          <p:nvPr/>
        </p:nvGrpSpPr>
        <p:grpSpPr>
          <a:xfrm>
            <a:off x="3737400" y="6075659"/>
            <a:ext cx="4044159" cy="1247741"/>
            <a:chOff x="0" y="0"/>
            <a:chExt cx="764934" cy="201739"/>
          </a:xfrm>
        </p:grpSpPr>
        <p:sp>
          <p:nvSpPr>
            <p:cNvPr id="36" name="Freeform 36"/>
            <p:cNvSpPr/>
            <p:nvPr/>
          </p:nvSpPr>
          <p:spPr>
            <a:xfrm>
              <a:off x="0" y="0"/>
              <a:ext cx="764934" cy="201739"/>
            </a:xfrm>
            <a:custGeom>
              <a:avLst/>
              <a:gdLst/>
              <a:ahLst/>
              <a:cxnLst/>
              <a:rect l="l" t="t" r="r" b="b"/>
              <a:pathLst>
                <a:path w="764934" h="201739">
                  <a:moveTo>
                    <a:pt x="0" y="0"/>
                  </a:moveTo>
                  <a:lnTo>
                    <a:pt x="764934" y="0"/>
                  </a:lnTo>
                  <a:lnTo>
                    <a:pt x="764934" y="201739"/>
                  </a:lnTo>
                  <a:lnTo>
                    <a:pt x="0" y="201739"/>
                  </a:lnTo>
                  <a:close/>
                </a:path>
              </a:pathLst>
            </a:custGeom>
            <a:solidFill>
              <a:srgbClr val="986F43"/>
            </a:solidFill>
          </p:spPr>
        </p:sp>
      </p:grpSp>
      <p:sp>
        <p:nvSpPr>
          <p:cNvPr id="37" name="TextBox 37"/>
          <p:cNvSpPr txBox="1"/>
          <p:nvPr/>
        </p:nvSpPr>
        <p:spPr>
          <a:xfrm>
            <a:off x="3793305" y="6401818"/>
            <a:ext cx="4411074" cy="615553"/>
          </a:xfrm>
          <a:prstGeom prst="rect">
            <a:avLst/>
          </a:prstGeom>
        </p:spPr>
        <p:txBody>
          <a:bodyPr lIns="0" tIns="0" rIns="0" bIns="0" rtlCol="0" anchor="t">
            <a:spAutoFit/>
          </a:bodyPr>
          <a:lstStyle/>
          <a:p>
            <a:pPr>
              <a:lnSpc>
                <a:spcPts val="4819"/>
              </a:lnSpc>
            </a:pPr>
            <a:r>
              <a:rPr lang="en-US" sz="3442" dirty="0">
                <a:solidFill>
                  <a:srgbClr val="FFFFFF"/>
                </a:solidFill>
                <a:latin typeface="Calibri" panose="020F0502020204030204" pitchFamily="34" charset="0"/>
                <a:ea typeface="標楷體" panose="03000509000000000000" pitchFamily="65" charset="-120"/>
                <a:cs typeface="Calibri" panose="020F0502020204030204" pitchFamily="34" charset="0"/>
              </a:rPr>
              <a:t>Average/Credit (A/C)</a:t>
            </a:r>
          </a:p>
        </p:txBody>
      </p:sp>
      <p:sp>
        <p:nvSpPr>
          <p:cNvPr id="38" name="TextBox 38"/>
          <p:cNvSpPr txBox="1"/>
          <p:nvPr/>
        </p:nvSpPr>
        <p:spPr>
          <a:xfrm>
            <a:off x="3786410" y="7596942"/>
            <a:ext cx="3521918" cy="615553"/>
          </a:xfrm>
          <a:prstGeom prst="rect">
            <a:avLst/>
          </a:prstGeom>
        </p:spPr>
        <p:txBody>
          <a:bodyPr lIns="0" tIns="0" rIns="0" bIns="0" rtlCol="0" anchor="t">
            <a:spAutoFit/>
          </a:bodyPr>
          <a:lstStyle/>
          <a:p>
            <a:pPr>
              <a:lnSpc>
                <a:spcPts val="4819"/>
              </a:lnSpc>
            </a:pPr>
            <a:r>
              <a:rPr lang="en-US" sz="3442" dirty="0">
                <a:solidFill>
                  <a:srgbClr val="FFFFFF"/>
                </a:solidFill>
                <a:latin typeface="Calibri" panose="020F0502020204030204" pitchFamily="34" charset="0"/>
                <a:ea typeface="標楷體" panose="03000509000000000000" pitchFamily="65" charset="-120"/>
                <a:cs typeface="Calibri" panose="020F0502020204030204" pitchFamily="34" charset="0"/>
              </a:rPr>
              <a:t>Unacceptable(U)</a:t>
            </a:r>
          </a:p>
        </p:txBody>
      </p:sp>
      <p:grpSp>
        <p:nvGrpSpPr>
          <p:cNvPr id="39" name="Group 39"/>
          <p:cNvGrpSpPr/>
          <p:nvPr/>
        </p:nvGrpSpPr>
        <p:grpSpPr>
          <a:xfrm>
            <a:off x="7858181" y="3615762"/>
            <a:ext cx="1397597" cy="1111935"/>
            <a:chOff x="0" y="0"/>
            <a:chExt cx="301847" cy="175112"/>
          </a:xfrm>
        </p:grpSpPr>
        <p:sp>
          <p:nvSpPr>
            <p:cNvPr id="40" name="Freeform 40"/>
            <p:cNvSpPr/>
            <p:nvPr/>
          </p:nvSpPr>
          <p:spPr>
            <a:xfrm>
              <a:off x="0" y="0"/>
              <a:ext cx="301847" cy="175112"/>
            </a:xfrm>
            <a:custGeom>
              <a:avLst/>
              <a:gdLst/>
              <a:ahLst/>
              <a:cxnLst/>
              <a:rect l="l" t="t" r="r" b="b"/>
              <a:pathLst>
                <a:path w="301847" h="175112">
                  <a:moveTo>
                    <a:pt x="0" y="0"/>
                  </a:moveTo>
                  <a:lnTo>
                    <a:pt x="301847" y="0"/>
                  </a:lnTo>
                  <a:lnTo>
                    <a:pt x="301847" y="175112"/>
                  </a:lnTo>
                  <a:lnTo>
                    <a:pt x="0" y="175112"/>
                  </a:lnTo>
                  <a:close/>
                </a:path>
              </a:pathLst>
            </a:custGeom>
            <a:solidFill>
              <a:srgbClr val="E5D6C4"/>
            </a:solidFill>
          </p:spPr>
        </p:sp>
      </p:grpSp>
      <p:grpSp>
        <p:nvGrpSpPr>
          <p:cNvPr id="41" name="Group 41"/>
          <p:cNvGrpSpPr/>
          <p:nvPr/>
        </p:nvGrpSpPr>
        <p:grpSpPr>
          <a:xfrm>
            <a:off x="7858181" y="4790858"/>
            <a:ext cx="1397596" cy="1232435"/>
            <a:chOff x="0" y="0"/>
            <a:chExt cx="301847" cy="197736"/>
          </a:xfrm>
        </p:grpSpPr>
        <p:sp>
          <p:nvSpPr>
            <p:cNvPr id="42" name="Freeform 42"/>
            <p:cNvSpPr/>
            <p:nvPr/>
          </p:nvSpPr>
          <p:spPr>
            <a:xfrm>
              <a:off x="0" y="0"/>
              <a:ext cx="301847" cy="197736"/>
            </a:xfrm>
            <a:custGeom>
              <a:avLst/>
              <a:gdLst/>
              <a:ahLst/>
              <a:cxnLst/>
              <a:rect l="l" t="t" r="r" b="b"/>
              <a:pathLst>
                <a:path w="301847" h="197736">
                  <a:moveTo>
                    <a:pt x="0" y="0"/>
                  </a:moveTo>
                  <a:lnTo>
                    <a:pt x="301847" y="0"/>
                  </a:lnTo>
                  <a:lnTo>
                    <a:pt x="301847" y="197736"/>
                  </a:lnTo>
                  <a:lnTo>
                    <a:pt x="0" y="197736"/>
                  </a:lnTo>
                  <a:close/>
                </a:path>
              </a:pathLst>
            </a:custGeom>
            <a:solidFill>
              <a:srgbClr val="E5D6C4"/>
            </a:solidFill>
          </p:spPr>
        </p:sp>
      </p:grpSp>
      <p:grpSp>
        <p:nvGrpSpPr>
          <p:cNvPr id="43" name="Group 43"/>
          <p:cNvGrpSpPr/>
          <p:nvPr/>
        </p:nvGrpSpPr>
        <p:grpSpPr>
          <a:xfrm>
            <a:off x="7858181" y="6075659"/>
            <a:ext cx="1397596" cy="1247742"/>
            <a:chOff x="0" y="0"/>
            <a:chExt cx="301847" cy="201739"/>
          </a:xfrm>
        </p:grpSpPr>
        <p:sp>
          <p:nvSpPr>
            <p:cNvPr id="44" name="Freeform 44"/>
            <p:cNvSpPr/>
            <p:nvPr/>
          </p:nvSpPr>
          <p:spPr>
            <a:xfrm>
              <a:off x="0" y="0"/>
              <a:ext cx="301847" cy="201739"/>
            </a:xfrm>
            <a:custGeom>
              <a:avLst/>
              <a:gdLst/>
              <a:ahLst/>
              <a:cxnLst/>
              <a:rect l="l" t="t" r="r" b="b"/>
              <a:pathLst>
                <a:path w="301847" h="201739">
                  <a:moveTo>
                    <a:pt x="0" y="0"/>
                  </a:moveTo>
                  <a:lnTo>
                    <a:pt x="301847" y="0"/>
                  </a:lnTo>
                  <a:lnTo>
                    <a:pt x="301847" y="201739"/>
                  </a:lnTo>
                  <a:lnTo>
                    <a:pt x="0" y="201739"/>
                  </a:lnTo>
                  <a:close/>
                </a:path>
              </a:pathLst>
            </a:custGeom>
            <a:solidFill>
              <a:srgbClr val="E5D6C4"/>
            </a:solidFill>
          </p:spPr>
        </p:sp>
      </p:grpSp>
      <p:grpSp>
        <p:nvGrpSpPr>
          <p:cNvPr id="45" name="Group 45"/>
          <p:cNvGrpSpPr/>
          <p:nvPr/>
        </p:nvGrpSpPr>
        <p:grpSpPr>
          <a:xfrm>
            <a:off x="7854859" y="7388580"/>
            <a:ext cx="1400917" cy="1222020"/>
            <a:chOff x="0" y="0"/>
            <a:chExt cx="301847" cy="196065"/>
          </a:xfrm>
        </p:grpSpPr>
        <p:sp>
          <p:nvSpPr>
            <p:cNvPr id="46" name="Freeform 46"/>
            <p:cNvSpPr/>
            <p:nvPr/>
          </p:nvSpPr>
          <p:spPr>
            <a:xfrm>
              <a:off x="0" y="0"/>
              <a:ext cx="301847" cy="196065"/>
            </a:xfrm>
            <a:custGeom>
              <a:avLst/>
              <a:gdLst/>
              <a:ahLst/>
              <a:cxnLst/>
              <a:rect l="l" t="t" r="r" b="b"/>
              <a:pathLst>
                <a:path w="301847" h="196065">
                  <a:moveTo>
                    <a:pt x="0" y="0"/>
                  </a:moveTo>
                  <a:lnTo>
                    <a:pt x="301847" y="0"/>
                  </a:lnTo>
                  <a:lnTo>
                    <a:pt x="301847" y="196065"/>
                  </a:lnTo>
                  <a:lnTo>
                    <a:pt x="0" y="196065"/>
                  </a:lnTo>
                  <a:close/>
                </a:path>
              </a:pathLst>
            </a:custGeom>
            <a:solidFill>
              <a:srgbClr val="E5D6C4"/>
            </a:solidFill>
          </p:spPr>
        </p:sp>
      </p:grpSp>
      <p:sp>
        <p:nvSpPr>
          <p:cNvPr id="47" name="TextBox 47"/>
          <p:cNvSpPr txBox="1"/>
          <p:nvPr/>
        </p:nvSpPr>
        <p:spPr>
          <a:xfrm>
            <a:off x="8424170" y="5043767"/>
            <a:ext cx="284049" cy="718145"/>
          </a:xfrm>
          <a:prstGeom prst="rect">
            <a:avLst/>
          </a:prstGeom>
        </p:spPr>
        <p:txBody>
          <a:bodyPr wrap="square" lIns="0" tIns="0" rIns="0" bIns="0" rtlCol="0" anchor="t">
            <a:spAutoFit/>
          </a:bodyPr>
          <a:lstStyle/>
          <a:p>
            <a:pPr>
              <a:lnSpc>
                <a:spcPts val="5622"/>
              </a:lnSpc>
            </a:pPr>
            <a:r>
              <a:rPr lang="en-US" sz="4016" dirty="0">
                <a:solidFill>
                  <a:srgbClr val="000000"/>
                </a:solidFill>
                <a:latin typeface="Calibri" panose="020F0502020204030204" pitchFamily="34" charset="0"/>
                <a:ea typeface="標楷體" panose="03000509000000000000" pitchFamily="65" charset="-120"/>
                <a:cs typeface="Calibri" panose="020F0502020204030204" pitchFamily="34" charset="0"/>
              </a:rPr>
              <a:t>4</a:t>
            </a:r>
          </a:p>
        </p:txBody>
      </p:sp>
      <p:sp>
        <p:nvSpPr>
          <p:cNvPr id="48" name="TextBox 48"/>
          <p:cNvSpPr txBox="1"/>
          <p:nvPr/>
        </p:nvSpPr>
        <p:spPr>
          <a:xfrm>
            <a:off x="8413292" y="3789183"/>
            <a:ext cx="284049" cy="718145"/>
          </a:xfrm>
          <a:prstGeom prst="rect">
            <a:avLst/>
          </a:prstGeom>
        </p:spPr>
        <p:txBody>
          <a:bodyPr wrap="square" lIns="0" tIns="0" rIns="0" bIns="0" rtlCol="0" anchor="t">
            <a:spAutoFit/>
          </a:bodyPr>
          <a:lstStyle/>
          <a:p>
            <a:pPr>
              <a:lnSpc>
                <a:spcPts val="5622"/>
              </a:lnSpc>
            </a:pPr>
            <a:r>
              <a:rPr lang="en-US" sz="4016" dirty="0">
                <a:solidFill>
                  <a:srgbClr val="000000"/>
                </a:solidFill>
                <a:latin typeface="Calibri" panose="020F0502020204030204" pitchFamily="34" charset="0"/>
                <a:ea typeface="標楷體" panose="03000509000000000000" pitchFamily="65" charset="-120"/>
                <a:cs typeface="Calibri" panose="020F0502020204030204" pitchFamily="34" charset="0"/>
              </a:rPr>
              <a:t>5</a:t>
            </a:r>
          </a:p>
        </p:txBody>
      </p:sp>
      <p:sp>
        <p:nvSpPr>
          <p:cNvPr id="49" name="TextBox 49"/>
          <p:cNvSpPr txBox="1"/>
          <p:nvPr/>
        </p:nvSpPr>
        <p:spPr>
          <a:xfrm>
            <a:off x="8394231" y="6340456"/>
            <a:ext cx="343928" cy="718145"/>
          </a:xfrm>
          <a:prstGeom prst="rect">
            <a:avLst/>
          </a:prstGeom>
        </p:spPr>
        <p:txBody>
          <a:bodyPr wrap="square" lIns="0" tIns="0" rIns="0" bIns="0" rtlCol="0" anchor="t">
            <a:spAutoFit/>
          </a:bodyPr>
          <a:lstStyle/>
          <a:p>
            <a:pPr algn="ctr">
              <a:lnSpc>
                <a:spcPts val="5622"/>
              </a:lnSpc>
            </a:pPr>
            <a:r>
              <a:rPr lang="en-US" sz="4016" dirty="0">
                <a:solidFill>
                  <a:srgbClr val="000000"/>
                </a:solidFill>
                <a:latin typeface="Calibri" panose="020F0502020204030204" pitchFamily="34" charset="0"/>
                <a:ea typeface="標楷體" panose="03000509000000000000" pitchFamily="65" charset="-120"/>
                <a:cs typeface="Calibri" panose="020F0502020204030204" pitchFamily="34" charset="0"/>
              </a:rPr>
              <a:t>3</a:t>
            </a:r>
          </a:p>
        </p:txBody>
      </p:sp>
      <p:sp>
        <p:nvSpPr>
          <p:cNvPr id="50" name="TextBox 50"/>
          <p:cNvSpPr txBox="1"/>
          <p:nvPr/>
        </p:nvSpPr>
        <p:spPr>
          <a:xfrm>
            <a:off x="8415465" y="7567446"/>
            <a:ext cx="290213" cy="674544"/>
          </a:xfrm>
          <a:prstGeom prst="rect">
            <a:avLst/>
          </a:prstGeom>
        </p:spPr>
        <p:txBody>
          <a:bodyPr wrap="square" lIns="0" tIns="0" rIns="0" bIns="0" rtlCol="0" anchor="t">
            <a:spAutoFit/>
          </a:bodyPr>
          <a:lstStyle/>
          <a:p>
            <a:pPr algn="ctr">
              <a:lnSpc>
                <a:spcPts val="5622"/>
              </a:lnSpc>
            </a:pPr>
            <a:r>
              <a:rPr lang="en-US" sz="4016" dirty="0">
                <a:solidFill>
                  <a:srgbClr val="000000"/>
                </a:solidFill>
                <a:latin typeface="Calibri" panose="020F0502020204030204" pitchFamily="34" charset="0"/>
                <a:ea typeface="標楷體" panose="03000509000000000000" pitchFamily="65" charset="-120"/>
                <a:cs typeface="Calibri" panose="020F0502020204030204" pitchFamily="34" charset="0"/>
              </a:rPr>
              <a:t>2</a:t>
            </a:r>
          </a:p>
        </p:txBody>
      </p:sp>
      <p:grpSp>
        <p:nvGrpSpPr>
          <p:cNvPr id="51" name="Group 51"/>
          <p:cNvGrpSpPr/>
          <p:nvPr/>
        </p:nvGrpSpPr>
        <p:grpSpPr>
          <a:xfrm>
            <a:off x="9332401" y="3619347"/>
            <a:ext cx="4697852" cy="1108350"/>
            <a:chOff x="0" y="0"/>
            <a:chExt cx="666068" cy="176198"/>
          </a:xfrm>
        </p:grpSpPr>
        <p:sp>
          <p:nvSpPr>
            <p:cNvPr id="52" name="Freeform 52"/>
            <p:cNvSpPr/>
            <p:nvPr/>
          </p:nvSpPr>
          <p:spPr>
            <a:xfrm>
              <a:off x="0" y="0"/>
              <a:ext cx="666068" cy="176198"/>
            </a:xfrm>
            <a:custGeom>
              <a:avLst/>
              <a:gdLst/>
              <a:ahLst/>
              <a:cxnLst/>
              <a:rect l="l" t="t" r="r" b="b"/>
              <a:pathLst>
                <a:path w="666068" h="176198">
                  <a:moveTo>
                    <a:pt x="0" y="0"/>
                  </a:moveTo>
                  <a:lnTo>
                    <a:pt x="666068" y="0"/>
                  </a:lnTo>
                  <a:lnTo>
                    <a:pt x="666068" y="176198"/>
                  </a:lnTo>
                  <a:lnTo>
                    <a:pt x="0" y="176198"/>
                  </a:lnTo>
                  <a:close/>
                </a:path>
              </a:pathLst>
            </a:custGeom>
            <a:solidFill>
              <a:srgbClr val="E5D6C4"/>
            </a:solidFill>
          </p:spPr>
        </p:sp>
      </p:grpSp>
      <p:sp>
        <p:nvSpPr>
          <p:cNvPr id="53" name="TextBox 53"/>
          <p:cNvSpPr txBox="1"/>
          <p:nvPr/>
        </p:nvSpPr>
        <p:spPr>
          <a:xfrm>
            <a:off x="9398245" y="3511609"/>
            <a:ext cx="4518484" cy="1231106"/>
          </a:xfrm>
          <a:prstGeom prst="rect">
            <a:avLst/>
          </a:prstGeom>
        </p:spPr>
        <p:txBody>
          <a:bodyPr wrap="square" lIns="0" tIns="0" rIns="0" bIns="0" rtlCol="0" anchor="t">
            <a:spAutoFit/>
          </a:bodyPr>
          <a:lstStyle/>
          <a:p>
            <a:pPr>
              <a:lnSpc>
                <a:spcPts val="4819"/>
              </a:lnSpc>
            </a:pPr>
            <a:r>
              <a:rPr lang="en-US" sz="3442" dirty="0" smtClean="0">
                <a:solidFill>
                  <a:srgbClr val="000000"/>
                </a:solidFill>
                <a:latin typeface="Calibri" panose="020F0502020204030204" pitchFamily="34" charset="0"/>
                <a:ea typeface="標楷體" panose="03000509000000000000" pitchFamily="65" charset="-120"/>
                <a:cs typeface="Calibri" panose="020F0502020204030204" pitchFamily="34" charset="0"/>
              </a:rPr>
              <a:t>BA Score </a:t>
            </a:r>
            <a:r>
              <a:rPr lang="en-US" sz="3442" dirty="0">
                <a:solidFill>
                  <a:srgbClr val="000000"/>
                </a:solidFill>
                <a:latin typeface="Calibri" panose="020F0502020204030204" pitchFamily="34" charset="0"/>
                <a:ea typeface="標楷體" panose="03000509000000000000" pitchFamily="65" charset="-120"/>
                <a:cs typeface="Calibri" panose="020F0502020204030204" pitchFamily="34" charset="0"/>
              </a:rPr>
              <a:t>≧ 80</a:t>
            </a:r>
          </a:p>
          <a:p>
            <a:pPr>
              <a:lnSpc>
                <a:spcPts val="4819"/>
              </a:lnSpc>
            </a:pPr>
            <a:r>
              <a:rPr lang="en-US" sz="3442" dirty="0" smtClean="0">
                <a:solidFill>
                  <a:srgbClr val="000000"/>
                </a:solidFill>
                <a:latin typeface="Calibri" panose="020F0502020204030204" pitchFamily="34" charset="0"/>
                <a:ea typeface="標楷體" panose="03000509000000000000" pitchFamily="65" charset="-120"/>
                <a:cs typeface="Calibri" panose="020F0502020204030204" pitchFamily="34" charset="0"/>
              </a:rPr>
              <a:t>MBA/PhD Score </a:t>
            </a:r>
            <a:r>
              <a:rPr lang="en-US" sz="3442" dirty="0">
                <a:solidFill>
                  <a:srgbClr val="000000"/>
                </a:solidFill>
                <a:latin typeface="Calibri" panose="020F0502020204030204" pitchFamily="34" charset="0"/>
                <a:ea typeface="標楷體" panose="03000509000000000000" pitchFamily="65" charset="-120"/>
                <a:cs typeface="Calibri" panose="020F0502020204030204" pitchFamily="34" charset="0"/>
              </a:rPr>
              <a:t>≧ 90</a:t>
            </a:r>
          </a:p>
        </p:txBody>
      </p:sp>
      <p:grpSp>
        <p:nvGrpSpPr>
          <p:cNvPr id="54" name="Group 54"/>
          <p:cNvGrpSpPr/>
          <p:nvPr/>
        </p:nvGrpSpPr>
        <p:grpSpPr>
          <a:xfrm>
            <a:off x="9332400" y="4784089"/>
            <a:ext cx="4697853" cy="1240664"/>
            <a:chOff x="0" y="0"/>
            <a:chExt cx="666068" cy="199056"/>
          </a:xfrm>
        </p:grpSpPr>
        <p:sp>
          <p:nvSpPr>
            <p:cNvPr id="55" name="Freeform 55"/>
            <p:cNvSpPr/>
            <p:nvPr/>
          </p:nvSpPr>
          <p:spPr>
            <a:xfrm>
              <a:off x="0" y="0"/>
              <a:ext cx="666068" cy="199056"/>
            </a:xfrm>
            <a:custGeom>
              <a:avLst/>
              <a:gdLst/>
              <a:ahLst/>
              <a:cxnLst/>
              <a:rect l="l" t="t" r="r" b="b"/>
              <a:pathLst>
                <a:path w="666068" h="199056">
                  <a:moveTo>
                    <a:pt x="0" y="0"/>
                  </a:moveTo>
                  <a:lnTo>
                    <a:pt x="666068" y="0"/>
                  </a:lnTo>
                  <a:lnTo>
                    <a:pt x="666068" y="199056"/>
                  </a:lnTo>
                  <a:lnTo>
                    <a:pt x="0" y="199056"/>
                  </a:lnTo>
                  <a:close/>
                </a:path>
              </a:pathLst>
            </a:custGeom>
            <a:solidFill>
              <a:srgbClr val="E5D6C4"/>
            </a:solidFill>
          </p:spPr>
        </p:sp>
      </p:grpSp>
      <p:grpSp>
        <p:nvGrpSpPr>
          <p:cNvPr id="56" name="Group 56"/>
          <p:cNvGrpSpPr/>
          <p:nvPr/>
        </p:nvGrpSpPr>
        <p:grpSpPr>
          <a:xfrm>
            <a:off x="9332400" y="6073156"/>
            <a:ext cx="4697853" cy="1257015"/>
            <a:chOff x="0" y="0"/>
            <a:chExt cx="666068" cy="203911"/>
          </a:xfrm>
        </p:grpSpPr>
        <p:sp>
          <p:nvSpPr>
            <p:cNvPr id="57" name="Freeform 57"/>
            <p:cNvSpPr/>
            <p:nvPr/>
          </p:nvSpPr>
          <p:spPr>
            <a:xfrm>
              <a:off x="0" y="0"/>
              <a:ext cx="666068" cy="203911"/>
            </a:xfrm>
            <a:custGeom>
              <a:avLst/>
              <a:gdLst/>
              <a:ahLst/>
              <a:cxnLst/>
              <a:rect l="l" t="t" r="r" b="b"/>
              <a:pathLst>
                <a:path w="666068" h="203911">
                  <a:moveTo>
                    <a:pt x="0" y="0"/>
                  </a:moveTo>
                  <a:lnTo>
                    <a:pt x="666068" y="0"/>
                  </a:lnTo>
                  <a:lnTo>
                    <a:pt x="666068" y="203911"/>
                  </a:lnTo>
                  <a:lnTo>
                    <a:pt x="0" y="203911"/>
                  </a:lnTo>
                  <a:close/>
                </a:path>
              </a:pathLst>
            </a:custGeom>
            <a:solidFill>
              <a:srgbClr val="E5D6C4"/>
            </a:solidFill>
          </p:spPr>
        </p:sp>
      </p:grpSp>
      <p:grpSp>
        <p:nvGrpSpPr>
          <p:cNvPr id="58" name="Group 58"/>
          <p:cNvGrpSpPr/>
          <p:nvPr/>
        </p:nvGrpSpPr>
        <p:grpSpPr>
          <a:xfrm>
            <a:off x="9329077" y="7388580"/>
            <a:ext cx="4701176" cy="1215250"/>
            <a:chOff x="0" y="0"/>
            <a:chExt cx="666068" cy="196065"/>
          </a:xfrm>
        </p:grpSpPr>
        <p:sp>
          <p:nvSpPr>
            <p:cNvPr id="59" name="Freeform 59"/>
            <p:cNvSpPr/>
            <p:nvPr/>
          </p:nvSpPr>
          <p:spPr>
            <a:xfrm>
              <a:off x="0" y="0"/>
              <a:ext cx="666068" cy="196065"/>
            </a:xfrm>
            <a:custGeom>
              <a:avLst/>
              <a:gdLst/>
              <a:ahLst/>
              <a:cxnLst/>
              <a:rect l="l" t="t" r="r" b="b"/>
              <a:pathLst>
                <a:path w="666068" h="196065">
                  <a:moveTo>
                    <a:pt x="0" y="0"/>
                  </a:moveTo>
                  <a:lnTo>
                    <a:pt x="666068" y="0"/>
                  </a:lnTo>
                  <a:lnTo>
                    <a:pt x="666068" y="196065"/>
                  </a:lnTo>
                  <a:lnTo>
                    <a:pt x="0" y="196065"/>
                  </a:lnTo>
                  <a:close/>
                </a:path>
              </a:pathLst>
            </a:custGeom>
            <a:solidFill>
              <a:srgbClr val="E5D6C4"/>
            </a:solidFill>
          </p:spPr>
        </p:sp>
      </p:grpSp>
      <p:sp>
        <p:nvSpPr>
          <p:cNvPr id="60" name="TextBox 60"/>
          <p:cNvSpPr txBox="1"/>
          <p:nvPr/>
        </p:nvSpPr>
        <p:spPr>
          <a:xfrm>
            <a:off x="9398245" y="4802667"/>
            <a:ext cx="5105400" cy="1231106"/>
          </a:xfrm>
          <a:prstGeom prst="rect">
            <a:avLst/>
          </a:prstGeom>
        </p:spPr>
        <p:txBody>
          <a:bodyPr wrap="square" lIns="0" tIns="0" rIns="0" bIns="0" rtlCol="0" anchor="t">
            <a:spAutoFit/>
          </a:bodyPr>
          <a:lstStyle/>
          <a:p>
            <a:pPr>
              <a:lnSpc>
                <a:spcPts val="4819"/>
              </a:lnSpc>
            </a:pPr>
            <a:r>
              <a:rPr lang="en-US" sz="3442" dirty="0" smtClean="0">
                <a:solidFill>
                  <a:srgbClr val="000000"/>
                </a:solidFill>
                <a:latin typeface="Calibri" panose="020F0502020204030204" pitchFamily="34" charset="0"/>
                <a:ea typeface="標楷體" panose="03000509000000000000" pitchFamily="65" charset="-120"/>
                <a:cs typeface="Calibri" panose="020F0502020204030204" pitchFamily="34" charset="0"/>
              </a:rPr>
              <a:t>BA 70</a:t>
            </a:r>
            <a:r>
              <a:rPr lang="en-US" sz="3442" dirty="0">
                <a:solidFill>
                  <a:srgbClr val="000000"/>
                </a:solidFill>
                <a:latin typeface="Calibri" panose="020F0502020204030204" pitchFamily="34" charset="0"/>
                <a:ea typeface="標楷體" panose="03000509000000000000" pitchFamily="65" charset="-120"/>
                <a:cs typeface="Calibri" panose="020F0502020204030204" pitchFamily="34" charset="0"/>
              </a:rPr>
              <a:t>≦Score ≦ 79</a:t>
            </a:r>
          </a:p>
          <a:p>
            <a:pPr>
              <a:lnSpc>
                <a:spcPts val="4819"/>
              </a:lnSpc>
            </a:pPr>
            <a:r>
              <a:rPr lang="en-US" altLang="zh-TW" sz="3442" dirty="0">
                <a:solidFill>
                  <a:srgbClr val="000000"/>
                </a:solidFill>
                <a:latin typeface="Calibri" panose="020F0502020204030204" pitchFamily="34" charset="0"/>
                <a:ea typeface="標楷體" panose="03000509000000000000" pitchFamily="65" charset="-120"/>
                <a:cs typeface="Calibri" panose="020F0502020204030204" pitchFamily="34" charset="0"/>
              </a:rPr>
              <a:t>MBA/PhD </a:t>
            </a:r>
            <a:r>
              <a:rPr lang="en-US" sz="3442" dirty="0" smtClean="0">
                <a:solidFill>
                  <a:srgbClr val="000000"/>
                </a:solidFill>
                <a:latin typeface="Calibri" panose="020F0502020204030204" pitchFamily="34" charset="0"/>
                <a:ea typeface="標楷體" panose="03000509000000000000" pitchFamily="65" charset="-120"/>
                <a:cs typeface="Calibri" panose="020F0502020204030204" pitchFamily="34" charset="0"/>
              </a:rPr>
              <a:t>80</a:t>
            </a:r>
            <a:r>
              <a:rPr lang="en-US" sz="3442" dirty="0">
                <a:solidFill>
                  <a:srgbClr val="000000"/>
                </a:solidFill>
                <a:latin typeface="Calibri" panose="020F0502020204030204" pitchFamily="34" charset="0"/>
                <a:ea typeface="標楷體" panose="03000509000000000000" pitchFamily="65" charset="-120"/>
                <a:cs typeface="Calibri" panose="020F0502020204030204" pitchFamily="34" charset="0"/>
              </a:rPr>
              <a:t>≦Score ≦ 89</a:t>
            </a:r>
          </a:p>
        </p:txBody>
      </p:sp>
      <p:sp>
        <p:nvSpPr>
          <p:cNvPr id="61" name="TextBox 61"/>
          <p:cNvSpPr txBox="1"/>
          <p:nvPr/>
        </p:nvSpPr>
        <p:spPr>
          <a:xfrm>
            <a:off x="9398245" y="6076221"/>
            <a:ext cx="4518484" cy="1231106"/>
          </a:xfrm>
          <a:prstGeom prst="rect">
            <a:avLst/>
          </a:prstGeom>
        </p:spPr>
        <p:txBody>
          <a:bodyPr wrap="square" lIns="0" tIns="0" rIns="0" bIns="0" rtlCol="0" anchor="t">
            <a:spAutoFit/>
          </a:bodyPr>
          <a:lstStyle/>
          <a:p>
            <a:pPr>
              <a:lnSpc>
                <a:spcPts val="4819"/>
              </a:lnSpc>
            </a:pPr>
            <a:r>
              <a:rPr lang="en-US" sz="3442" dirty="0" smtClean="0">
                <a:solidFill>
                  <a:srgbClr val="000000"/>
                </a:solidFill>
                <a:latin typeface="Calibri" panose="020F0502020204030204" pitchFamily="34" charset="0"/>
                <a:ea typeface="標楷體" panose="03000509000000000000" pitchFamily="65" charset="-120"/>
                <a:cs typeface="Calibri" panose="020F0502020204030204" pitchFamily="34" charset="0"/>
              </a:rPr>
              <a:t>BA 60</a:t>
            </a:r>
            <a:r>
              <a:rPr lang="en-US" sz="3442" dirty="0">
                <a:solidFill>
                  <a:srgbClr val="000000"/>
                </a:solidFill>
                <a:latin typeface="Calibri" panose="020F0502020204030204" pitchFamily="34" charset="0"/>
                <a:ea typeface="標楷體" panose="03000509000000000000" pitchFamily="65" charset="-120"/>
                <a:cs typeface="Calibri" panose="020F0502020204030204" pitchFamily="34" charset="0"/>
              </a:rPr>
              <a:t>≦Score ≦ 69 </a:t>
            </a:r>
          </a:p>
          <a:p>
            <a:pPr>
              <a:lnSpc>
                <a:spcPts val="4819"/>
              </a:lnSpc>
            </a:pPr>
            <a:r>
              <a:rPr lang="en-US" altLang="zh-TW" sz="3442" dirty="0">
                <a:solidFill>
                  <a:srgbClr val="000000"/>
                </a:solidFill>
                <a:latin typeface="Calibri" panose="020F0502020204030204" pitchFamily="34" charset="0"/>
                <a:ea typeface="標楷體" panose="03000509000000000000" pitchFamily="65" charset="-120"/>
                <a:cs typeface="Calibri" panose="020F0502020204030204" pitchFamily="34" charset="0"/>
              </a:rPr>
              <a:t>MBA/PhD </a:t>
            </a:r>
            <a:r>
              <a:rPr lang="en-US" sz="3442" dirty="0" smtClean="0">
                <a:solidFill>
                  <a:srgbClr val="000000"/>
                </a:solidFill>
                <a:latin typeface="Calibri" panose="020F0502020204030204" pitchFamily="34" charset="0"/>
                <a:ea typeface="標楷體" panose="03000509000000000000" pitchFamily="65" charset="-120"/>
                <a:cs typeface="Calibri" panose="020F0502020204030204" pitchFamily="34" charset="0"/>
              </a:rPr>
              <a:t>70</a:t>
            </a:r>
            <a:r>
              <a:rPr lang="en-US" sz="3442" dirty="0">
                <a:solidFill>
                  <a:srgbClr val="000000"/>
                </a:solidFill>
                <a:latin typeface="Calibri" panose="020F0502020204030204" pitchFamily="34" charset="0"/>
                <a:ea typeface="標楷體" panose="03000509000000000000" pitchFamily="65" charset="-120"/>
                <a:cs typeface="Calibri" panose="020F0502020204030204" pitchFamily="34" charset="0"/>
              </a:rPr>
              <a:t>≦Score ≦ 79</a:t>
            </a:r>
          </a:p>
        </p:txBody>
      </p:sp>
      <p:sp>
        <p:nvSpPr>
          <p:cNvPr id="62" name="TextBox 62"/>
          <p:cNvSpPr txBox="1"/>
          <p:nvPr/>
        </p:nvSpPr>
        <p:spPr>
          <a:xfrm>
            <a:off x="9398245" y="7333236"/>
            <a:ext cx="4714729" cy="1231106"/>
          </a:xfrm>
          <a:prstGeom prst="rect">
            <a:avLst/>
          </a:prstGeom>
        </p:spPr>
        <p:txBody>
          <a:bodyPr wrap="square" lIns="0" tIns="0" rIns="0" bIns="0" rtlCol="0" anchor="t">
            <a:spAutoFit/>
          </a:bodyPr>
          <a:lstStyle/>
          <a:p>
            <a:pPr>
              <a:lnSpc>
                <a:spcPts val="4819"/>
              </a:lnSpc>
            </a:pPr>
            <a:r>
              <a:rPr lang="en-US" sz="3442" dirty="0" smtClean="0">
                <a:solidFill>
                  <a:srgbClr val="000000"/>
                </a:solidFill>
                <a:latin typeface="Calibri" panose="020F0502020204030204" pitchFamily="34" charset="0"/>
                <a:ea typeface="標楷體" panose="03000509000000000000" pitchFamily="65" charset="-120"/>
                <a:cs typeface="Calibri" panose="020F0502020204030204" pitchFamily="34" charset="0"/>
              </a:rPr>
              <a:t>BA Score </a:t>
            </a:r>
            <a:r>
              <a:rPr lang="en-US" sz="3442" dirty="0">
                <a:solidFill>
                  <a:srgbClr val="000000"/>
                </a:solidFill>
                <a:latin typeface="Calibri" panose="020F0502020204030204" pitchFamily="34" charset="0"/>
                <a:ea typeface="標楷體" panose="03000509000000000000" pitchFamily="65" charset="-120"/>
                <a:cs typeface="Calibri" panose="020F0502020204030204" pitchFamily="34" charset="0"/>
              </a:rPr>
              <a:t>&lt; 60 </a:t>
            </a:r>
          </a:p>
          <a:p>
            <a:pPr>
              <a:lnSpc>
                <a:spcPts val="4819"/>
              </a:lnSpc>
            </a:pPr>
            <a:r>
              <a:rPr lang="en-US" altLang="zh-TW" sz="3442" dirty="0">
                <a:solidFill>
                  <a:srgbClr val="000000"/>
                </a:solidFill>
                <a:latin typeface="Calibri" panose="020F0502020204030204" pitchFamily="34" charset="0"/>
                <a:ea typeface="標楷體" panose="03000509000000000000" pitchFamily="65" charset="-120"/>
                <a:cs typeface="Calibri" panose="020F0502020204030204" pitchFamily="34" charset="0"/>
              </a:rPr>
              <a:t>MBA/PhD </a:t>
            </a:r>
            <a:r>
              <a:rPr lang="en-US" sz="3442" dirty="0" smtClean="0">
                <a:solidFill>
                  <a:srgbClr val="000000"/>
                </a:solidFill>
                <a:latin typeface="Calibri" panose="020F0502020204030204" pitchFamily="34" charset="0"/>
                <a:ea typeface="標楷體" panose="03000509000000000000" pitchFamily="65" charset="-120"/>
                <a:cs typeface="Calibri" panose="020F0502020204030204" pitchFamily="34" charset="0"/>
              </a:rPr>
              <a:t>Score </a:t>
            </a:r>
            <a:r>
              <a:rPr lang="en-US" sz="3442" dirty="0">
                <a:solidFill>
                  <a:srgbClr val="000000"/>
                </a:solidFill>
                <a:latin typeface="Calibri" panose="020F0502020204030204" pitchFamily="34" charset="0"/>
                <a:ea typeface="標楷體" panose="03000509000000000000" pitchFamily="65" charset="-120"/>
                <a:cs typeface="Calibri" panose="020F0502020204030204" pitchFamily="34" charset="0"/>
              </a:rPr>
              <a:t>&lt; 70</a:t>
            </a:r>
          </a:p>
        </p:txBody>
      </p:sp>
      <p:grpSp>
        <p:nvGrpSpPr>
          <p:cNvPr id="63" name="Group 63"/>
          <p:cNvGrpSpPr/>
          <p:nvPr/>
        </p:nvGrpSpPr>
        <p:grpSpPr>
          <a:xfrm>
            <a:off x="14106876" y="3608967"/>
            <a:ext cx="3597942" cy="1121785"/>
            <a:chOff x="0" y="0"/>
            <a:chExt cx="478680" cy="176198"/>
          </a:xfrm>
        </p:grpSpPr>
        <p:sp>
          <p:nvSpPr>
            <p:cNvPr id="64" name="Freeform 64"/>
            <p:cNvSpPr/>
            <p:nvPr/>
          </p:nvSpPr>
          <p:spPr>
            <a:xfrm>
              <a:off x="0" y="0"/>
              <a:ext cx="478680" cy="176198"/>
            </a:xfrm>
            <a:custGeom>
              <a:avLst/>
              <a:gdLst/>
              <a:ahLst/>
              <a:cxnLst/>
              <a:rect l="l" t="t" r="r" b="b"/>
              <a:pathLst>
                <a:path w="478680" h="176198">
                  <a:moveTo>
                    <a:pt x="0" y="0"/>
                  </a:moveTo>
                  <a:lnTo>
                    <a:pt x="478680" y="0"/>
                  </a:lnTo>
                  <a:lnTo>
                    <a:pt x="478680" y="176198"/>
                  </a:lnTo>
                  <a:lnTo>
                    <a:pt x="0" y="176198"/>
                  </a:lnTo>
                  <a:close/>
                </a:path>
              </a:pathLst>
            </a:custGeom>
            <a:solidFill>
              <a:srgbClr val="E5D6C4"/>
            </a:solidFill>
          </p:spPr>
        </p:sp>
      </p:grpSp>
      <p:grpSp>
        <p:nvGrpSpPr>
          <p:cNvPr id="65" name="Group 65"/>
          <p:cNvGrpSpPr/>
          <p:nvPr/>
        </p:nvGrpSpPr>
        <p:grpSpPr>
          <a:xfrm>
            <a:off x="14106876" y="4783229"/>
            <a:ext cx="3597942" cy="2546942"/>
            <a:chOff x="0" y="-1224"/>
            <a:chExt cx="478680" cy="406329"/>
          </a:xfrm>
        </p:grpSpPr>
        <p:sp>
          <p:nvSpPr>
            <p:cNvPr id="66" name="Freeform 66"/>
            <p:cNvSpPr/>
            <p:nvPr/>
          </p:nvSpPr>
          <p:spPr>
            <a:xfrm>
              <a:off x="0" y="-1224"/>
              <a:ext cx="478680" cy="406329"/>
            </a:xfrm>
            <a:custGeom>
              <a:avLst/>
              <a:gdLst/>
              <a:ahLst/>
              <a:cxnLst/>
              <a:rect l="l" t="t" r="r" b="b"/>
              <a:pathLst>
                <a:path w="478680" h="406329">
                  <a:moveTo>
                    <a:pt x="0" y="0"/>
                  </a:moveTo>
                  <a:lnTo>
                    <a:pt x="478680" y="0"/>
                  </a:lnTo>
                  <a:lnTo>
                    <a:pt x="478680" y="406329"/>
                  </a:lnTo>
                  <a:lnTo>
                    <a:pt x="0" y="406329"/>
                  </a:lnTo>
                  <a:close/>
                </a:path>
              </a:pathLst>
            </a:custGeom>
            <a:solidFill>
              <a:srgbClr val="E5D6C4"/>
            </a:solidFill>
          </p:spPr>
        </p:sp>
      </p:grpSp>
      <p:grpSp>
        <p:nvGrpSpPr>
          <p:cNvPr id="67" name="Group 67"/>
          <p:cNvGrpSpPr/>
          <p:nvPr/>
        </p:nvGrpSpPr>
        <p:grpSpPr>
          <a:xfrm>
            <a:off x="14103554" y="7388580"/>
            <a:ext cx="3601264" cy="1222020"/>
            <a:chOff x="0" y="0"/>
            <a:chExt cx="478680" cy="193986"/>
          </a:xfrm>
        </p:grpSpPr>
        <p:sp>
          <p:nvSpPr>
            <p:cNvPr id="68" name="Freeform 68"/>
            <p:cNvSpPr/>
            <p:nvPr/>
          </p:nvSpPr>
          <p:spPr>
            <a:xfrm>
              <a:off x="0" y="0"/>
              <a:ext cx="478680" cy="193986"/>
            </a:xfrm>
            <a:custGeom>
              <a:avLst/>
              <a:gdLst/>
              <a:ahLst/>
              <a:cxnLst/>
              <a:rect l="l" t="t" r="r" b="b"/>
              <a:pathLst>
                <a:path w="478680" h="193986">
                  <a:moveTo>
                    <a:pt x="0" y="0"/>
                  </a:moveTo>
                  <a:lnTo>
                    <a:pt x="478680" y="0"/>
                  </a:lnTo>
                  <a:lnTo>
                    <a:pt x="478680" y="193986"/>
                  </a:lnTo>
                  <a:lnTo>
                    <a:pt x="0" y="193986"/>
                  </a:lnTo>
                  <a:close/>
                </a:path>
              </a:pathLst>
            </a:custGeom>
            <a:solidFill>
              <a:srgbClr val="E5D6C4"/>
            </a:solidFill>
          </p:spPr>
        </p:sp>
      </p:grpSp>
      <p:sp>
        <p:nvSpPr>
          <p:cNvPr id="69" name="TextBox 69"/>
          <p:cNvSpPr txBox="1"/>
          <p:nvPr/>
        </p:nvSpPr>
        <p:spPr>
          <a:xfrm>
            <a:off x="15136074" y="3819385"/>
            <a:ext cx="1227337" cy="615553"/>
          </a:xfrm>
          <a:prstGeom prst="rect">
            <a:avLst/>
          </a:prstGeom>
        </p:spPr>
        <p:txBody>
          <a:bodyPr wrap="square" lIns="0" tIns="0" rIns="0" bIns="0" rtlCol="0" anchor="t">
            <a:spAutoFit/>
          </a:bodyPr>
          <a:lstStyle/>
          <a:p>
            <a:pPr>
              <a:lnSpc>
                <a:spcPts val="4819"/>
              </a:lnSpc>
            </a:pPr>
            <a:r>
              <a:rPr lang="en-US" sz="3442" dirty="0">
                <a:solidFill>
                  <a:srgbClr val="000000"/>
                </a:solidFill>
                <a:latin typeface="Calibri" panose="020F0502020204030204" pitchFamily="34" charset="0"/>
                <a:ea typeface="標楷體" panose="03000509000000000000" pitchFamily="65" charset="-120"/>
                <a:cs typeface="Calibri" panose="020F0502020204030204" pitchFamily="34" charset="0"/>
              </a:rPr>
              <a:t>≧ 20%</a:t>
            </a:r>
          </a:p>
        </p:txBody>
      </p:sp>
      <p:sp>
        <p:nvSpPr>
          <p:cNvPr id="70" name="TextBox 70"/>
          <p:cNvSpPr txBox="1"/>
          <p:nvPr/>
        </p:nvSpPr>
        <p:spPr>
          <a:xfrm>
            <a:off x="15136074" y="5710616"/>
            <a:ext cx="1536224" cy="615553"/>
          </a:xfrm>
          <a:prstGeom prst="rect">
            <a:avLst/>
          </a:prstGeom>
        </p:spPr>
        <p:txBody>
          <a:bodyPr lIns="0" tIns="0" rIns="0" bIns="0" rtlCol="0" anchor="t">
            <a:spAutoFit/>
          </a:bodyPr>
          <a:lstStyle/>
          <a:p>
            <a:pPr>
              <a:lnSpc>
                <a:spcPts val="4819"/>
              </a:lnSpc>
            </a:pPr>
            <a:r>
              <a:rPr lang="en-US" sz="3442" dirty="0">
                <a:solidFill>
                  <a:srgbClr val="000000"/>
                </a:solidFill>
                <a:latin typeface="Calibri" panose="020F0502020204030204" pitchFamily="34" charset="0"/>
                <a:ea typeface="標楷體" panose="03000509000000000000" pitchFamily="65" charset="-120"/>
                <a:cs typeface="Calibri" panose="020F0502020204030204" pitchFamily="34" charset="0"/>
              </a:rPr>
              <a:t>≧ 70%</a:t>
            </a:r>
          </a:p>
        </p:txBody>
      </p:sp>
      <p:sp>
        <p:nvSpPr>
          <p:cNvPr id="71" name="TextBox 71"/>
          <p:cNvSpPr txBox="1"/>
          <p:nvPr/>
        </p:nvSpPr>
        <p:spPr>
          <a:xfrm>
            <a:off x="14418286" y="7329157"/>
            <a:ext cx="2971800" cy="1231106"/>
          </a:xfrm>
          <a:prstGeom prst="rect">
            <a:avLst/>
          </a:prstGeom>
        </p:spPr>
        <p:txBody>
          <a:bodyPr wrap="square" lIns="0" tIns="0" rIns="0" bIns="0" rtlCol="0" anchor="t">
            <a:spAutoFit/>
          </a:bodyPr>
          <a:lstStyle/>
          <a:p>
            <a:pPr algn="ctr">
              <a:lnSpc>
                <a:spcPts val="4819"/>
              </a:lnSpc>
            </a:pPr>
            <a:r>
              <a:rPr lang="en-US" sz="3442" dirty="0" smtClean="0">
                <a:solidFill>
                  <a:srgbClr val="000000"/>
                </a:solidFill>
                <a:latin typeface="Calibri" panose="020F0502020204030204" pitchFamily="34" charset="0"/>
                <a:ea typeface="標楷體" panose="03000509000000000000" pitchFamily="65" charset="-120"/>
                <a:cs typeface="Calibri" panose="020F0502020204030204" pitchFamily="34" charset="0"/>
              </a:rPr>
              <a:t>BA ≦ </a:t>
            </a:r>
            <a:r>
              <a:rPr lang="en-US" sz="3442" dirty="0">
                <a:solidFill>
                  <a:srgbClr val="000000"/>
                </a:solidFill>
                <a:latin typeface="Calibri" panose="020F0502020204030204" pitchFamily="34" charset="0"/>
                <a:ea typeface="標楷體" panose="03000509000000000000" pitchFamily="65" charset="-120"/>
                <a:cs typeface="Calibri" panose="020F0502020204030204" pitchFamily="34" charset="0"/>
              </a:rPr>
              <a:t>20%</a:t>
            </a:r>
          </a:p>
          <a:p>
            <a:pPr algn="ctr">
              <a:lnSpc>
                <a:spcPts val="4819"/>
              </a:lnSpc>
            </a:pPr>
            <a:r>
              <a:rPr lang="en-US" altLang="zh-TW" sz="3442" dirty="0">
                <a:solidFill>
                  <a:srgbClr val="000000"/>
                </a:solidFill>
                <a:latin typeface="Calibri" panose="020F0502020204030204" pitchFamily="34" charset="0"/>
                <a:ea typeface="標楷體" panose="03000509000000000000" pitchFamily="65" charset="-120"/>
                <a:cs typeface="Calibri" panose="020F0502020204030204" pitchFamily="34" charset="0"/>
              </a:rPr>
              <a:t>MBA/PhD </a:t>
            </a:r>
            <a:r>
              <a:rPr lang="en-US" sz="3442" dirty="0" smtClean="0">
                <a:solidFill>
                  <a:srgbClr val="000000"/>
                </a:solidFill>
                <a:latin typeface="Calibri" panose="020F0502020204030204" pitchFamily="34" charset="0"/>
                <a:ea typeface="標楷體" panose="03000509000000000000" pitchFamily="65" charset="-120"/>
                <a:cs typeface="Calibri" panose="020F0502020204030204" pitchFamily="34" charset="0"/>
              </a:rPr>
              <a:t>≦ </a:t>
            </a:r>
            <a:r>
              <a:rPr lang="en-US" sz="3442" dirty="0">
                <a:solidFill>
                  <a:srgbClr val="000000"/>
                </a:solidFill>
                <a:latin typeface="Calibri" panose="020F0502020204030204" pitchFamily="34" charset="0"/>
                <a:ea typeface="標楷體" panose="03000509000000000000" pitchFamily="65" charset="-120"/>
                <a:cs typeface="Calibri" panose="020F0502020204030204" pitchFamily="34" charset="0"/>
              </a:rPr>
              <a:t>10%</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1091</TotalTime>
  <Words>2521</Words>
  <Application>Microsoft Office PowerPoint</Application>
  <PresentationFormat>自訂</PresentationFormat>
  <Paragraphs>483</Paragraphs>
  <Slides>34</Slides>
  <Notes>26</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34</vt:i4>
      </vt:variant>
    </vt:vector>
  </HeadingPairs>
  <TitlesOfParts>
    <vt:vector size="44" baseType="lpstr">
      <vt:lpstr>微軟正黑體</vt:lpstr>
      <vt:lpstr>新細明體</vt:lpstr>
      <vt:lpstr>Arial</vt:lpstr>
      <vt:lpstr>仿宋體</vt:lpstr>
      <vt:lpstr>Aileron Regular Bold</vt:lpstr>
      <vt:lpstr>標楷體</vt:lpstr>
      <vt:lpstr>Aileron Regular</vt:lpstr>
      <vt:lpstr>Calibri</vt:lpstr>
      <vt:lpstr>Aileron Heavy</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Pitch Deck Presentation</dc:title>
  <cp:lastModifiedBy>lihsin cho</cp:lastModifiedBy>
  <cp:revision>48</cp:revision>
  <cp:lastPrinted>2020-10-05T01:02:55Z</cp:lastPrinted>
  <dcterms:created xsi:type="dcterms:W3CDTF">2006-08-16T00:00:00Z</dcterms:created>
  <dcterms:modified xsi:type="dcterms:W3CDTF">2020-10-05T03:56:49Z</dcterms:modified>
  <dc:identifier>DAEGcD2L0Cc</dc:identifier>
</cp:coreProperties>
</file>